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7"/>
  </p:notesMasterIdLst>
  <p:sldIdLst>
    <p:sldId id="307" r:id="rId2"/>
    <p:sldId id="308" r:id="rId3"/>
    <p:sldId id="309" r:id="rId4"/>
    <p:sldId id="281" r:id="rId5"/>
    <p:sldId id="397" r:id="rId6"/>
    <p:sldId id="396" r:id="rId7"/>
    <p:sldId id="265" r:id="rId8"/>
    <p:sldId id="292" r:id="rId9"/>
    <p:sldId id="318" r:id="rId10"/>
    <p:sldId id="284" r:id="rId11"/>
    <p:sldId id="285" r:id="rId12"/>
    <p:sldId id="352" r:id="rId13"/>
    <p:sldId id="315" r:id="rId14"/>
    <p:sldId id="295" r:id="rId15"/>
    <p:sldId id="296" r:id="rId16"/>
    <p:sldId id="313" r:id="rId17"/>
    <p:sldId id="398" r:id="rId18"/>
    <p:sldId id="346" r:id="rId19"/>
    <p:sldId id="399" r:id="rId20"/>
    <p:sldId id="316" r:id="rId21"/>
    <p:sldId id="301" r:id="rId22"/>
    <p:sldId id="325" r:id="rId23"/>
    <p:sldId id="360" r:id="rId24"/>
    <p:sldId id="317" r:id="rId25"/>
    <p:sldId id="302" r:id="rId26"/>
    <p:sldId id="361" r:id="rId27"/>
    <p:sldId id="362" r:id="rId28"/>
    <p:sldId id="294" r:id="rId29"/>
    <p:sldId id="395" r:id="rId30"/>
    <p:sldId id="351" r:id="rId31"/>
    <p:sldId id="349" r:id="rId32"/>
    <p:sldId id="339" r:id="rId33"/>
    <p:sldId id="340" r:id="rId34"/>
    <p:sldId id="342" r:id="rId35"/>
    <p:sldId id="343" r:id="rId36"/>
    <p:sldId id="344" r:id="rId37"/>
    <p:sldId id="345" r:id="rId38"/>
    <p:sldId id="350" r:id="rId39"/>
    <p:sldId id="422" r:id="rId40"/>
    <p:sldId id="421" r:id="rId41"/>
    <p:sldId id="297" r:id="rId42"/>
    <p:sldId id="319" r:id="rId43"/>
    <p:sldId id="298" r:id="rId44"/>
    <p:sldId id="299" r:id="rId45"/>
    <p:sldId id="353" r:id="rId46"/>
    <p:sldId id="354" r:id="rId47"/>
    <p:sldId id="356" r:id="rId48"/>
    <p:sldId id="357" r:id="rId49"/>
    <p:sldId id="358" r:id="rId50"/>
    <p:sldId id="306" r:id="rId51"/>
    <p:sldId id="347" r:id="rId52"/>
    <p:sldId id="363" r:id="rId53"/>
    <p:sldId id="310" r:id="rId54"/>
    <p:sldId id="304" r:id="rId55"/>
    <p:sldId id="303" r:id="rId56"/>
    <p:sldId id="311" r:id="rId57"/>
    <p:sldId id="365" r:id="rId58"/>
    <p:sldId id="305" r:id="rId59"/>
    <p:sldId id="366" r:id="rId60"/>
    <p:sldId id="321" r:id="rId61"/>
    <p:sldId id="384" r:id="rId62"/>
    <p:sldId id="385" r:id="rId63"/>
    <p:sldId id="323" r:id="rId64"/>
    <p:sldId id="391" r:id="rId65"/>
    <p:sldId id="382" r:id="rId66"/>
    <p:sldId id="383" r:id="rId67"/>
    <p:sldId id="423" r:id="rId68"/>
    <p:sldId id="400" r:id="rId69"/>
    <p:sldId id="401" r:id="rId70"/>
    <p:sldId id="390" r:id="rId71"/>
    <p:sldId id="402" r:id="rId72"/>
    <p:sldId id="389" r:id="rId73"/>
    <p:sldId id="403" r:id="rId74"/>
    <p:sldId id="404" r:id="rId75"/>
    <p:sldId id="394" r:id="rId76"/>
    <p:sldId id="393" r:id="rId77"/>
    <p:sldId id="405" r:id="rId78"/>
    <p:sldId id="406" r:id="rId79"/>
    <p:sldId id="392" r:id="rId80"/>
    <p:sldId id="407" r:id="rId81"/>
    <p:sldId id="364" r:id="rId82"/>
    <p:sldId id="408" r:id="rId83"/>
    <p:sldId id="427" r:id="rId84"/>
    <p:sldId id="377" r:id="rId85"/>
    <p:sldId id="379" r:id="rId86"/>
    <p:sldId id="380" r:id="rId87"/>
    <p:sldId id="376" r:id="rId88"/>
    <p:sldId id="426" r:id="rId89"/>
    <p:sldId id="386" r:id="rId90"/>
    <p:sldId id="387" r:id="rId91"/>
    <p:sldId id="428" r:id="rId92"/>
    <p:sldId id="388" r:id="rId93"/>
    <p:sldId id="429" r:id="rId94"/>
    <p:sldId id="411" r:id="rId95"/>
    <p:sldId id="326" r:id="rId96"/>
    <p:sldId id="415" r:id="rId97"/>
    <p:sldId id="413" r:id="rId98"/>
    <p:sldId id="414" r:id="rId99"/>
    <p:sldId id="412" r:id="rId100"/>
    <p:sldId id="416" r:id="rId101"/>
    <p:sldId id="417" r:id="rId102"/>
    <p:sldId id="418" r:id="rId103"/>
    <p:sldId id="368" r:id="rId104"/>
    <p:sldId id="329" r:id="rId105"/>
    <p:sldId id="336" r:id="rId106"/>
    <p:sldId id="330" r:id="rId107"/>
    <p:sldId id="337" r:id="rId108"/>
    <p:sldId id="335" r:id="rId109"/>
    <p:sldId id="331" r:id="rId110"/>
    <p:sldId id="332" r:id="rId111"/>
    <p:sldId id="338" r:id="rId112"/>
    <p:sldId id="333" r:id="rId113"/>
    <p:sldId id="334" r:id="rId114"/>
    <p:sldId id="367" r:id="rId115"/>
    <p:sldId id="287" r:id="rId116"/>
    <p:sldId id="288" r:id="rId117"/>
    <p:sldId id="369" r:id="rId118"/>
    <p:sldId id="410" r:id="rId119"/>
    <p:sldId id="370" r:id="rId120"/>
    <p:sldId id="409" r:id="rId121"/>
    <p:sldId id="430" r:id="rId122"/>
    <p:sldId id="432" r:id="rId123"/>
    <p:sldId id="433" r:id="rId124"/>
    <p:sldId id="434" r:id="rId125"/>
    <p:sldId id="435" r:id="rId126"/>
    <p:sldId id="436" r:id="rId127"/>
    <p:sldId id="431" r:id="rId128"/>
    <p:sldId id="371" r:id="rId129"/>
    <p:sldId id="283" r:id="rId130"/>
    <p:sldId id="419" r:id="rId131"/>
    <p:sldId id="420" r:id="rId132"/>
    <p:sldId id="381" r:id="rId133"/>
    <p:sldId id="424" r:id="rId134"/>
    <p:sldId id="320" r:id="rId135"/>
    <p:sldId id="425" r:id="rId136"/>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CE5"/>
    <a:srgbClr val="FBD666"/>
    <a:srgbClr val="B3FFD1"/>
    <a:srgbClr val="92CBF9"/>
    <a:srgbClr val="DCDCDC"/>
    <a:srgbClr val="FDB0BF"/>
    <a:srgbClr val="B78CFF"/>
    <a:srgbClr val="FEFFD9"/>
    <a:srgbClr val="FEFF11"/>
    <a:srgbClr val="972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66"/>
    <p:restoredTop sz="94830"/>
  </p:normalViewPr>
  <p:slideViewPr>
    <p:cSldViewPr snapToGrid="0">
      <p:cViewPr varScale="1">
        <p:scale>
          <a:sx n="103" d="100"/>
          <a:sy n="103" d="100"/>
        </p:scale>
        <p:origin x="261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46561-0735-134D-AC3E-561EF1129D7B}" type="datetimeFigureOut">
              <a:rPr lang="en-US" smtClean="0"/>
              <a:t>4/14/25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97549-9D75-C44E-8C7F-AA4B31E259EB}" type="slidenum">
              <a:rPr lang="en-US" smtClean="0"/>
              <a:t>‹#›</a:t>
            </a:fld>
            <a:endParaRPr lang="en-US"/>
          </a:p>
        </p:txBody>
      </p:sp>
    </p:spTree>
    <p:extLst>
      <p:ext uri="{BB962C8B-B14F-4D97-AF65-F5344CB8AC3E}">
        <p14:creationId xmlns:p14="http://schemas.microsoft.com/office/powerpoint/2010/main" val="2107083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C74AB-233C-E299-3B51-1A0329E6FB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7C113-2C88-A5D6-F6C9-6C13A291E9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2B22CC-4BEA-5070-6ED4-FF73C14D9F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0BF6F1-E523-FFE6-B2B0-76A99F8C5878}"/>
              </a:ext>
            </a:extLst>
          </p:cNvPr>
          <p:cNvSpPr>
            <a:spLocks noGrp="1"/>
          </p:cNvSpPr>
          <p:nvPr>
            <p:ph type="sldNum" sz="quarter" idx="5"/>
          </p:nvPr>
        </p:nvSpPr>
        <p:spPr/>
        <p:txBody>
          <a:bodyPr/>
          <a:lstStyle/>
          <a:p>
            <a:fld id="{4AC97549-9D75-C44E-8C7F-AA4B31E259EB}" type="slidenum">
              <a:rPr lang="en-US" smtClean="0"/>
              <a:t>29</a:t>
            </a:fld>
            <a:endParaRPr lang="en-US"/>
          </a:p>
        </p:txBody>
      </p:sp>
    </p:spTree>
    <p:extLst>
      <p:ext uri="{BB962C8B-B14F-4D97-AF65-F5344CB8AC3E}">
        <p14:creationId xmlns:p14="http://schemas.microsoft.com/office/powerpoint/2010/main" val="3358856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C97549-9D75-C44E-8C7F-AA4B31E259EB}" type="slidenum">
              <a:rPr lang="en-US" smtClean="0"/>
              <a:t>43</a:t>
            </a:fld>
            <a:endParaRPr lang="en-US"/>
          </a:p>
        </p:txBody>
      </p:sp>
    </p:spTree>
    <p:extLst>
      <p:ext uri="{BB962C8B-B14F-4D97-AF65-F5344CB8AC3E}">
        <p14:creationId xmlns:p14="http://schemas.microsoft.com/office/powerpoint/2010/main" val="244855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6023-107F-A1ED-004F-5D0815FEE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53387-61B0-283B-3656-7F7E7862F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A555D0-121C-CB49-20A1-6561B4E017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1C7B9D-F8E5-160F-BB1F-C90178A9B0B8}"/>
              </a:ext>
            </a:extLst>
          </p:cNvPr>
          <p:cNvSpPr>
            <a:spLocks noGrp="1"/>
          </p:cNvSpPr>
          <p:nvPr>
            <p:ph type="sldNum" sz="quarter" idx="5"/>
          </p:nvPr>
        </p:nvSpPr>
        <p:spPr/>
        <p:txBody>
          <a:bodyPr/>
          <a:lstStyle/>
          <a:p>
            <a:fld id="{4AC97549-9D75-C44E-8C7F-AA4B31E259EB}" type="slidenum">
              <a:rPr lang="en-US" smtClean="0"/>
              <a:t>44</a:t>
            </a:fld>
            <a:endParaRPr lang="en-US"/>
          </a:p>
        </p:txBody>
      </p:sp>
    </p:spTree>
    <p:extLst>
      <p:ext uri="{BB962C8B-B14F-4D97-AF65-F5344CB8AC3E}">
        <p14:creationId xmlns:p14="http://schemas.microsoft.com/office/powerpoint/2010/main" val="47584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C97549-9D75-C44E-8C7F-AA4B31E259EB}" type="slidenum">
              <a:rPr lang="en-US" smtClean="0"/>
              <a:t>53</a:t>
            </a:fld>
            <a:endParaRPr lang="en-US"/>
          </a:p>
        </p:txBody>
      </p:sp>
    </p:spTree>
    <p:extLst>
      <p:ext uri="{BB962C8B-B14F-4D97-AF65-F5344CB8AC3E}">
        <p14:creationId xmlns:p14="http://schemas.microsoft.com/office/powerpoint/2010/main" val="73320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598AE-6674-713E-E85F-60A9B4EDD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B9BBE-F768-05E4-D505-D38C03D868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DD4F0A-CCC1-0CC7-BB48-C15CC8368E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36785E-34FF-79A6-9BE8-0F45C8B59917}"/>
              </a:ext>
            </a:extLst>
          </p:cNvPr>
          <p:cNvSpPr>
            <a:spLocks noGrp="1"/>
          </p:cNvSpPr>
          <p:nvPr>
            <p:ph type="sldNum" sz="quarter" idx="5"/>
          </p:nvPr>
        </p:nvSpPr>
        <p:spPr/>
        <p:txBody>
          <a:bodyPr/>
          <a:lstStyle/>
          <a:p>
            <a:fld id="{4AC97549-9D75-C44E-8C7F-AA4B31E259EB}" type="slidenum">
              <a:rPr lang="en-US" smtClean="0"/>
              <a:t>76</a:t>
            </a:fld>
            <a:endParaRPr lang="en-US"/>
          </a:p>
        </p:txBody>
      </p:sp>
    </p:spTree>
    <p:extLst>
      <p:ext uri="{BB962C8B-B14F-4D97-AF65-F5344CB8AC3E}">
        <p14:creationId xmlns:p14="http://schemas.microsoft.com/office/powerpoint/2010/main" val="246529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DBA15-4C1A-F60C-DB01-C34318A259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91B56-DBC3-A8D5-EE87-904968DB59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2B3DFF-271F-B57E-6F0C-654CAFFFC5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7B7D5F-7112-DAEE-EDC5-766BE73C97DB}"/>
              </a:ext>
            </a:extLst>
          </p:cNvPr>
          <p:cNvSpPr>
            <a:spLocks noGrp="1"/>
          </p:cNvSpPr>
          <p:nvPr>
            <p:ph type="sldNum" sz="quarter" idx="5"/>
          </p:nvPr>
        </p:nvSpPr>
        <p:spPr/>
        <p:txBody>
          <a:bodyPr/>
          <a:lstStyle/>
          <a:p>
            <a:fld id="{4AC97549-9D75-C44E-8C7F-AA4B31E259EB}" type="slidenum">
              <a:rPr lang="en-US" smtClean="0"/>
              <a:t>79</a:t>
            </a:fld>
            <a:endParaRPr lang="en-US"/>
          </a:p>
        </p:txBody>
      </p:sp>
    </p:spTree>
    <p:extLst>
      <p:ext uri="{BB962C8B-B14F-4D97-AF65-F5344CB8AC3E}">
        <p14:creationId xmlns:p14="http://schemas.microsoft.com/office/powerpoint/2010/main" val="1444936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2EDDD-A214-BA89-FB59-5D4010064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BA300C-37E1-DC48-9201-897D36E429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529A5-3259-1097-C833-89D59E0BF7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7C6394-D20D-950D-9F8D-E47A3A3E0536}"/>
              </a:ext>
            </a:extLst>
          </p:cNvPr>
          <p:cNvSpPr>
            <a:spLocks noGrp="1"/>
          </p:cNvSpPr>
          <p:nvPr>
            <p:ph type="sldNum" sz="quarter" idx="5"/>
          </p:nvPr>
        </p:nvSpPr>
        <p:spPr/>
        <p:txBody>
          <a:bodyPr/>
          <a:lstStyle/>
          <a:p>
            <a:fld id="{4AC97549-9D75-C44E-8C7F-AA4B31E259EB}" type="slidenum">
              <a:rPr lang="en-US" smtClean="0"/>
              <a:t>80</a:t>
            </a:fld>
            <a:endParaRPr lang="en-US"/>
          </a:p>
        </p:txBody>
      </p:sp>
    </p:spTree>
    <p:extLst>
      <p:ext uri="{BB962C8B-B14F-4D97-AF65-F5344CB8AC3E}">
        <p14:creationId xmlns:p14="http://schemas.microsoft.com/office/powerpoint/2010/main" val="704110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B2FFC5-A378-D440-9D5D-845001330CDE}"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5817C-50C1-9143-A204-2EE0DA0604B5}" type="slidenum">
              <a:rPr lang="en-US" smtClean="0"/>
              <a:t>‹#›</a:t>
            </a:fld>
            <a:endParaRPr lang="en-US"/>
          </a:p>
        </p:txBody>
      </p:sp>
    </p:spTree>
    <p:extLst>
      <p:ext uri="{BB962C8B-B14F-4D97-AF65-F5344CB8AC3E}">
        <p14:creationId xmlns:p14="http://schemas.microsoft.com/office/powerpoint/2010/main" val="2277980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2FFC5-A378-D440-9D5D-845001330CDE}"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5817C-50C1-9143-A204-2EE0DA0604B5}" type="slidenum">
              <a:rPr lang="en-US" smtClean="0"/>
              <a:t>‹#›</a:t>
            </a:fld>
            <a:endParaRPr lang="en-US"/>
          </a:p>
        </p:txBody>
      </p:sp>
      <p:pic>
        <p:nvPicPr>
          <p:cNvPr id="7" name="Graphic 6">
            <a:extLst>
              <a:ext uri="{FF2B5EF4-FFF2-40B4-BE49-F238E27FC236}">
                <a16:creationId xmlns:a16="http://schemas.microsoft.com/office/drawing/2014/main" id="{A3788763-0FE7-E5C9-A55A-B43D458F45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38113" y="336867"/>
            <a:ext cx="354474" cy="344170"/>
          </a:xfrm>
          <a:prstGeom prst="rect">
            <a:avLst/>
          </a:prstGeom>
        </p:spPr>
      </p:pic>
    </p:spTree>
    <p:extLst>
      <p:ext uri="{BB962C8B-B14F-4D97-AF65-F5344CB8AC3E}">
        <p14:creationId xmlns:p14="http://schemas.microsoft.com/office/powerpoint/2010/main" val="1658597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B2FFC5-A378-D440-9D5D-845001330CDE}"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5817C-50C1-9143-A204-2EE0DA0604B5}" type="slidenum">
              <a:rPr lang="en-US" smtClean="0"/>
              <a:t>‹#›</a:t>
            </a:fld>
            <a:endParaRPr lang="en-US"/>
          </a:p>
        </p:txBody>
      </p:sp>
      <p:pic>
        <p:nvPicPr>
          <p:cNvPr id="7" name="Graphic 6">
            <a:extLst>
              <a:ext uri="{FF2B5EF4-FFF2-40B4-BE49-F238E27FC236}">
                <a16:creationId xmlns:a16="http://schemas.microsoft.com/office/drawing/2014/main" id="{79D259A1-3C67-8C2E-AC68-9CE876FA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38113" y="336867"/>
            <a:ext cx="354474" cy="344170"/>
          </a:xfrm>
          <a:prstGeom prst="rect">
            <a:avLst/>
          </a:prstGeom>
        </p:spPr>
      </p:pic>
    </p:spTree>
    <p:extLst>
      <p:ext uri="{BB962C8B-B14F-4D97-AF65-F5344CB8AC3E}">
        <p14:creationId xmlns:p14="http://schemas.microsoft.com/office/powerpoint/2010/main" val="4082581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46135"/>
          </a:xfrm>
        </p:spPr>
        <p:txBody>
          <a:bodyPr>
            <a:normAutofit/>
          </a:bodyPr>
          <a:lstStyle>
            <a:lvl1pPr>
              <a:defRPr sz="3600">
                <a:solidFill>
                  <a:srgbClr val="326CE5"/>
                </a:solidFill>
              </a:defRPr>
            </a:lvl1pPr>
          </a:lstStyle>
          <a:p>
            <a:r>
              <a:rPr lang="en-US" dirty="0"/>
              <a:t>Click to edit Master title style</a:t>
            </a:r>
          </a:p>
        </p:txBody>
      </p:sp>
      <p:sp>
        <p:nvSpPr>
          <p:cNvPr id="3" name="Content Placeholder 2"/>
          <p:cNvSpPr>
            <a:spLocks noGrp="1"/>
          </p:cNvSpPr>
          <p:nvPr>
            <p:ph idx="1"/>
          </p:nvPr>
        </p:nvSpPr>
        <p:spPr>
          <a:xfrm>
            <a:off x="635152" y="1334558"/>
            <a:ext cx="78867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B2FFC5-A378-D440-9D5D-845001330CDE}" type="datetimeFigureOut">
              <a:rPr lang="en-US" smtClean="0"/>
              <a:t>4/14/25</a:t>
            </a:fld>
            <a:endParaRPr lang="en-US"/>
          </a:p>
        </p:txBody>
      </p:sp>
      <p:sp>
        <p:nvSpPr>
          <p:cNvPr id="6" name="Slide Number Placeholder 5"/>
          <p:cNvSpPr>
            <a:spLocks noGrp="1"/>
          </p:cNvSpPr>
          <p:nvPr>
            <p:ph type="sldNum" sz="quarter" idx="12"/>
          </p:nvPr>
        </p:nvSpPr>
        <p:spPr/>
        <p:txBody>
          <a:bodyPr/>
          <a:lstStyle/>
          <a:p>
            <a:fld id="{7FC5817C-50C1-9143-A204-2EE0DA0604B5}" type="slidenum">
              <a:rPr lang="en-US" smtClean="0"/>
              <a:t>‹#›</a:t>
            </a:fld>
            <a:endParaRPr lang="en-US"/>
          </a:p>
        </p:txBody>
      </p:sp>
      <p:sp>
        <p:nvSpPr>
          <p:cNvPr id="8" name="AutoShape 4">
            <a:extLst>
              <a:ext uri="{FF2B5EF4-FFF2-40B4-BE49-F238E27FC236}">
                <a16:creationId xmlns:a16="http://schemas.microsoft.com/office/drawing/2014/main" id="{C9944B48-F4D6-FF16-8B2C-E51CE6C98178}"/>
              </a:ext>
            </a:extLst>
          </p:cNvPr>
          <p:cNvSpPr>
            <a:spLocks noGrp="1" noChangeAspect="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AutoShape 6">
            <a:extLst>
              <a:ext uri="{FF2B5EF4-FFF2-40B4-BE49-F238E27FC236}">
                <a16:creationId xmlns:a16="http://schemas.microsoft.com/office/drawing/2014/main" id="{30E69ACB-C870-B0C2-8192-C777F1D5231E}"/>
              </a:ext>
            </a:extLst>
          </p:cNvPr>
          <p:cNvSpPr>
            <a:spLocks noChangeAspect="1" noChangeArrowheads="1"/>
          </p:cNvSpPr>
          <p:nvPr userDrawn="1"/>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8EA35783-5FF8-799E-6E4E-C14C0E27FCA2}"/>
              </a:ext>
            </a:extLst>
          </p:cNvPr>
          <p:cNvCxnSpPr>
            <a:cxnSpLocks/>
          </p:cNvCxnSpPr>
          <p:nvPr userDrawn="1"/>
        </p:nvCxnSpPr>
        <p:spPr>
          <a:xfrm>
            <a:off x="622148" y="1011266"/>
            <a:ext cx="7893202" cy="0"/>
          </a:xfrm>
          <a:prstGeom prst="line">
            <a:avLst/>
          </a:prstGeom>
          <a:ln w="19050">
            <a:solidFill>
              <a:srgbClr val="326CE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0406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2FFC5-A378-D440-9D5D-845001330CDE}"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5817C-50C1-9143-A204-2EE0DA0604B5}" type="slidenum">
              <a:rPr lang="en-US" smtClean="0"/>
              <a:t>‹#›</a:t>
            </a:fld>
            <a:endParaRPr lang="en-US"/>
          </a:p>
        </p:txBody>
      </p:sp>
    </p:spTree>
    <p:extLst>
      <p:ext uri="{BB962C8B-B14F-4D97-AF65-F5344CB8AC3E}">
        <p14:creationId xmlns:p14="http://schemas.microsoft.com/office/powerpoint/2010/main" val="321077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B2FFC5-A378-D440-9D5D-845001330CDE}"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C5817C-50C1-9143-A204-2EE0DA0604B5}" type="slidenum">
              <a:rPr lang="en-US" smtClean="0"/>
              <a:t>‹#›</a:t>
            </a:fld>
            <a:endParaRPr lang="en-US"/>
          </a:p>
        </p:txBody>
      </p:sp>
      <p:pic>
        <p:nvPicPr>
          <p:cNvPr id="8" name="Graphic 7">
            <a:extLst>
              <a:ext uri="{FF2B5EF4-FFF2-40B4-BE49-F238E27FC236}">
                <a16:creationId xmlns:a16="http://schemas.microsoft.com/office/drawing/2014/main" id="{AB3B3C34-574F-376B-5176-5390573C3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38113" y="336867"/>
            <a:ext cx="354474" cy="344170"/>
          </a:xfrm>
          <a:prstGeom prst="rect">
            <a:avLst/>
          </a:prstGeom>
        </p:spPr>
      </p:pic>
    </p:spTree>
    <p:extLst>
      <p:ext uri="{BB962C8B-B14F-4D97-AF65-F5344CB8AC3E}">
        <p14:creationId xmlns:p14="http://schemas.microsoft.com/office/powerpoint/2010/main" val="2947104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B2FFC5-A378-D440-9D5D-845001330CDE}" type="datetimeFigureOut">
              <a:rPr lang="en-US" smtClean="0"/>
              <a:t>4/14/25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C5817C-50C1-9143-A204-2EE0DA0604B5}" type="slidenum">
              <a:rPr lang="en-US" smtClean="0"/>
              <a:t>‹#›</a:t>
            </a:fld>
            <a:endParaRPr lang="en-US"/>
          </a:p>
        </p:txBody>
      </p:sp>
      <p:pic>
        <p:nvPicPr>
          <p:cNvPr id="10" name="Graphic 9">
            <a:extLst>
              <a:ext uri="{FF2B5EF4-FFF2-40B4-BE49-F238E27FC236}">
                <a16:creationId xmlns:a16="http://schemas.microsoft.com/office/drawing/2014/main" id="{279FABD6-81AB-C25D-D585-55E0EA4A4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38113" y="336867"/>
            <a:ext cx="354474" cy="344170"/>
          </a:xfrm>
          <a:prstGeom prst="rect">
            <a:avLst/>
          </a:prstGeom>
        </p:spPr>
      </p:pic>
    </p:spTree>
    <p:extLst>
      <p:ext uri="{BB962C8B-B14F-4D97-AF65-F5344CB8AC3E}">
        <p14:creationId xmlns:p14="http://schemas.microsoft.com/office/powerpoint/2010/main" val="1770545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B2FFC5-A378-D440-9D5D-845001330CDE}" type="datetimeFigureOut">
              <a:rPr lang="en-US" smtClean="0"/>
              <a:t>4/14/25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C5817C-50C1-9143-A204-2EE0DA0604B5}" type="slidenum">
              <a:rPr lang="en-US" smtClean="0"/>
              <a:t>‹#›</a:t>
            </a:fld>
            <a:endParaRPr lang="en-US"/>
          </a:p>
        </p:txBody>
      </p:sp>
      <p:pic>
        <p:nvPicPr>
          <p:cNvPr id="6" name="Graphic 5">
            <a:extLst>
              <a:ext uri="{FF2B5EF4-FFF2-40B4-BE49-F238E27FC236}">
                <a16:creationId xmlns:a16="http://schemas.microsoft.com/office/drawing/2014/main" id="{0B77D333-7F2C-D742-2E7F-B66306931D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38113" y="336867"/>
            <a:ext cx="354474" cy="344170"/>
          </a:xfrm>
          <a:prstGeom prst="rect">
            <a:avLst/>
          </a:prstGeom>
        </p:spPr>
      </p:pic>
    </p:spTree>
    <p:extLst>
      <p:ext uri="{BB962C8B-B14F-4D97-AF65-F5344CB8AC3E}">
        <p14:creationId xmlns:p14="http://schemas.microsoft.com/office/powerpoint/2010/main" val="3524721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2FFC5-A378-D440-9D5D-845001330CDE}" type="datetimeFigureOut">
              <a:rPr lang="en-US" smtClean="0"/>
              <a:t>4/14/25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C5817C-50C1-9143-A204-2EE0DA0604B5}" type="slidenum">
              <a:rPr lang="en-US" smtClean="0"/>
              <a:t>‹#›</a:t>
            </a:fld>
            <a:endParaRPr lang="en-US"/>
          </a:p>
        </p:txBody>
      </p:sp>
      <p:pic>
        <p:nvPicPr>
          <p:cNvPr id="5" name="Graphic 4">
            <a:extLst>
              <a:ext uri="{FF2B5EF4-FFF2-40B4-BE49-F238E27FC236}">
                <a16:creationId xmlns:a16="http://schemas.microsoft.com/office/drawing/2014/main" id="{A5F30A22-98C5-F26F-0E59-6D56126776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38113" y="336867"/>
            <a:ext cx="354474" cy="344170"/>
          </a:xfrm>
          <a:prstGeom prst="rect">
            <a:avLst/>
          </a:prstGeom>
        </p:spPr>
      </p:pic>
    </p:spTree>
    <p:extLst>
      <p:ext uri="{BB962C8B-B14F-4D97-AF65-F5344CB8AC3E}">
        <p14:creationId xmlns:p14="http://schemas.microsoft.com/office/powerpoint/2010/main" val="167347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B2FFC5-A378-D440-9D5D-845001330CDE}"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C5817C-50C1-9143-A204-2EE0DA0604B5}" type="slidenum">
              <a:rPr lang="en-US" smtClean="0"/>
              <a:t>‹#›</a:t>
            </a:fld>
            <a:endParaRPr lang="en-US"/>
          </a:p>
        </p:txBody>
      </p:sp>
      <p:pic>
        <p:nvPicPr>
          <p:cNvPr id="8" name="Graphic 7">
            <a:extLst>
              <a:ext uri="{FF2B5EF4-FFF2-40B4-BE49-F238E27FC236}">
                <a16:creationId xmlns:a16="http://schemas.microsoft.com/office/drawing/2014/main" id="{88A546BE-4406-9182-BC5E-E44608B90D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38113" y="336867"/>
            <a:ext cx="354474" cy="344170"/>
          </a:xfrm>
          <a:prstGeom prst="rect">
            <a:avLst/>
          </a:prstGeom>
        </p:spPr>
      </p:pic>
    </p:spTree>
    <p:extLst>
      <p:ext uri="{BB962C8B-B14F-4D97-AF65-F5344CB8AC3E}">
        <p14:creationId xmlns:p14="http://schemas.microsoft.com/office/powerpoint/2010/main" val="573032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B2FFC5-A378-D440-9D5D-845001330CDE}"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C5817C-50C1-9143-A204-2EE0DA0604B5}" type="slidenum">
              <a:rPr lang="en-US" smtClean="0"/>
              <a:t>‹#›</a:t>
            </a:fld>
            <a:endParaRPr lang="en-US"/>
          </a:p>
        </p:txBody>
      </p:sp>
      <p:pic>
        <p:nvPicPr>
          <p:cNvPr id="8" name="Graphic 7">
            <a:extLst>
              <a:ext uri="{FF2B5EF4-FFF2-40B4-BE49-F238E27FC236}">
                <a16:creationId xmlns:a16="http://schemas.microsoft.com/office/drawing/2014/main" id="{B5158C10-F8DB-5A28-32C2-63B86E3C90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38113" y="336867"/>
            <a:ext cx="354474" cy="344170"/>
          </a:xfrm>
          <a:prstGeom prst="rect">
            <a:avLst/>
          </a:prstGeom>
        </p:spPr>
      </p:pic>
    </p:spTree>
    <p:extLst>
      <p:ext uri="{BB962C8B-B14F-4D97-AF65-F5344CB8AC3E}">
        <p14:creationId xmlns:p14="http://schemas.microsoft.com/office/powerpoint/2010/main" val="2671044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Kubernetes</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CB2FFC5-A378-D440-9D5D-845001330CDE}" type="datetimeFigureOut">
              <a:rPr lang="en-US" smtClean="0"/>
              <a:t>4/14/25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FC5817C-50C1-9143-A204-2EE0DA0604B5}" type="slidenum">
              <a:rPr lang="en-US" smtClean="0"/>
              <a:t>‹#›</a:t>
            </a:fld>
            <a:endParaRPr lang="en-US"/>
          </a:p>
        </p:txBody>
      </p:sp>
    </p:spTree>
    <p:extLst>
      <p:ext uri="{BB962C8B-B14F-4D97-AF65-F5344CB8AC3E}">
        <p14:creationId xmlns:p14="http://schemas.microsoft.com/office/powerpoint/2010/main" val="7277948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0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1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github.com/rancher/k3s"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4.png"/><Relationship Id="rId12" Type="http://schemas.openxmlformats.org/officeDocument/2006/relationships/image" Target="../media/image3.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8.sv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7.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6.sv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github.com/flannel-io/flannel" TargetMode="External"/><Relationship Id="rId7" Type="http://schemas.openxmlformats.org/officeDocument/2006/relationships/image" Target="../media/image44.png"/><Relationship Id="rId2" Type="http://schemas.openxmlformats.org/officeDocument/2006/relationships/hyperlink" Target="https://github.com/projectcalico/canal" TargetMode="External"/><Relationship Id="rId1" Type="http://schemas.openxmlformats.org/officeDocument/2006/relationships/slideLayout" Target="../slideLayouts/slideLayout2.xml"/><Relationship Id="rId6" Type="http://schemas.openxmlformats.org/officeDocument/2006/relationships/hyperlink" Target="https://github.com/cilium/cilium" TargetMode="External"/><Relationship Id="rId11" Type="http://schemas.openxmlformats.org/officeDocument/2006/relationships/image" Target="../media/image48.png"/><Relationship Id="rId5" Type="http://schemas.openxmlformats.org/officeDocument/2006/relationships/hyperlink" Target="https://github.com/weaveworks/weave/" TargetMode="External"/><Relationship Id="rId10" Type="http://schemas.openxmlformats.org/officeDocument/2006/relationships/image" Target="../media/image47.png"/><Relationship Id="rId4" Type="http://schemas.openxmlformats.org/officeDocument/2006/relationships/hyperlink" Target="https://github.com/projectcalico/calico" TargetMode="External"/><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17.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59.sv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61.svg"/><Relationship Id="rId1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image" Target="../media/image60.png"/><Relationship Id="rId9" Type="http://schemas.openxmlformats.org/officeDocument/2006/relationships/image" Target="../media/image18.png"/><Relationship Id="rId1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9.png"/><Relationship Id="rId3" Type="http://schemas.openxmlformats.org/officeDocument/2006/relationships/image" Target="../media/image58.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1.svg"/><Relationship Id="rId11" Type="http://schemas.openxmlformats.org/officeDocument/2006/relationships/image" Target="../media/image17.png"/><Relationship Id="rId5" Type="http://schemas.openxmlformats.org/officeDocument/2006/relationships/image" Target="../media/image60.png"/><Relationship Id="rId10" Type="http://schemas.openxmlformats.org/officeDocument/2006/relationships/image" Target="../media/image21.png"/><Relationship Id="rId4" Type="http://schemas.openxmlformats.org/officeDocument/2006/relationships/image" Target="../media/image59.svg"/><Relationship Id="rId9" Type="http://schemas.openxmlformats.org/officeDocument/2006/relationships/image" Target="../media/image20.png"/></Relationships>
</file>

<file path=ppt/slides/_rels/slide4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1.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54.png"/><Relationship Id="rId18" Type="http://schemas.openxmlformats.org/officeDocument/2006/relationships/image" Target="../media/image84.png"/><Relationship Id="rId3" Type="http://schemas.openxmlformats.org/officeDocument/2006/relationships/image" Target="../media/image74.png"/><Relationship Id="rId21" Type="http://schemas.openxmlformats.org/officeDocument/2006/relationships/image" Target="../media/image23.png"/><Relationship Id="rId7" Type="http://schemas.openxmlformats.org/officeDocument/2006/relationships/image" Target="../media/image55.png"/><Relationship Id="rId12" Type="http://schemas.openxmlformats.org/officeDocument/2006/relationships/image" Target="../media/image80.png"/><Relationship Id="rId17" Type="http://schemas.openxmlformats.org/officeDocument/2006/relationships/image" Target="../media/image57.png"/><Relationship Id="rId2" Type="http://schemas.openxmlformats.org/officeDocument/2006/relationships/image" Target="../media/image17.png"/><Relationship Id="rId16" Type="http://schemas.openxmlformats.org/officeDocument/2006/relationships/image" Target="../media/image83.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79.png"/><Relationship Id="rId5" Type="http://schemas.openxmlformats.org/officeDocument/2006/relationships/image" Target="../media/image52.png"/><Relationship Id="rId15" Type="http://schemas.openxmlformats.org/officeDocument/2006/relationships/image" Target="../media/image82.png"/><Relationship Id="rId10" Type="http://schemas.openxmlformats.org/officeDocument/2006/relationships/image" Target="../media/image78.png"/><Relationship Id="rId19" Type="http://schemas.openxmlformats.org/officeDocument/2006/relationships/image" Target="../media/image85.png"/><Relationship Id="rId4" Type="http://schemas.openxmlformats.org/officeDocument/2006/relationships/image" Target="../media/image75.png"/><Relationship Id="rId9" Type="http://schemas.openxmlformats.org/officeDocument/2006/relationships/image" Target="../media/image77.png"/><Relationship Id="rId14" Type="http://schemas.openxmlformats.org/officeDocument/2006/relationships/image" Target="../media/image81.png"/><Relationship Id="rId22"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16.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4.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6.png"/><Relationship Id="rId7" Type="http://schemas.openxmlformats.org/officeDocument/2006/relationships/image" Target="../media/image103.png"/><Relationship Id="rId12" Type="http://schemas.openxmlformats.org/officeDocument/2006/relationships/image" Target="../media/image82.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3.png"/><Relationship Id="rId10" Type="http://schemas.openxmlformats.org/officeDocument/2006/relationships/image" Target="../media/image106.png"/><Relationship Id="rId4" Type="http://schemas.openxmlformats.org/officeDocument/2006/relationships/image" Target="../media/image17.png"/><Relationship Id="rId9" Type="http://schemas.openxmlformats.org/officeDocument/2006/relationships/image" Target="../media/image105.png"/></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73.png"/><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64.png"/><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8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13171E2-F211-178D-1607-75560BE5D8A5}"/>
              </a:ext>
            </a:extLst>
          </p:cNvPr>
          <p:cNvSpPr>
            <a:spLocks noGrp="1"/>
          </p:cNvSpPr>
          <p:nvPr>
            <p:ph type="subTitle" idx="1"/>
          </p:nvPr>
        </p:nvSpPr>
        <p:spPr>
          <a:xfrm>
            <a:off x="1184228" y="3708508"/>
            <a:ext cx="6858000" cy="616357"/>
          </a:xfrm>
        </p:spPr>
        <p:txBody>
          <a:bodyPr>
            <a:normAutofit/>
          </a:bodyPr>
          <a:lstStyle/>
          <a:p>
            <a:r>
              <a:rPr lang="en-US" sz="3600" dirty="0">
                <a:solidFill>
                  <a:schemeClr val="tx1">
                    <a:lumMod val="50000"/>
                    <a:lumOff val="50000"/>
                  </a:schemeClr>
                </a:solidFill>
              </a:rPr>
              <a:t>Orchestration of containers</a:t>
            </a:r>
          </a:p>
        </p:txBody>
      </p:sp>
      <p:pic>
        <p:nvPicPr>
          <p:cNvPr id="12" name="Picture 11">
            <a:extLst>
              <a:ext uri="{FF2B5EF4-FFF2-40B4-BE49-F238E27FC236}">
                <a16:creationId xmlns:a16="http://schemas.microsoft.com/office/drawing/2014/main" id="{17F18C01-F746-98A7-051C-839A69BB5262}"/>
              </a:ext>
            </a:extLst>
          </p:cNvPr>
          <p:cNvPicPr>
            <a:picLocks noChangeAspect="1"/>
          </p:cNvPicPr>
          <p:nvPr/>
        </p:nvPicPr>
        <p:blipFill>
          <a:blip r:embed="rId2"/>
          <a:stretch>
            <a:fillRect/>
          </a:stretch>
        </p:blipFill>
        <p:spPr>
          <a:xfrm>
            <a:off x="1406478" y="1561993"/>
            <a:ext cx="6413500" cy="1587500"/>
          </a:xfrm>
          <a:prstGeom prst="rect">
            <a:avLst/>
          </a:prstGeom>
        </p:spPr>
      </p:pic>
      <p:sp>
        <p:nvSpPr>
          <p:cNvPr id="2" name="Subtitle 2">
            <a:extLst>
              <a:ext uri="{FF2B5EF4-FFF2-40B4-BE49-F238E27FC236}">
                <a16:creationId xmlns:a16="http://schemas.microsoft.com/office/drawing/2014/main" id="{F153EEB0-1268-19F0-8562-D186F4BB6120}"/>
              </a:ext>
            </a:extLst>
          </p:cNvPr>
          <p:cNvSpPr txBox="1">
            <a:spLocks/>
          </p:cNvSpPr>
          <p:nvPr/>
        </p:nvSpPr>
        <p:spPr>
          <a:xfrm>
            <a:off x="166855" y="5926201"/>
            <a:ext cx="6858000" cy="6163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lumMod val="50000"/>
                    <a:lumOff val="50000"/>
                  </a:schemeClr>
                </a:solidFill>
              </a:rPr>
              <a:t>Presented by: Dave Weilert</a:t>
            </a:r>
          </a:p>
        </p:txBody>
      </p:sp>
    </p:spTree>
    <p:extLst>
      <p:ext uri="{BB962C8B-B14F-4D97-AF65-F5344CB8AC3E}">
        <p14:creationId xmlns:p14="http://schemas.microsoft.com/office/powerpoint/2010/main" val="1834100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E1C8-4F9C-D159-EE94-4D47E5906B1A}"/>
              </a:ext>
            </a:extLst>
          </p:cNvPr>
          <p:cNvSpPr>
            <a:spLocks noGrp="1"/>
          </p:cNvSpPr>
          <p:nvPr>
            <p:ph type="title"/>
          </p:nvPr>
        </p:nvSpPr>
        <p:spPr/>
        <p:txBody>
          <a:bodyPr>
            <a:normAutofit/>
          </a:bodyPr>
          <a:lstStyle/>
          <a:p>
            <a:r>
              <a:rPr lang="en-US" dirty="0"/>
              <a:t>Kubernetes – 10 years old</a:t>
            </a:r>
          </a:p>
        </p:txBody>
      </p:sp>
      <p:sp>
        <p:nvSpPr>
          <p:cNvPr id="3" name="Content Placeholder 2">
            <a:extLst>
              <a:ext uri="{FF2B5EF4-FFF2-40B4-BE49-F238E27FC236}">
                <a16:creationId xmlns:a16="http://schemas.microsoft.com/office/drawing/2014/main" id="{BF2187F9-9256-E329-BC1C-1DFE707FBFF4}"/>
              </a:ext>
            </a:extLst>
          </p:cNvPr>
          <p:cNvSpPr>
            <a:spLocks noGrp="1"/>
          </p:cNvSpPr>
          <p:nvPr>
            <p:ph idx="1"/>
          </p:nvPr>
        </p:nvSpPr>
        <p:spPr>
          <a:xfrm>
            <a:off x="628650" y="3089088"/>
            <a:ext cx="7886700" cy="2166654"/>
          </a:xfrm>
        </p:spPr>
        <p:txBody>
          <a:bodyPr>
            <a:normAutofit/>
          </a:bodyPr>
          <a:lstStyle/>
          <a:p>
            <a:pPr marL="0" indent="0">
              <a:buNone/>
            </a:pPr>
            <a:r>
              <a:rPr lang="en-US" dirty="0"/>
              <a:t>Over the last decade, Kubernetes has evolved rapidly, becoming the de facto standard for container orchestration in the cloud-native ecosystem, supported by major cloud providers and widely adopted across industries.</a:t>
            </a:r>
            <a:endParaRPr lang="en-US" dirty="0">
              <a:solidFill>
                <a:schemeClr val="tx1">
                  <a:lumMod val="65000"/>
                  <a:lumOff val="35000"/>
                </a:schemeClr>
              </a:solidFill>
            </a:endParaRPr>
          </a:p>
        </p:txBody>
      </p:sp>
      <p:sp>
        <p:nvSpPr>
          <p:cNvPr id="4" name="Content Placeholder 2">
            <a:extLst>
              <a:ext uri="{FF2B5EF4-FFF2-40B4-BE49-F238E27FC236}">
                <a16:creationId xmlns:a16="http://schemas.microsoft.com/office/drawing/2014/main" id="{EBB96EA7-DD0E-3FCB-376C-240A8E0CE1EF}"/>
              </a:ext>
            </a:extLst>
          </p:cNvPr>
          <p:cNvSpPr txBox="1">
            <a:spLocks/>
          </p:cNvSpPr>
          <p:nvPr/>
        </p:nvSpPr>
        <p:spPr>
          <a:xfrm>
            <a:off x="2071816" y="1587329"/>
            <a:ext cx="6439415" cy="12613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Kubernetes celebrated it’s 10-year mark since it’s first release in July 2015.</a:t>
            </a:r>
          </a:p>
        </p:txBody>
      </p:sp>
      <p:grpSp>
        <p:nvGrpSpPr>
          <p:cNvPr id="20" name="Group 19">
            <a:extLst>
              <a:ext uri="{FF2B5EF4-FFF2-40B4-BE49-F238E27FC236}">
                <a16:creationId xmlns:a16="http://schemas.microsoft.com/office/drawing/2014/main" id="{D855935C-823B-3C5A-BA26-CE3204EFDEC3}"/>
              </a:ext>
            </a:extLst>
          </p:cNvPr>
          <p:cNvGrpSpPr/>
          <p:nvPr/>
        </p:nvGrpSpPr>
        <p:grpSpPr>
          <a:xfrm>
            <a:off x="632769" y="1236688"/>
            <a:ext cx="1371600" cy="1371600"/>
            <a:chOff x="7072184" y="594137"/>
            <a:chExt cx="1371600" cy="1371600"/>
          </a:xfrm>
        </p:grpSpPr>
        <p:grpSp>
          <p:nvGrpSpPr>
            <p:cNvPr id="10" name="Group 9">
              <a:extLst>
                <a:ext uri="{FF2B5EF4-FFF2-40B4-BE49-F238E27FC236}">
                  <a16:creationId xmlns:a16="http://schemas.microsoft.com/office/drawing/2014/main" id="{F42F1083-1793-5E87-9C64-57D50106F420}"/>
                </a:ext>
              </a:extLst>
            </p:cNvPr>
            <p:cNvGrpSpPr/>
            <p:nvPr/>
          </p:nvGrpSpPr>
          <p:grpSpPr>
            <a:xfrm>
              <a:off x="7072184" y="594137"/>
              <a:ext cx="914400" cy="914400"/>
              <a:chOff x="6932141" y="1211975"/>
              <a:chExt cx="914400" cy="914400"/>
            </a:xfrm>
          </p:grpSpPr>
          <p:sp>
            <p:nvSpPr>
              <p:cNvPr id="9" name="Rectangle 8">
                <a:extLst>
                  <a:ext uri="{FF2B5EF4-FFF2-40B4-BE49-F238E27FC236}">
                    <a16:creationId xmlns:a16="http://schemas.microsoft.com/office/drawing/2014/main" id="{0B68288E-88C8-4506-E503-12D8A6CE4BCF}"/>
                  </a:ext>
                </a:extLst>
              </p:cNvPr>
              <p:cNvSpPr/>
              <p:nvPr/>
            </p:nvSpPr>
            <p:spPr>
              <a:xfrm>
                <a:off x="7068066" y="1425145"/>
                <a:ext cx="650788" cy="56841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Daily calendar outline">
                <a:extLst>
                  <a:ext uri="{FF2B5EF4-FFF2-40B4-BE49-F238E27FC236}">
                    <a16:creationId xmlns:a16="http://schemas.microsoft.com/office/drawing/2014/main" id="{21D0BC43-F3BC-2F9C-97C5-8699CBAD48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2141" y="1211975"/>
                <a:ext cx="914400" cy="914400"/>
              </a:xfrm>
              <a:prstGeom prst="rect">
                <a:avLst/>
              </a:prstGeom>
            </p:spPr>
          </p:pic>
        </p:grpSp>
        <p:grpSp>
          <p:nvGrpSpPr>
            <p:cNvPr id="11" name="Group 10">
              <a:extLst>
                <a:ext uri="{FF2B5EF4-FFF2-40B4-BE49-F238E27FC236}">
                  <a16:creationId xmlns:a16="http://schemas.microsoft.com/office/drawing/2014/main" id="{F91C039F-DAFB-185D-2FCC-8326D7B23A37}"/>
                </a:ext>
              </a:extLst>
            </p:cNvPr>
            <p:cNvGrpSpPr/>
            <p:nvPr/>
          </p:nvGrpSpPr>
          <p:grpSpPr>
            <a:xfrm>
              <a:off x="7224584" y="746537"/>
              <a:ext cx="914400" cy="914400"/>
              <a:chOff x="6932141" y="1211975"/>
              <a:chExt cx="914400" cy="914400"/>
            </a:xfrm>
          </p:grpSpPr>
          <p:sp>
            <p:nvSpPr>
              <p:cNvPr id="12" name="Rectangle 11">
                <a:extLst>
                  <a:ext uri="{FF2B5EF4-FFF2-40B4-BE49-F238E27FC236}">
                    <a16:creationId xmlns:a16="http://schemas.microsoft.com/office/drawing/2014/main" id="{F7A66C34-C444-BC30-AEFD-3CAADEBE282B}"/>
                  </a:ext>
                </a:extLst>
              </p:cNvPr>
              <p:cNvSpPr/>
              <p:nvPr/>
            </p:nvSpPr>
            <p:spPr>
              <a:xfrm>
                <a:off x="7068066" y="1425145"/>
                <a:ext cx="650788" cy="56841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Daily calendar outline">
                <a:extLst>
                  <a:ext uri="{FF2B5EF4-FFF2-40B4-BE49-F238E27FC236}">
                    <a16:creationId xmlns:a16="http://schemas.microsoft.com/office/drawing/2014/main" id="{2B3BB34A-CEA3-8A40-552A-D119AF1922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2141" y="1211975"/>
                <a:ext cx="914400" cy="914400"/>
              </a:xfrm>
              <a:prstGeom prst="rect">
                <a:avLst/>
              </a:prstGeom>
            </p:spPr>
          </p:pic>
        </p:grpSp>
        <p:grpSp>
          <p:nvGrpSpPr>
            <p:cNvPr id="14" name="Group 13">
              <a:extLst>
                <a:ext uri="{FF2B5EF4-FFF2-40B4-BE49-F238E27FC236}">
                  <a16:creationId xmlns:a16="http://schemas.microsoft.com/office/drawing/2014/main" id="{9D0210C5-A408-C51C-F642-D27F32732C63}"/>
                </a:ext>
              </a:extLst>
            </p:cNvPr>
            <p:cNvGrpSpPr/>
            <p:nvPr/>
          </p:nvGrpSpPr>
          <p:grpSpPr>
            <a:xfrm>
              <a:off x="7376984" y="898937"/>
              <a:ext cx="914400" cy="914400"/>
              <a:chOff x="6932141" y="1211975"/>
              <a:chExt cx="914400" cy="914400"/>
            </a:xfrm>
          </p:grpSpPr>
          <p:sp>
            <p:nvSpPr>
              <p:cNvPr id="15" name="Rectangle 14">
                <a:extLst>
                  <a:ext uri="{FF2B5EF4-FFF2-40B4-BE49-F238E27FC236}">
                    <a16:creationId xmlns:a16="http://schemas.microsoft.com/office/drawing/2014/main" id="{F995986C-A7C7-0406-4477-39A4159A5B54}"/>
                  </a:ext>
                </a:extLst>
              </p:cNvPr>
              <p:cNvSpPr/>
              <p:nvPr/>
            </p:nvSpPr>
            <p:spPr>
              <a:xfrm>
                <a:off x="7068066" y="1425145"/>
                <a:ext cx="650788" cy="56841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Daily calendar outline">
                <a:extLst>
                  <a:ext uri="{FF2B5EF4-FFF2-40B4-BE49-F238E27FC236}">
                    <a16:creationId xmlns:a16="http://schemas.microsoft.com/office/drawing/2014/main" id="{1D23D0E8-637A-22A5-E3C8-764201B1BD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2141" y="1211975"/>
                <a:ext cx="914400" cy="914400"/>
              </a:xfrm>
              <a:prstGeom prst="rect">
                <a:avLst/>
              </a:prstGeom>
            </p:spPr>
          </p:pic>
        </p:grpSp>
        <p:grpSp>
          <p:nvGrpSpPr>
            <p:cNvPr id="17" name="Group 16">
              <a:extLst>
                <a:ext uri="{FF2B5EF4-FFF2-40B4-BE49-F238E27FC236}">
                  <a16:creationId xmlns:a16="http://schemas.microsoft.com/office/drawing/2014/main" id="{16E1C710-43B0-B3CF-3CB9-C55B2DF05231}"/>
                </a:ext>
              </a:extLst>
            </p:cNvPr>
            <p:cNvGrpSpPr/>
            <p:nvPr/>
          </p:nvGrpSpPr>
          <p:grpSpPr>
            <a:xfrm>
              <a:off x="7529384" y="1051337"/>
              <a:ext cx="914400" cy="914400"/>
              <a:chOff x="6932141" y="1211975"/>
              <a:chExt cx="914400" cy="914400"/>
            </a:xfrm>
          </p:grpSpPr>
          <p:sp>
            <p:nvSpPr>
              <p:cNvPr id="18" name="Rectangle 17">
                <a:extLst>
                  <a:ext uri="{FF2B5EF4-FFF2-40B4-BE49-F238E27FC236}">
                    <a16:creationId xmlns:a16="http://schemas.microsoft.com/office/drawing/2014/main" id="{CBBDA648-7850-0C0B-B5D7-8FE1C54D1112}"/>
                  </a:ext>
                </a:extLst>
              </p:cNvPr>
              <p:cNvSpPr/>
              <p:nvPr/>
            </p:nvSpPr>
            <p:spPr>
              <a:xfrm>
                <a:off x="7068066" y="1425145"/>
                <a:ext cx="650788" cy="56841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Daily calendar outline">
                <a:extLst>
                  <a:ext uri="{FF2B5EF4-FFF2-40B4-BE49-F238E27FC236}">
                    <a16:creationId xmlns:a16="http://schemas.microsoft.com/office/drawing/2014/main" id="{1FF5620B-F2FF-E3F8-4F1E-4F60BC6249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2141" y="1211975"/>
                <a:ext cx="914400" cy="914400"/>
              </a:xfrm>
              <a:prstGeom prst="rect">
                <a:avLst/>
              </a:prstGeom>
            </p:spPr>
          </p:pic>
        </p:grpSp>
      </p:grpSp>
    </p:spTree>
    <p:extLst>
      <p:ext uri="{BB962C8B-B14F-4D97-AF65-F5344CB8AC3E}">
        <p14:creationId xmlns:p14="http://schemas.microsoft.com/office/powerpoint/2010/main" val="23160755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CAF8-B677-03C2-B0B4-8DC3697DB6EE}"/>
              </a:ext>
            </a:extLst>
          </p:cNvPr>
          <p:cNvSpPr>
            <a:spLocks noGrp="1"/>
          </p:cNvSpPr>
          <p:nvPr>
            <p:ph type="title"/>
          </p:nvPr>
        </p:nvSpPr>
        <p:spPr/>
        <p:txBody>
          <a:bodyPr>
            <a:normAutofit fontScale="90000"/>
          </a:bodyPr>
          <a:lstStyle/>
          <a:p>
            <a:r>
              <a:rPr lang="en-US" dirty="0"/>
              <a:t>RBAC interactions for accessing </a:t>
            </a:r>
            <a:r>
              <a:rPr lang="en-US" dirty="0" err="1"/>
              <a:t>configMap</a:t>
            </a:r>
            <a:endParaRPr lang="en-US" dirty="0"/>
          </a:p>
        </p:txBody>
      </p:sp>
      <p:pic>
        <p:nvPicPr>
          <p:cNvPr id="4" name="Picture 3">
            <a:extLst>
              <a:ext uri="{FF2B5EF4-FFF2-40B4-BE49-F238E27FC236}">
                <a16:creationId xmlns:a16="http://schemas.microsoft.com/office/drawing/2014/main" id="{8F8C7B91-CA47-059A-C986-445AB24ECD59}"/>
              </a:ext>
            </a:extLst>
          </p:cNvPr>
          <p:cNvPicPr>
            <a:picLocks noChangeAspect="1"/>
          </p:cNvPicPr>
          <p:nvPr/>
        </p:nvPicPr>
        <p:blipFill>
          <a:blip r:embed="rId2"/>
          <a:stretch>
            <a:fillRect/>
          </a:stretch>
        </p:blipFill>
        <p:spPr>
          <a:xfrm>
            <a:off x="628650" y="1516100"/>
            <a:ext cx="7772400" cy="4204740"/>
          </a:xfrm>
          <a:prstGeom prst="rect">
            <a:avLst/>
          </a:prstGeom>
        </p:spPr>
      </p:pic>
    </p:spTree>
    <p:extLst>
      <p:ext uri="{BB962C8B-B14F-4D97-AF65-F5344CB8AC3E}">
        <p14:creationId xmlns:p14="http://schemas.microsoft.com/office/powerpoint/2010/main" val="40222775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CEF8E-EB2F-51C4-7E4B-F757AFCE4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A00AC-6EF5-3E0A-8D7B-D0E9FFD90594}"/>
              </a:ext>
            </a:extLst>
          </p:cNvPr>
          <p:cNvSpPr>
            <a:spLocks noGrp="1"/>
          </p:cNvSpPr>
          <p:nvPr>
            <p:ph type="title"/>
          </p:nvPr>
        </p:nvSpPr>
        <p:spPr/>
        <p:txBody>
          <a:bodyPr>
            <a:normAutofit/>
          </a:bodyPr>
          <a:lstStyle/>
          <a:p>
            <a:r>
              <a:rPr lang="en-US" dirty="0"/>
              <a:t>RBAC interactions for audit logs</a:t>
            </a:r>
          </a:p>
        </p:txBody>
      </p:sp>
      <p:pic>
        <p:nvPicPr>
          <p:cNvPr id="3" name="Picture 2">
            <a:extLst>
              <a:ext uri="{FF2B5EF4-FFF2-40B4-BE49-F238E27FC236}">
                <a16:creationId xmlns:a16="http://schemas.microsoft.com/office/drawing/2014/main" id="{6FA3231B-BE10-66CB-1C0A-FFDC88CCBCE9}"/>
              </a:ext>
            </a:extLst>
          </p:cNvPr>
          <p:cNvPicPr>
            <a:picLocks noChangeAspect="1"/>
          </p:cNvPicPr>
          <p:nvPr/>
        </p:nvPicPr>
        <p:blipFill>
          <a:blip r:embed="rId2"/>
          <a:stretch>
            <a:fillRect/>
          </a:stretch>
        </p:blipFill>
        <p:spPr>
          <a:xfrm>
            <a:off x="1048265" y="1440417"/>
            <a:ext cx="6662351" cy="4732764"/>
          </a:xfrm>
          <a:prstGeom prst="rect">
            <a:avLst/>
          </a:prstGeom>
        </p:spPr>
      </p:pic>
    </p:spTree>
    <p:extLst>
      <p:ext uri="{BB962C8B-B14F-4D97-AF65-F5344CB8AC3E}">
        <p14:creationId xmlns:p14="http://schemas.microsoft.com/office/powerpoint/2010/main" val="24015714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1ADD-7CCF-F027-F60E-7428CE7AF2D0}"/>
              </a:ext>
            </a:extLst>
          </p:cNvPr>
          <p:cNvSpPr>
            <a:spLocks noGrp="1"/>
          </p:cNvSpPr>
          <p:nvPr>
            <p:ph type="title"/>
          </p:nvPr>
        </p:nvSpPr>
        <p:spPr/>
        <p:txBody>
          <a:bodyPr/>
          <a:lstStyle/>
          <a:p>
            <a:r>
              <a:rPr lang="en-US" dirty="0"/>
              <a:t>Overview of Kubernetes security features</a:t>
            </a:r>
          </a:p>
        </p:txBody>
      </p:sp>
      <p:pic>
        <p:nvPicPr>
          <p:cNvPr id="5" name="Picture 4">
            <a:extLst>
              <a:ext uri="{FF2B5EF4-FFF2-40B4-BE49-F238E27FC236}">
                <a16:creationId xmlns:a16="http://schemas.microsoft.com/office/drawing/2014/main" id="{AD1ACFD2-2FB6-A16F-B49E-D088D686DA80}"/>
              </a:ext>
            </a:extLst>
          </p:cNvPr>
          <p:cNvPicPr>
            <a:picLocks noChangeAspect="1"/>
          </p:cNvPicPr>
          <p:nvPr/>
        </p:nvPicPr>
        <p:blipFill>
          <a:blip r:embed="rId2"/>
          <a:stretch>
            <a:fillRect/>
          </a:stretch>
        </p:blipFill>
        <p:spPr>
          <a:xfrm>
            <a:off x="1328352" y="2418764"/>
            <a:ext cx="6275173" cy="3942808"/>
          </a:xfrm>
          <a:prstGeom prst="rect">
            <a:avLst/>
          </a:prstGeom>
        </p:spPr>
      </p:pic>
      <p:sp>
        <p:nvSpPr>
          <p:cNvPr id="7" name="TextBox 6">
            <a:extLst>
              <a:ext uri="{FF2B5EF4-FFF2-40B4-BE49-F238E27FC236}">
                <a16:creationId xmlns:a16="http://schemas.microsoft.com/office/drawing/2014/main" id="{E7754774-C375-65D8-3ADD-39EE731EA69C}"/>
              </a:ext>
            </a:extLst>
          </p:cNvPr>
          <p:cNvSpPr txBox="1"/>
          <p:nvPr/>
        </p:nvSpPr>
        <p:spPr>
          <a:xfrm>
            <a:off x="568411" y="1097343"/>
            <a:ext cx="8073081" cy="1200329"/>
          </a:xfrm>
          <a:prstGeom prst="rect">
            <a:avLst/>
          </a:prstGeom>
          <a:noFill/>
        </p:spPr>
        <p:txBody>
          <a:bodyPr wrap="square">
            <a:spAutoFit/>
          </a:bodyPr>
          <a:lstStyle/>
          <a:p>
            <a:r>
              <a:rPr lang="en-US" dirty="0"/>
              <a:t>Kubernetes security is multi-layered, covering access control, network policies, pod configurations, runtime protections, and more. Together, these security features help protect Kubernetes clusters and workloads against a range of threats, ensuring a more resilient and secure environment.</a:t>
            </a:r>
          </a:p>
        </p:txBody>
      </p:sp>
    </p:spTree>
    <p:extLst>
      <p:ext uri="{BB962C8B-B14F-4D97-AF65-F5344CB8AC3E}">
        <p14:creationId xmlns:p14="http://schemas.microsoft.com/office/powerpoint/2010/main" val="39357044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1D6C6-318E-4F90-005D-D32441CE4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068374-B21D-F4F3-DF2B-907F0B48D71D}"/>
              </a:ext>
            </a:extLst>
          </p:cNvPr>
          <p:cNvSpPr>
            <a:spLocks noGrp="1"/>
          </p:cNvSpPr>
          <p:nvPr>
            <p:ph type="title"/>
          </p:nvPr>
        </p:nvSpPr>
        <p:spPr/>
        <p:txBody>
          <a:bodyPr/>
          <a:lstStyle/>
          <a:p>
            <a:r>
              <a:rPr lang="en-US" dirty="0"/>
              <a:t> </a:t>
            </a:r>
            <a:br>
              <a:rPr lang="en-US" dirty="0"/>
            </a:br>
            <a:r>
              <a:rPr lang="en-US" dirty="0"/>
              <a:t>Deployment example </a:t>
            </a:r>
          </a:p>
        </p:txBody>
      </p:sp>
    </p:spTree>
    <p:extLst>
      <p:ext uri="{BB962C8B-B14F-4D97-AF65-F5344CB8AC3E}">
        <p14:creationId xmlns:p14="http://schemas.microsoft.com/office/powerpoint/2010/main" val="3176476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9CC5-0F46-3956-B0EB-D78B651DBD7C}"/>
              </a:ext>
            </a:extLst>
          </p:cNvPr>
          <p:cNvSpPr>
            <a:spLocks noGrp="1"/>
          </p:cNvSpPr>
          <p:nvPr>
            <p:ph type="title"/>
          </p:nvPr>
        </p:nvSpPr>
        <p:spPr/>
        <p:txBody>
          <a:bodyPr/>
          <a:lstStyle/>
          <a:p>
            <a:r>
              <a:rPr lang="en-US" dirty="0"/>
              <a:t>Kubernetes Deployment</a:t>
            </a:r>
          </a:p>
        </p:txBody>
      </p:sp>
      <p:sp>
        <p:nvSpPr>
          <p:cNvPr id="3" name="Content Placeholder 2">
            <a:extLst>
              <a:ext uri="{FF2B5EF4-FFF2-40B4-BE49-F238E27FC236}">
                <a16:creationId xmlns:a16="http://schemas.microsoft.com/office/drawing/2014/main" id="{52F85B67-F307-7A0D-E0FC-3EF4B1EDEC5E}"/>
              </a:ext>
            </a:extLst>
          </p:cNvPr>
          <p:cNvSpPr>
            <a:spLocks noGrp="1"/>
          </p:cNvSpPr>
          <p:nvPr>
            <p:ph idx="1"/>
          </p:nvPr>
        </p:nvSpPr>
        <p:spPr>
          <a:xfrm>
            <a:off x="635152" y="1334558"/>
            <a:ext cx="7886700" cy="1782899"/>
          </a:xfrm>
        </p:spPr>
        <p:txBody>
          <a:bodyPr>
            <a:normAutofit/>
          </a:bodyPr>
          <a:lstStyle/>
          <a:p>
            <a:pPr marL="0" indent="0">
              <a:buNone/>
            </a:pPr>
            <a:r>
              <a:rPr lang="en-US" sz="1800" b="0" i="0" dirty="0">
                <a:solidFill>
                  <a:srgbClr val="000000"/>
                </a:solidFill>
                <a:effectLst/>
              </a:rPr>
              <a:t>A Deployment owns and manages one or more ReplicaSets. And Replica Set manages the basic units in Kubernetes – Pods.</a:t>
            </a:r>
          </a:p>
          <a:p>
            <a:pPr marL="0" indent="0">
              <a:buNone/>
            </a:pPr>
            <a:endParaRPr lang="en-US" sz="1800" dirty="0">
              <a:solidFill>
                <a:srgbClr val="000000"/>
              </a:solidFill>
            </a:endParaRPr>
          </a:p>
          <a:p>
            <a:pPr marL="0" indent="0">
              <a:buNone/>
            </a:pPr>
            <a:r>
              <a:rPr lang="en-US" sz="1800" b="0" i="0" dirty="0">
                <a:solidFill>
                  <a:srgbClr val="000000"/>
                </a:solidFill>
                <a:effectLst/>
              </a:rPr>
              <a:t>A deployment manifest file includes the pod definition, the number of replicas and can include the preferred deployment strategy.</a:t>
            </a:r>
            <a:endParaRPr lang="en-US" sz="1800" dirty="0"/>
          </a:p>
        </p:txBody>
      </p:sp>
      <p:pic>
        <p:nvPicPr>
          <p:cNvPr id="4098" name="Picture 2" descr="Kubernetes Deployment">
            <a:extLst>
              <a:ext uri="{FF2B5EF4-FFF2-40B4-BE49-F238E27FC236}">
                <a16:creationId xmlns:a16="http://schemas.microsoft.com/office/drawing/2014/main" id="{4C0A3DC5-6745-4F00-1821-0314E6F95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728" y="3117457"/>
            <a:ext cx="2566193" cy="28821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EB7389-D0D3-EBFE-0967-25AB6AA5EDF9}"/>
              </a:ext>
            </a:extLst>
          </p:cNvPr>
          <p:cNvSpPr txBox="1"/>
          <p:nvPr/>
        </p:nvSpPr>
        <p:spPr>
          <a:xfrm>
            <a:off x="716797" y="6277429"/>
            <a:ext cx="7710406" cy="215444"/>
          </a:xfrm>
          <a:prstGeom prst="rect">
            <a:avLst/>
          </a:prstGeom>
          <a:noFill/>
        </p:spPr>
        <p:txBody>
          <a:bodyPr wrap="square">
            <a:spAutoFit/>
          </a:bodyPr>
          <a:lstStyle/>
          <a:p>
            <a:r>
              <a:rPr lang="en-US" sz="800" dirty="0"/>
              <a:t>Source: https://k21academy.com/docker-kubernetes/kubernetes-deployment/</a:t>
            </a:r>
          </a:p>
        </p:txBody>
      </p:sp>
      <p:pic>
        <p:nvPicPr>
          <p:cNvPr id="4100" name="Picture 4" descr="Kubernetes Relation">
            <a:extLst>
              <a:ext uri="{FF2B5EF4-FFF2-40B4-BE49-F238E27FC236}">
                <a16:creationId xmlns:a16="http://schemas.microsoft.com/office/drawing/2014/main" id="{CBF66DB1-67DB-03C2-47ED-FF1E50FD4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817" y="3252489"/>
            <a:ext cx="2433206" cy="187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8351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650FF-0EF0-BDDB-AADD-10F4B2BB0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4F74C7-39A8-A12C-461C-5747D6E5054A}"/>
              </a:ext>
            </a:extLst>
          </p:cNvPr>
          <p:cNvSpPr>
            <a:spLocks noGrp="1"/>
          </p:cNvSpPr>
          <p:nvPr>
            <p:ph type="title"/>
          </p:nvPr>
        </p:nvSpPr>
        <p:spPr/>
        <p:txBody>
          <a:bodyPr/>
          <a:lstStyle/>
          <a:p>
            <a:r>
              <a:rPr lang="en-US" dirty="0"/>
              <a:t>Kubernetes Deployment</a:t>
            </a:r>
          </a:p>
        </p:txBody>
      </p:sp>
      <p:sp>
        <p:nvSpPr>
          <p:cNvPr id="3" name="Content Placeholder 2">
            <a:extLst>
              <a:ext uri="{FF2B5EF4-FFF2-40B4-BE49-F238E27FC236}">
                <a16:creationId xmlns:a16="http://schemas.microsoft.com/office/drawing/2014/main" id="{88DF4126-5DE5-EE8A-4175-38B86A8DD567}"/>
              </a:ext>
            </a:extLst>
          </p:cNvPr>
          <p:cNvSpPr>
            <a:spLocks noGrp="1"/>
          </p:cNvSpPr>
          <p:nvPr>
            <p:ph idx="1"/>
          </p:nvPr>
        </p:nvSpPr>
        <p:spPr>
          <a:xfrm>
            <a:off x="635152" y="1334558"/>
            <a:ext cx="6424326" cy="401252"/>
          </a:xfrm>
        </p:spPr>
        <p:txBody>
          <a:bodyPr>
            <a:normAutofit/>
          </a:bodyPr>
          <a:lstStyle/>
          <a:p>
            <a:pPr marL="0" indent="0">
              <a:buNone/>
            </a:pPr>
            <a:r>
              <a:rPr lang="en-US" sz="2000" dirty="0"/>
              <a:t>Deployment manifest that will be used</a:t>
            </a:r>
          </a:p>
        </p:txBody>
      </p:sp>
      <p:pic>
        <p:nvPicPr>
          <p:cNvPr id="5" name="Picture 4">
            <a:extLst>
              <a:ext uri="{FF2B5EF4-FFF2-40B4-BE49-F238E27FC236}">
                <a16:creationId xmlns:a16="http://schemas.microsoft.com/office/drawing/2014/main" id="{2A0ED0AD-7D43-C33E-C724-A235794B4A84}"/>
              </a:ext>
            </a:extLst>
          </p:cNvPr>
          <p:cNvPicPr>
            <a:picLocks noChangeAspect="1"/>
          </p:cNvPicPr>
          <p:nvPr/>
        </p:nvPicPr>
        <p:blipFill>
          <a:blip r:embed="rId2"/>
          <a:stretch>
            <a:fillRect/>
          </a:stretch>
        </p:blipFill>
        <p:spPr>
          <a:xfrm>
            <a:off x="2921430" y="1798190"/>
            <a:ext cx="3161655" cy="4584400"/>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48319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AA620-510F-5C79-6362-571E97CE1D76}"/>
              </a:ext>
            </a:extLst>
          </p:cNvPr>
          <p:cNvSpPr>
            <a:spLocks noGrp="1"/>
          </p:cNvSpPr>
          <p:nvPr>
            <p:ph type="title"/>
          </p:nvPr>
        </p:nvSpPr>
        <p:spPr/>
        <p:txBody>
          <a:bodyPr/>
          <a:lstStyle/>
          <a:p>
            <a:r>
              <a:rPr lang="en-US" dirty="0"/>
              <a:t>Kubernetes Deployment</a:t>
            </a:r>
          </a:p>
        </p:txBody>
      </p:sp>
      <p:sp>
        <p:nvSpPr>
          <p:cNvPr id="3" name="Content Placeholder 2">
            <a:extLst>
              <a:ext uri="{FF2B5EF4-FFF2-40B4-BE49-F238E27FC236}">
                <a16:creationId xmlns:a16="http://schemas.microsoft.com/office/drawing/2014/main" id="{BDD61495-A4C5-E52D-C8C2-615CB9223540}"/>
              </a:ext>
            </a:extLst>
          </p:cNvPr>
          <p:cNvSpPr>
            <a:spLocks noGrp="1"/>
          </p:cNvSpPr>
          <p:nvPr>
            <p:ph idx="1"/>
          </p:nvPr>
        </p:nvSpPr>
        <p:spPr>
          <a:xfrm>
            <a:off x="628650" y="1106437"/>
            <a:ext cx="6424326" cy="396551"/>
          </a:xfrm>
        </p:spPr>
        <p:txBody>
          <a:bodyPr>
            <a:normAutofit/>
          </a:bodyPr>
          <a:lstStyle/>
          <a:p>
            <a:r>
              <a:rPr lang="en-US" sz="1800" dirty="0">
                <a:solidFill>
                  <a:srgbClr val="00B050"/>
                </a:solidFill>
              </a:rPr>
              <a:t>kubectl create -f /Users/bob/k8s/nginx-deploy.yml</a:t>
            </a:r>
          </a:p>
        </p:txBody>
      </p:sp>
      <p:sp>
        <p:nvSpPr>
          <p:cNvPr id="7" name="Content Placeholder 2">
            <a:extLst>
              <a:ext uri="{FF2B5EF4-FFF2-40B4-BE49-F238E27FC236}">
                <a16:creationId xmlns:a16="http://schemas.microsoft.com/office/drawing/2014/main" id="{FCEAF0FA-567E-BA3C-68E9-7887D761B311}"/>
              </a:ext>
            </a:extLst>
          </p:cNvPr>
          <p:cNvSpPr txBox="1">
            <a:spLocks/>
          </p:cNvSpPr>
          <p:nvPr/>
        </p:nvSpPr>
        <p:spPr>
          <a:xfrm>
            <a:off x="628650" y="2358790"/>
            <a:ext cx="6424326" cy="318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get deploy -l app=nginx-app</a:t>
            </a:r>
          </a:p>
        </p:txBody>
      </p:sp>
      <p:sp>
        <p:nvSpPr>
          <p:cNvPr id="8" name="Content Placeholder 2">
            <a:extLst>
              <a:ext uri="{FF2B5EF4-FFF2-40B4-BE49-F238E27FC236}">
                <a16:creationId xmlns:a16="http://schemas.microsoft.com/office/drawing/2014/main" id="{0C19544B-7E40-33CD-0AB4-6E8A11B4A225}"/>
              </a:ext>
            </a:extLst>
          </p:cNvPr>
          <p:cNvSpPr txBox="1">
            <a:spLocks/>
          </p:cNvSpPr>
          <p:nvPr/>
        </p:nvSpPr>
        <p:spPr>
          <a:xfrm>
            <a:off x="628650" y="3674243"/>
            <a:ext cx="6424326" cy="349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get </a:t>
            </a:r>
            <a:r>
              <a:rPr lang="en-US" sz="1800" dirty="0" err="1">
                <a:solidFill>
                  <a:srgbClr val="00B050"/>
                </a:solidFill>
              </a:rPr>
              <a:t>rs</a:t>
            </a:r>
            <a:r>
              <a:rPr lang="en-US" sz="1800" dirty="0">
                <a:solidFill>
                  <a:srgbClr val="00B050"/>
                </a:solidFill>
              </a:rPr>
              <a:t> -l app=nginx-app</a:t>
            </a:r>
          </a:p>
        </p:txBody>
      </p:sp>
      <p:sp>
        <p:nvSpPr>
          <p:cNvPr id="11" name="Content Placeholder 2">
            <a:extLst>
              <a:ext uri="{FF2B5EF4-FFF2-40B4-BE49-F238E27FC236}">
                <a16:creationId xmlns:a16="http://schemas.microsoft.com/office/drawing/2014/main" id="{EF032967-39AD-BC37-E294-6778318E3D5B}"/>
              </a:ext>
            </a:extLst>
          </p:cNvPr>
          <p:cNvSpPr txBox="1">
            <a:spLocks/>
          </p:cNvSpPr>
          <p:nvPr/>
        </p:nvSpPr>
        <p:spPr>
          <a:xfrm>
            <a:off x="632568" y="4989573"/>
            <a:ext cx="6424326" cy="3960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get po -l app=nginx-app</a:t>
            </a:r>
          </a:p>
        </p:txBody>
      </p:sp>
      <p:pic>
        <p:nvPicPr>
          <p:cNvPr id="12" name="Picture 11">
            <a:extLst>
              <a:ext uri="{FF2B5EF4-FFF2-40B4-BE49-F238E27FC236}">
                <a16:creationId xmlns:a16="http://schemas.microsoft.com/office/drawing/2014/main" id="{9CFD75B0-6594-26A6-D8FB-C8C2A39697A4}"/>
              </a:ext>
            </a:extLst>
          </p:cNvPr>
          <p:cNvPicPr>
            <a:picLocks noChangeAspect="1"/>
          </p:cNvPicPr>
          <p:nvPr/>
        </p:nvPicPr>
        <p:blipFill>
          <a:blip r:embed="rId2"/>
          <a:stretch>
            <a:fillRect/>
          </a:stretch>
        </p:blipFill>
        <p:spPr>
          <a:xfrm>
            <a:off x="874363" y="1574498"/>
            <a:ext cx="6748372" cy="465959"/>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33E859C8-339B-0338-5B48-2A459A94D564}"/>
              </a:ext>
            </a:extLst>
          </p:cNvPr>
          <p:cNvPicPr>
            <a:picLocks noChangeAspect="1"/>
          </p:cNvPicPr>
          <p:nvPr/>
        </p:nvPicPr>
        <p:blipFill>
          <a:blip r:embed="rId3"/>
          <a:stretch>
            <a:fillRect/>
          </a:stretch>
        </p:blipFill>
        <p:spPr>
          <a:xfrm>
            <a:off x="899763" y="2806656"/>
            <a:ext cx="6716232" cy="594499"/>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5BC06C4F-D987-DA71-9005-93EB942B3849}"/>
              </a:ext>
            </a:extLst>
          </p:cNvPr>
          <p:cNvPicPr>
            <a:picLocks noChangeAspect="1"/>
          </p:cNvPicPr>
          <p:nvPr/>
        </p:nvPicPr>
        <p:blipFill>
          <a:blip r:embed="rId4"/>
          <a:stretch>
            <a:fillRect/>
          </a:stretch>
        </p:blipFill>
        <p:spPr>
          <a:xfrm>
            <a:off x="899763" y="4107344"/>
            <a:ext cx="6716238" cy="578432"/>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B5C8071B-2760-B1A9-8DAE-E71D4A206CB7}"/>
              </a:ext>
            </a:extLst>
          </p:cNvPr>
          <p:cNvPicPr>
            <a:picLocks noChangeAspect="1"/>
          </p:cNvPicPr>
          <p:nvPr/>
        </p:nvPicPr>
        <p:blipFill>
          <a:blip r:embed="rId5"/>
          <a:stretch>
            <a:fillRect/>
          </a:stretch>
        </p:blipFill>
        <p:spPr>
          <a:xfrm>
            <a:off x="874362" y="5516302"/>
            <a:ext cx="6716235" cy="819445"/>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660164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EDDCB-8E6A-1350-22AA-197B747B9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C2174-FA7A-1751-F8CA-9CC31F641C96}"/>
              </a:ext>
            </a:extLst>
          </p:cNvPr>
          <p:cNvSpPr>
            <a:spLocks noGrp="1"/>
          </p:cNvSpPr>
          <p:nvPr>
            <p:ph type="title"/>
          </p:nvPr>
        </p:nvSpPr>
        <p:spPr/>
        <p:txBody>
          <a:bodyPr/>
          <a:lstStyle/>
          <a:p>
            <a:r>
              <a:rPr lang="en-US" dirty="0"/>
              <a:t>Kubernetes Deployment</a:t>
            </a:r>
          </a:p>
        </p:txBody>
      </p:sp>
      <p:sp>
        <p:nvSpPr>
          <p:cNvPr id="3" name="Content Placeholder 2">
            <a:extLst>
              <a:ext uri="{FF2B5EF4-FFF2-40B4-BE49-F238E27FC236}">
                <a16:creationId xmlns:a16="http://schemas.microsoft.com/office/drawing/2014/main" id="{2B1A6670-8A22-37EA-BB6A-9B56021E26F1}"/>
              </a:ext>
            </a:extLst>
          </p:cNvPr>
          <p:cNvSpPr>
            <a:spLocks noGrp="1"/>
          </p:cNvSpPr>
          <p:nvPr>
            <p:ph idx="1"/>
          </p:nvPr>
        </p:nvSpPr>
        <p:spPr>
          <a:xfrm>
            <a:off x="635152" y="1334558"/>
            <a:ext cx="6424326" cy="347008"/>
          </a:xfrm>
        </p:spPr>
        <p:txBody>
          <a:bodyPr>
            <a:normAutofit lnSpcReduction="10000"/>
          </a:bodyPr>
          <a:lstStyle/>
          <a:p>
            <a:r>
              <a:rPr lang="en-US" sz="2000" dirty="0">
                <a:solidFill>
                  <a:srgbClr val="00B050"/>
                </a:solidFill>
              </a:rPr>
              <a:t>kubectl describe deploy nginx-deploy</a:t>
            </a:r>
          </a:p>
        </p:txBody>
      </p:sp>
      <p:pic>
        <p:nvPicPr>
          <p:cNvPr id="8" name="Picture 7">
            <a:extLst>
              <a:ext uri="{FF2B5EF4-FFF2-40B4-BE49-F238E27FC236}">
                <a16:creationId xmlns:a16="http://schemas.microsoft.com/office/drawing/2014/main" id="{DA5654BB-CBDA-DFB5-E213-082ACDE11455}"/>
              </a:ext>
            </a:extLst>
          </p:cNvPr>
          <p:cNvPicPr>
            <a:picLocks noChangeAspect="1"/>
          </p:cNvPicPr>
          <p:nvPr/>
        </p:nvPicPr>
        <p:blipFill>
          <a:blip r:embed="rId2"/>
          <a:stretch>
            <a:fillRect/>
          </a:stretch>
        </p:blipFill>
        <p:spPr>
          <a:xfrm>
            <a:off x="883123" y="1816099"/>
            <a:ext cx="6786304" cy="4123735"/>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866847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81277-53E0-46C1-E7B1-D0D94B0B8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4F9E6E-DBF8-34CB-B305-C1C5AEA65125}"/>
              </a:ext>
            </a:extLst>
          </p:cNvPr>
          <p:cNvSpPr>
            <a:spLocks noGrp="1"/>
          </p:cNvSpPr>
          <p:nvPr>
            <p:ph type="title"/>
          </p:nvPr>
        </p:nvSpPr>
        <p:spPr/>
        <p:txBody>
          <a:bodyPr/>
          <a:lstStyle/>
          <a:p>
            <a:r>
              <a:rPr lang="en-US" dirty="0"/>
              <a:t>Update Kubernetes Deployment</a:t>
            </a:r>
          </a:p>
        </p:txBody>
      </p:sp>
      <p:sp>
        <p:nvSpPr>
          <p:cNvPr id="3" name="Content Placeholder 2">
            <a:extLst>
              <a:ext uri="{FF2B5EF4-FFF2-40B4-BE49-F238E27FC236}">
                <a16:creationId xmlns:a16="http://schemas.microsoft.com/office/drawing/2014/main" id="{B492D7D2-7E66-73FF-FC31-073860D55DC5}"/>
              </a:ext>
            </a:extLst>
          </p:cNvPr>
          <p:cNvSpPr>
            <a:spLocks noGrp="1"/>
          </p:cNvSpPr>
          <p:nvPr>
            <p:ph idx="1"/>
          </p:nvPr>
        </p:nvSpPr>
        <p:spPr>
          <a:xfrm>
            <a:off x="635152" y="1334558"/>
            <a:ext cx="7886700" cy="959191"/>
          </a:xfrm>
        </p:spPr>
        <p:txBody>
          <a:bodyPr>
            <a:normAutofit/>
          </a:bodyPr>
          <a:lstStyle/>
          <a:p>
            <a:r>
              <a:rPr lang="en-US" sz="1800" dirty="0">
                <a:solidFill>
                  <a:srgbClr val="00B050"/>
                </a:solidFill>
              </a:rPr>
              <a:t>kubectl set image deploy nginx-deploy nginx-container=nginx:1.27.2</a:t>
            </a:r>
          </a:p>
        </p:txBody>
      </p:sp>
      <p:sp>
        <p:nvSpPr>
          <p:cNvPr id="4" name="Content Placeholder 2">
            <a:extLst>
              <a:ext uri="{FF2B5EF4-FFF2-40B4-BE49-F238E27FC236}">
                <a16:creationId xmlns:a16="http://schemas.microsoft.com/office/drawing/2014/main" id="{96F08596-2B6B-7677-51B7-8155F5A5A183}"/>
              </a:ext>
            </a:extLst>
          </p:cNvPr>
          <p:cNvSpPr txBox="1">
            <a:spLocks/>
          </p:cNvSpPr>
          <p:nvPr/>
        </p:nvSpPr>
        <p:spPr>
          <a:xfrm>
            <a:off x="539579" y="3868245"/>
            <a:ext cx="7886700" cy="519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get deploy</a:t>
            </a:r>
          </a:p>
        </p:txBody>
      </p:sp>
      <p:sp>
        <p:nvSpPr>
          <p:cNvPr id="5" name="Content Placeholder 2">
            <a:extLst>
              <a:ext uri="{FF2B5EF4-FFF2-40B4-BE49-F238E27FC236}">
                <a16:creationId xmlns:a16="http://schemas.microsoft.com/office/drawing/2014/main" id="{0D6A4012-9BC6-F8A5-A30B-80849C57B539}"/>
              </a:ext>
            </a:extLst>
          </p:cNvPr>
          <p:cNvSpPr txBox="1">
            <a:spLocks/>
          </p:cNvSpPr>
          <p:nvPr/>
        </p:nvSpPr>
        <p:spPr>
          <a:xfrm>
            <a:off x="539579" y="2549536"/>
            <a:ext cx="7886700" cy="539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rollout status deployment/nginx-deploy</a:t>
            </a:r>
          </a:p>
        </p:txBody>
      </p:sp>
      <p:pic>
        <p:nvPicPr>
          <p:cNvPr id="6" name="Picture 5">
            <a:extLst>
              <a:ext uri="{FF2B5EF4-FFF2-40B4-BE49-F238E27FC236}">
                <a16:creationId xmlns:a16="http://schemas.microsoft.com/office/drawing/2014/main" id="{11D82FCC-A768-3727-1E4C-B96241F8CAC9}"/>
              </a:ext>
            </a:extLst>
          </p:cNvPr>
          <p:cNvPicPr>
            <a:picLocks noChangeAspect="1"/>
          </p:cNvPicPr>
          <p:nvPr/>
        </p:nvPicPr>
        <p:blipFill>
          <a:blip r:embed="rId2"/>
          <a:stretch>
            <a:fillRect/>
          </a:stretch>
        </p:blipFill>
        <p:spPr>
          <a:xfrm>
            <a:off x="925808" y="1694521"/>
            <a:ext cx="6028411" cy="403817"/>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1DC30EEB-8273-0FB9-17F1-71171AA79BBE}"/>
              </a:ext>
            </a:extLst>
          </p:cNvPr>
          <p:cNvPicPr>
            <a:picLocks noChangeAspect="1"/>
          </p:cNvPicPr>
          <p:nvPr/>
        </p:nvPicPr>
        <p:blipFill>
          <a:blip r:embed="rId3"/>
          <a:stretch>
            <a:fillRect/>
          </a:stretch>
        </p:blipFill>
        <p:spPr>
          <a:xfrm>
            <a:off x="925809" y="2964308"/>
            <a:ext cx="6028410" cy="418239"/>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DFB9398-DBD2-7E96-1A21-0E5700A4B0CD}"/>
              </a:ext>
            </a:extLst>
          </p:cNvPr>
          <p:cNvPicPr>
            <a:picLocks noChangeAspect="1"/>
          </p:cNvPicPr>
          <p:nvPr/>
        </p:nvPicPr>
        <p:blipFill>
          <a:blip r:embed="rId4"/>
          <a:stretch>
            <a:fillRect/>
          </a:stretch>
        </p:blipFill>
        <p:spPr>
          <a:xfrm>
            <a:off x="925809" y="4371469"/>
            <a:ext cx="6028408" cy="519193"/>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62572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CBDB-1DA0-4AAA-53C0-38ED6B9A54C1}"/>
              </a:ext>
            </a:extLst>
          </p:cNvPr>
          <p:cNvSpPr>
            <a:spLocks noGrp="1"/>
          </p:cNvSpPr>
          <p:nvPr>
            <p:ph type="title"/>
          </p:nvPr>
        </p:nvSpPr>
        <p:spPr/>
        <p:txBody>
          <a:bodyPr/>
          <a:lstStyle/>
          <a:p>
            <a:r>
              <a:rPr lang="en-US" dirty="0"/>
              <a:t>Rollback Kubernetes Deployment</a:t>
            </a:r>
          </a:p>
        </p:txBody>
      </p:sp>
      <p:sp>
        <p:nvSpPr>
          <p:cNvPr id="3" name="Content Placeholder 2">
            <a:extLst>
              <a:ext uri="{FF2B5EF4-FFF2-40B4-BE49-F238E27FC236}">
                <a16:creationId xmlns:a16="http://schemas.microsoft.com/office/drawing/2014/main" id="{4CD7B94F-5855-B4B9-3F5B-F0784D8D6FBC}"/>
              </a:ext>
            </a:extLst>
          </p:cNvPr>
          <p:cNvSpPr>
            <a:spLocks noGrp="1"/>
          </p:cNvSpPr>
          <p:nvPr>
            <p:ph idx="1"/>
          </p:nvPr>
        </p:nvSpPr>
        <p:spPr>
          <a:xfrm>
            <a:off x="635152" y="1102088"/>
            <a:ext cx="7886700" cy="424498"/>
          </a:xfrm>
        </p:spPr>
        <p:txBody>
          <a:bodyPr>
            <a:normAutofit fontScale="92500"/>
          </a:bodyPr>
          <a:lstStyle/>
          <a:p>
            <a:r>
              <a:rPr lang="en-US" sz="1800" dirty="0">
                <a:solidFill>
                  <a:srgbClr val="00B050"/>
                </a:solidFill>
              </a:rPr>
              <a:t>kubectl set image deploy nginx-deploy nginx-container=nginx:1.27.2 --record</a:t>
            </a:r>
          </a:p>
        </p:txBody>
      </p:sp>
      <p:sp>
        <p:nvSpPr>
          <p:cNvPr id="4" name="Content Placeholder 2">
            <a:extLst>
              <a:ext uri="{FF2B5EF4-FFF2-40B4-BE49-F238E27FC236}">
                <a16:creationId xmlns:a16="http://schemas.microsoft.com/office/drawing/2014/main" id="{8DC2F090-EB51-0B57-F06A-022D78D0BC56}"/>
              </a:ext>
            </a:extLst>
          </p:cNvPr>
          <p:cNvSpPr txBox="1">
            <a:spLocks/>
          </p:cNvSpPr>
          <p:nvPr/>
        </p:nvSpPr>
        <p:spPr>
          <a:xfrm>
            <a:off x="562827" y="5434235"/>
            <a:ext cx="7886700" cy="488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rollout status deployment/nginx-deploy</a:t>
            </a:r>
          </a:p>
        </p:txBody>
      </p:sp>
      <p:sp>
        <p:nvSpPr>
          <p:cNvPr id="5" name="Content Placeholder 2">
            <a:extLst>
              <a:ext uri="{FF2B5EF4-FFF2-40B4-BE49-F238E27FC236}">
                <a16:creationId xmlns:a16="http://schemas.microsoft.com/office/drawing/2014/main" id="{40DD743B-9D61-275E-3338-62049F585DA5}"/>
              </a:ext>
            </a:extLst>
          </p:cNvPr>
          <p:cNvSpPr txBox="1">
            <a:spLocks/>
          </p:cNvSpPr>
          <p:nvPr/>
        </p:nvSpPr>
        <p:spPr>
          <a:xfrm>
            <a:off x="562827" y="4504377"/>
            <a:ext cx="7886700" cy="3659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rollout undo deployment/nginx-deploy</a:t>
            </a:r>
          </a:p>
        </p:txBody>
      </p:sp>
      <p:sp>
        <p:nvSpPr>
          <p:cNvPr id="6" name="Content Placeholder 2">
            <a:extLst>
              <a:ext uri="{FF2B5EF4-FFF2-40B4-BE49-F238E27FC236}">
                <a16:creationId xmlns:a16="http://schemas.microsoft.com/office/drawing/2014/main" id="{6270B50E-8CE6-C5F7-A772-57605B858E65}"/>
              </a:ext>
            </a:extLst>
          </p:cNvPr>
          <p:cNvSpPr txBox="1">
            <a:spLocks/>
          </p:cNvSpPr>
          <p:nvPr/>
        </p:nvSpPr>
        <p:spPr>
          <a:xfrm>
            <a:off x="562827" y="3083351"/>
            <a:ext cx="7886700" cy="497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rollout history deployment/nginx-deploy</a:t>
            </a:r>
          </a:p>
        </p:txBody>
      </p:sp>
      <p:sp>
        <p:nvSpPr>
          <p:cNvPr id="7" name="Content Placeholder 2">
            <a:extLst>
              <a:ext uri="{FF2B5EF4-FFF2-40B4-BE49-F238E27FC236}">
                <a16:creationId xmlns:a16="http://schemas.microsoft.com/office/drawing/2014/main" id="{DAC7BF59-0CCC-CC83-8862-070F29A188C5}"/>
              </a:ext>
            </a:extLst>
          </p:cNvPr>
          <p:cNvSpPr txBox="1">
            <a:spLocks/>
          </p:cNvSpPr>
          <p:nvPr/>
        </p:nvSpPr>
        <p:spPr>
          <a:xfrm>
            <a:off x="562827" y="2143948"/>
            <a:ext cx="7886700" cy="538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rollout status deployment/nginx-deploy</a:t>
            </a:r>
          </a:p>
        </p:txBody>
      </p:sp>
      <p:pic>
        <p:nvPicPr>
          <p:cNvPr id="8" name="Picture 7">
            <a:extLst>
              <a:ext uri="{FF2B5EF4-FFF2-40B4-BE49-F238E27FC236}">
                <a16:creationId xmlns:a16="http://schemas.microsoft.com/office/drawing/2014/main" id="{8D4C99C9-D309-C6F4-3469-2819CF38E21D}"/>
              </a:ext>
            </a:extLst>
          </p:cNvPr>
          <p:cNvPicPr>
            <a:picLocks noChangeAspect="1"/>
          </p:cNvPicPr>
          <p:nvPr/>
        </p:nvPicPr>
        <p:blipFill>
          <a:blip r:embed="rId2"/>
          <a:stretch>
            <a:fillRect/>
          </a:stretch>
        </p:blipFill>
        <p:spPr>
          <a:xfrm>
            <a:off x="848316" y="1491699"/>
            <a:ext cx="7288069" cy="610245"/>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04B000A-FEC9-DEB6-2C09-F2E203F6725D}"/>
              </a:ext>
            </a:extLst>
          </p:cNvPr>
          <p:cNvPicPr>
            <a:picLocks noChangeAspect="1"/>
          </p:cNvPicPr>
          <p:nvPr/>
        </p:nvPicPr>
        <p:blipFill>
          <a:blip r:embed="rId3"/>
          <a:stretch>
            <a:fillRect/>
          </a:stretch>
        </p:blipFill>
        <p:spPr>
          <a:xfrm>
            <a:off x="848316" y="2544779"/>
            <a:ext cx="7288069" cy="488196"/>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AD9528C5-4D79-1A85-141C-D61612636A37}"/>
              </a:ext>
            </a:extLst>
          </p:cNvPr>
          <p:cNvPicPr>
            <a:picLocks noChangeAspect="1"/>
          </p:cNvPicPr>
          <p:nvPr/>
        </p:nvPicPr>
        <p:blipFill>
          <a:blip r:embed="rId4"/>
          <a:stretch>
            <a:fillRect/>
          </a:stretch>
        </p:blipFill>
        <p:spPr>
          <a:xfrm>
            <a:off x="848317" y="3465550"/>
            <a:ext cx="7288068" cy="1011263"/>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7739BF7E-8B05-742A-9C2B-27FAC901563F}"/>
              </a:ext>
            </a:extLst>
          </p:cNvPr>
          <p:cNvPicPr>
            <a:picLocks noChangeAspect="1"/>
          </p:cNvPicPr>
          <p:nvPr/>
        </p:nvPicPr>
        <p:blipFill>
          <a:blip r:embed="rId5"/>
          <a:stretch>
            <a:fillRect/>
          </a:stretch>
        </p:blipFill>
        <p:spPr>
          <a:xfrm>
            <a:off x="848316" y="4913362"/>
            <a:ext cx="7305511" cy="505632"/>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23BC9F92-BA99-14FC-A878-5C9C75F34B3A}"/>
              </a:ext>
            </a:extLst>
          </p:cNvPr>
          <p:cNvPicPr>
            <a:picLocks noChangeAspect="1"/>
          </p:cNvPicPr>
          <p:nvPr/>
        </p:nvPicPr>
        <p:blipFill>
          <a:blip r:embed="rId6"/>
          <a:stretch>
            <a:fillRect/>
          </a:stretch>
        </p:blipFill>
        <p:spPr>
          <a:xfrm>
            <a:off x="848316" y="5805172"/>
            <a:ext cx="7288069" cy="488196"/>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9985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3F5595-8323-04FF-D455-45E934FD316A}"/>
              </a:ext>
            </a:extLst>
          </p:cNvPr>
          <p:cNvGraphicFramePr>
            <a:graphicFrameLocks noGrp="1"/>
          </p:cNvGraphicFramePr>
          <p:nvPr>
            <p:extLst>
              <p:ext uri="{D42A27DB-BD31-4B8C-83A1-F6EECF244321}">
                <p14:modId xmlns:p14="http://schemas.microsoft.com/office/powerpoint/2010/main" val="133667741"/>
              </p:ext>
            </p:extLst>
          </p:nvPr>
        </p:nvGraphicFramePr>
        <p:xfrm>
          <a:off x="628650" y="1305844"/>
          <a:ext cx="7886701" cy="4967735"/>
        </p:xfrm>
        <a:graphic>
          <a:graphicData uri="http://schemas.openxmlformats.org/drawingml/2006/table">
            <a:tbl>
              <a:tblPr firstRow="1" bandRow="1">
                <a:tableStyleId>{5C22544A-7EE6-4342-B048-85BDC9FD1C3A}</a:tableStyleId>
              </a:tblPr>
              <a:tblGrid>
                <a:gridCol w="1595566">
                  <a:extLst>
                    <a:ext uri="{9D8B030D-6E8A-4147-A177-3AD203B41FA5}">
                      <a16:colId xmlns:a16="http://schemas.microsoft.com/office/drawing/2014/main" val="1781495371"/>
                    </a:ext>
                  </a:extLst>
                </a:gridCol>
                <a:gridCol w="6291135">
                  <a:extLst>
                    <a:ext uri="{9D8B030D-6E8A-4147-A177-3AD203B41FA5}">
                      <a16:colId xmlns:a16="http://schemas.microsoft.com/office/drawing/2014/main" val="3072216644"/>
                    </a:ext>
                  </a:extLst>
                </a:gridCol>
              </a:tblGrid>
              <a:tr h="365938">
                <a:tc>
                  <a:txBody>
                    <a:bodyPr/>
                    <a:lstStyle/>
                    <a:p>
                      <a:pPr algn="ctr"/>
                      <a:r>
                        <a:rPr lang="en-US" dirty="0"/>
                        <a:t>Aspect</a:t>
                      </a:r>
                    </a:p>
                  </a:txBody>
                  <a:tcPr>
                    <a:solidFill>
                      <a:srgbClr val="326CE5"/>
                    </a:solidFill>
                  </a:tcPr>
                </a:tc>
                <a:tc>
                  <a:txBody>
                    <a:bodyPr/>
                    <a:lstStyle/>
                    <a:p>
                      <a:pPr algn="ctr"/>
                      <a:r>
                        <a:rPr lang="en-US" dirty="0"/>
                        <a:t>Explanation</a:t>
                      </a:r>
                    </a:p>
                  </a:txBody>
                  <a:tcPr>
                    <a:solidFill>
                      <a:srgbClr val="326CE5"/>
                    </a:solidFill>
                  </a:tcPr>
                </a:tc>
                <a:extLst>
                  <a:ext uri="{0D108BD9-81ED-4DB2-BD59-A6C34878D82A}">
                    <a16:rowId xmlns:a16="http://schemas.microsoft.com/office/drawing/2014/main" val="1060082422"/>
                  </a:ext>
                </a:extLst>
              </a:tr>
              <a:tr h="1173007">
                <a:tc>
                  <a:txBody>
                    <a:bodyPr/>
                    <a:lstStyle/>
                    <a:p>
                      <a:r>
                        <a:rPr lang="en-US" dirty="0"/>
                        <a:t>What Kubernetes Does</a:t>
                      </a:r>
                    </a:p>
                  </a:txBody>
                  <a:tcPr anchor="ctr">
                    <a:solidFill>
                      <a:schemeClr val="bg1">
                        <a:lumMod val="95000"/>
                      </a:schemeClr>
                    </a:solidFill>
                  </a:tcPr>
                </a:tc>
                <a:tc>
                  <a:txBody>
                    <a:bodyPr/>
                    <a:lstStyle/>
                    <a:p>
                      <a:r>
                        <a:rPr lang="en-US" dirty="0"/>
                        <a:t>- </a:t>
                      </a:r>
                      <a:r>
                        <a:rPr lang="en-US" sz="1600" b="1" dirty="0">
                          <a:solidFill>
                            <a:srgbClr val="326CE5"/>
                          </a:solidFill>
                        </a:rPr>
                        <a:t>Automates deployment </a:t>
                      </a:r>
                      <a:r>
                        <a:rPr lang="en-US" sz="1600" dirty="0"/>
                        <a:t>and management of applications across cloud and on-premises environments. </a:t>
                      </a:r>
                      <a:br>
                        <a:rPr lang="en-US" sz="1600" dirty="0"/>
                      </a:br>
                      <a:r>
                        <a:rPr lang="en-US" sz="1600" dirty="0"/>
                        <a:t>- Ensures applications stay available and can </a:t>
                      </a:r>
                      <a:r>
                        <a:rPr lang="en-US" sz="1600" b="1" dirty="0">
                          <a:solidFill>
                            <a:srgbClr val="326CE5"/>
                          </a:solidFill>
                        </a:rPr>
                        <a:t>recover from failures </a:t>
                      </a:r>
                      <a:r>
                        <a:rPr lang="en-US" sz="1600" dirty="0"/>
                        <a:t>automatically.</a:t>
                      </a:r>
                    </a:p>
                  </a:txBody>
                  <a:tcPr>
                    <a:solidFill>
                      <a:srgbClr val="CCCCCC"/>
                    </a:solidFill>
                  </a:tcPr>
                </a:tc>
                <a:extLst>
                  <a:ext uri="{0D108BD9-81ED-4DB2-BD59-A6C34878D82A}">
                    <a16:rowId xmlns:a16="http://schemas.microsoft.com/office/drawing/2014/main" val="1976311957"/>
                  </a:ext>
                </a:extLst>
              </a:tr>
              <a:tr h="1714395">
                <a:tc>
                  <a:txBody>
                    <a:bodyPr/>
                    <a:lstStyle/>
                    <a:p>
                      <a:r>
                        <a:rPr lang="en-US" dirty="0"/>
                        <a:t>Why Kubernetes Matters</a:t>
                      </a:r>
                    </a:p>
                  </a:txBody>
                  <a:tcPr anchor="ctr">
                    <a:solidFill>
                      <a:schemeClr val="bg1">
                        <a:lumMod val="85000"/>
                      </a:schemeClr>
                    </a:solidFill>
                  </a:tcPr>
                </a:tc>
                <a:tc>
                  <a:txBody>
                    <a:bodyPr/>
                    <a:lstStyle/>
                    <a:p>
                      <a:r>
                        <a:rPr lang="en-US" sz="1600" dirty="0"/>
                        <a:t>- </a:t>
                      </a:r>
                      <a:r>
                        <a:rPr lang="en-US" sz="1600" dirty="0">
                          <a:solidFill>
                            <a:schemeClr val="tx1">
                              <a:lumMod val="75000"/>
                              <a:lumOff val="25000"/>
                            </a:schemeClr>
                          </a:solidFill>
                        </a:rPr>
                        <a:t>Improves </a:t>
                      </a:r>
                      <a:r>
                        <a:rPr lang="en-US" sz="1600" b="0" dirty="0">
                          <a:solidFill>
                            <a:schemeClr val="tx1">
                              <a:lumMod val="75000"/>
                              <a:lumOff val="25000"/>
                            </a:schemeClr>
                          </a:solidFill>
                        </a:rPr>
                        <a:t>operational efficiency </a:t>
                      </a:r>
                      <a:r>
                        <a:rPr lang="en-US" sz="1600" dirty="0">
                          <a:solidFill>
                            <a:schemeClr val="tx1">
                              <a:lumMod val="75000"/>
                              <a:lumOff val="25000"/>
                            </a:schemeClr>
                          </a:solidFill>
                        </a:rPr>
                        <a:t>by </a:t>
                      </a:r>
                      <a:r>
                        <a:rPr lang="en-US" sz="1600" b="1" dirty="0">
                          <a:solidFill>
                            <a:srgbClr val="326CE5"/>
                          </a:solidFill>
                        </a:rPr>
                        <a:t>automating scaling </a:t>
                      </a:r>
                      <a:r>
                        <a:rPr lang="en-US" sz="1600" b="0" dirty="0">
                          <a:solidFill>
                            <a:schemeClr val="tx1">
                              <a:lumMod val="75000"/>
                              <a:lumOff val="25000"/>
                            </a:schemeClr>
                          </a:solidFill>
                        </a:rPr>
                        <a:t>and updates </a:t>
                      </a:r>
                      <a:r>
                        <a:rPr lang="en-US" sz="1600" dirty="0">
                          <a:solidFill>
                            <a:schemeClr val="tx1">
                              <a:lumMod val="75000"/>
                              <a:lumOff val="25000"/>
                            </a:schemeClr>
                          </a:solidFill>
                        </a:rPr>
                        <a:t>without downtime. </a:t>
                      </a:r>
                      <a:br>
                        <a:rPr lang="en-US" sz="1600" dirty="0"/>
                      </a:br>
                      <a:r>
                        <a:rPr lang="en-US" sz="1600" dirty="0"/>
                        <a:t>- Provides </a:t>
                      </a:r>
                      <a:r>
                        <a:rPr lang="en-US" sz="1600" b="1" dirty="0">
                          <a:solidFill>
                            <a:srgbClr val="326CE5"/>
                          </a:solidFill>
                        </a:rPr>
                        <a:t>flexibility</a:t>
                      </a:r>
                      <a:r>
                        <a:rPr lang="en-US" sz="1600" dirty="0"/>
                        <a:t> by running applications across multiple cloud providers and data centers. </a:t>
                      </a:r>
                      <a:br>
                        <a:rPr lang="en-US" sz="1600" dirty="0"/>
                      </a:br>
                      <a:r>
                        <a:rPr lang="en-US" sz="1600" dirty="0"/>
                        <a:t>- </a:t>
                      </a:r>
                      <a:r>
                        <a:rPr lang="en-US" sz="1600" b="1" dirty="0">
                          <a:solidFill>
                            <a:srgbClr val="326CE5"/>
                          </a:solidFill>
                        </a:rPr>
                        <a:t>Accelerates</a:t>
                      </a:r>
                      <a:r>
                        <a:rPr lang="en-US" sz="1600" dirty="0"/>
                        <a:t> development cycles with a standardized platform for testing and releasing applications.</a:t>
                      </a:r>
                    </a:p>
                  </a:txBody>
                  <a:tcPr/>
                </a:tc>
                <a:extLst>
                  <a:ext uri="{0D108BD9-81ED-4DB2-BD59-A6C34878D82A}">
                    <a16:rowId xmlns:a16="http://schemas.microsoft.com/office/drawing/2014/main" val="4089853679"/>
                  </a:ext>
                </a:extLst>
              </a:tr>
              <a:tr h="1714395">
                <a:tc>
                  <a:txBody>
                    <a:bodyPr/>
                    <a:lstStyle/>
                    <a:p>
                      <a:r>
                        <a:rPr lang="en-US" dirty="0"/>
                        <a:t>Key Business Benefits</a:t>
                      </a:r>
                    </a:p>
                  </a:txBody>
                  <a:tcPr anchor="ctr">
                    <a:solidFill>
                      <a:schemeClr val="bg1">
                        <a:lumMod val="95000"/>
                      </a:schemeClr>
                    </a:solidFill>
                  </a:tcPr>
                </a:tc>
                <a:tc>
                  <a:txBody>
                    <a:bodyPr/>
                    <a:lstStyle/>
                    <a:p>
                      <a:r>
                        <a:rPr lang="en-US" sz="1600" dirty="0"/>
                        <a:t>- </a:t>
                      </a:r>
                      <a:r>
                        <a:rPr lang="en-US" sz="1600" b="1" dirty="0">
                          <a:solidFill>
                            <a:srgbClr val="326CE5"/>
                          </a:solidFill>
                        </a:rPr>
                        <a:t>Cost Efficiency</a:t>
                      </a:r>
                      <a:r>
                        <a:rPr lang="en-US" sz="1600" dirty="0"/>
                        <a:t>: Optimizes infrastructure usage, reducing operating costs. </a:t>
                      </a:r>
                      <a:br>
                        <a:rPr lang="en-US" sz="1600" dirty="0"/>
                      </a:br>
                      <a:r>
                        <a:rPr lang="en-US" sz="1600" dirty="0"/>
                        <a:t>- </a:t>
                      </a:r>
                      <a:r>
                        <a:rPr lang="en-US" sz="1600" b="1" dirty="0">
                          <a:solidFill>
                            <a:srgbClr val="326CE5"/>
                          </a:solidFill>
                        </a:rPr>
                        <a:t>Agility</a:t>
                      </a:r>
                      <a:r>
                        <a:rPr lang="en-US" sz="1600" dirty="0"/>
                        <a:t>: Enables faster deployment and scaling, helping businesses adapt to market and user needs. </a:t>
                      </a:r>
                      <a:br>
                        <a:rPr lang="en-US" sz="1600" dirty="0"/>
                      </a:br>
                      <a:r>
                        <a:rPr lang="en-US" sz="1600" dirty="0"/>
                        <a:t>- </a:t>
                      </a:r>
                      <a:r>
                        <a:rPr lang="en-US" sz="1600" b="1" dirty="0">
                          <a:solidFill>
                            <a:srgbClr val="326CE5"/>
                          </a:solidFill>
                        </a:rPr>
                        <a:t>Resilience</a:t>
                      </a:r>
                      <a:r>
                        <a:rPr lang="en-US" sz="1600" dirty="0"/>
                        <a:t>: Provides high availability and reliability, protecting business continuity and enhancing customer satisfaction.</a:t>
                      </a:r>
                    </a:p>
                  </a:txBody>
                  <a:tcPr>
                    <a:solidFill>
                      <a:srgbClr val="CCCCCC"/>
                    </a:solidFill>
                  </a:tcPr>
                </a:tc>
                <a:extLst>
                  <a:ext uri="{0D108BD9-81ED-4DB2-BD59-A6C34878D82A}">
                    <a16:rowId xmlns:a16="http://schemas.microsoft.com/office/drawing/2014/main" val="1147493642"/>
                  </a:ext>
                </a:extLst>
              </a:tr>
            </a:tbl>
          </a:graphicData>
        </a:graphic>
      </p:graphicFrame>
      <p:sp>
        <p:nvSpPr>
          <p:cNvPr id="5" name="Title 1">
            <a:extLst>
              <a:ext uri="{FF2B5EF4-FFF2-40B4-BE49-F238E27FC236}">
                <a16:creationId xmlns:a16="http://schemas.microsoft.com/office/drawing/2014/main" id="{22DB80B9-83F1-6250-5E1F-F711FB1470B8}"/>
              </a:ext>
            </a:extLst>
          </p:cNvPr>
          <p:cNvSpPr>
            <a:spLocks noGrp="1"/>
          </p:cNvSpPr>
          <p:nvPr>
            <p:ph type="title"/>
          </p:nvPr>
        </p:nvSpPr>
        <p:spPr>
          <a:xfrm>
            <a:off x="628650" y="365126"/>
            <a:ext cx="7886700" cy="669017"/>
          </a:xfrm>
        </p:spPr>
        <p:txBody>
          <a:bodyPr>
            <a:normAutofit/>
          </a:bodyPr>
          <a:lstStyle/>
          <a:p>
            <a:r>
              <a:rPr lang="en-US" dirty="0"/>
              <a:t>Kubernetes?</a:t>
            </a:r>
          </a:p>
        </p:txBody>
      </p:sp>
    </p:spTree>
    <p:extLst>
      <p:ext uri="{BB962C8B-B14F-4D97-AF65-F5344CB8AC3E}">
        <p14:creationId xmlns:p14="http://schemas.microsoft.com/office/powerpoint/2010/main" val="11957005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0E649-0A6A-57C5-EE91-2BF5690A3726}"/>
              </a:ext>
            </a:extLst>
          </p:cNvPr>
          <p:cNvSpPr>
            <a:spLocks noGrp="1"/>
          </p:cNvSpPr>
          <p:nvPr>
            <p:ph type="title"/>
          </p:nvPr>
        </p:nvSpPr>
        <p:spPr/>
        <p:txBody>
          <a:bodyPr/>
          <a:lstStyle/>
          <a:p>
            <a:r>
              <a:rPr lang="en-US" dirty="0"/>
              <a:t>Scale-Up Kubernetes Deployment</a:t>
            </a:r>
          </a:p>
        </p:txBody>
      </p:sp>
      <p:sp>
        <p:nvSpPr>
          <p:cNvPr id="3" name="Content Placeholder 2">
            <a:extLst>
              <a:ext uri="{FF2B5EF4-FFF2-40B4-BE49-F238E27FC236}">
                <a16:creationId xmlns:a16="http://schemas.microsoft.com/office/drawing/2014/main" id="{E09D4C8A-0B23-D2C7-B1D6-71C58DFA4635}"/>
              </a:ext>
            </a:extLst>
          </p:cNvPr>
          <p:cNvSpPr>
            <a:spLocks noGrp="1"/>
          </p:cNvSpPr>
          <p:nvPr>
            <p:ph idx="1"/>
          </p:nvPr>
        </p:nvSpPr>
        <p:spPr>
          <a:xfrm>
            <a:off x="622148" y="1334559"/>
            <a:ext cx="7886700" cy="424504"/>
          </a:xfrm>
        </p:spPr>
        <p:txBody>
          <a:bodyPr>
            <a:normAutofit/>
          </a:bodyPr>
          <a:lstStyle/>
          <a:p>
            <a:r>
              <a:rPr lang="en-US" sz="1800" dirty="0">
                <a:solidFill>
                  <a:srgbClr val="00B050"/>
                </a:solidFill>
              </a:rPr>
              <a:t>kubectl scale deployment nginx-deploy --replicas=5</a:t>
            </a:r>
          </a:p>
        </p:txBody>
      </p:sp>
      <p:sp>
        <p:nvSpPr>
          <p:cNvPr id="4" name="Content Placeholder 2">
            <a:extLst>
              <a:ext uri="{FF2B5EF4-FFF2-40B4-BE49-F238E27FC236}">
                <a16:creationId xmlns:a16="http://schemas.microsoft.com/office/drawing/2014/main" id="{AEE661F8-D952-102F-3462-D0DCCDA4F13E}"/>
              </a:ext>
            </a:extLst>
          </p:cNvPr>
          <p:cNvSpPr txBox="1">
            <a:spLocks/>
          </p:cNvSpPr>
          <p:nvPr/>
        </p:nvSpPr>
        <p:spPr>
          <a:xfrm>
            <a:off x="622148" y="4494508"/>
            <a:ext cx="7886700" cy="5966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get pod</a:t>
            </a:r>
          </a:p>
        </p:txBody>
      </p:sp>
      <p:sp>
        <p:nvSpPr>
          <p:cNvPr id="5" name="Content Placeholder 2">
            <a:extLst>
              <a:ext uri="{FF2B5EF4-FFF2-40B4-BE49-F238E27FC236}">
                <a16:creationId xmlns:a16="http://schemas.microsoft.com/office/drawing/2014/main" id="{90B52624-EC8E-515A-1DE9-B23CDCCA486D}"/>
              </a:ext>
            </a:extLst>
          </p:cNvPr>
          <p:cNvSpPr txBox="1">
            <a:spLocks/>
          </p:cNvSpPr>
          <p:nvPr/>
        </p:nvSpPr>
        <p:spPr>
          <a:xfrm>
            <a:off x="622148" y="2828442"/>
            <a:ext cx="7886700" cy="59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get deploy</a:t>
            </a:r>
          </a:p>
        </p:txBody>
      </p:sp>
      <p:pic>
        <p:nvPicPr>
          <p:cNvPr id="6" name="Picture 5">
            <a:extLst>
              <a:ext uri="{FF2B5EF4-FFF2-40B4-BE49-F238E27FC236}">
                <a16:creationId xmlns:a16="http://schemas.microsoft.com/office/drawing/2014/main" id="{B62DC3C0-0448-5841-CD30-3C27376D4246}"/>
              </a:ext>
            </a:extLst>
          </p:cNvPr>
          <p:cNvPicPr>
            <a:picLocks noChangeAspect="1"/>
          </p:cNvPicPr>
          <p:nvPr/>
        </p:nvPicPr>
        <p:blipFill>
          <a:blip r:embed="rId2"/>
          <a:stretch>
            <a:fillRect/>
          </a:stretch>
        </p:blipFill>
        <p:spPr>
          <a:xfrm>
            <a:off x="918059" y="1760351"/>
            <a:ext cx="6264462" cy="419629"/>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B9276E4B-4FB3-FAE1-B88B-44568EC081D3}"/>
              </a:ext>
            </a:extLst>
          </p:cNvPr>
          <p:cNvPicPr>
            <a:picLocks noChangeAspect="1"/>
          </p:cNvPicPr>
          <p:nvPr/>
        </p:nvPicPr>
        <p:blipFill>
          <a:blip r:embed="rId3"/>
          <a:stretch>
            <a:fillRect/>
          </a:stretch>
        </p:blipFill>
        <p:spPr>
          <a:xfrm>
            <a:off x="918058" y="3363132"/>
            <a:ext cx="6264473" cy="539524"/>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39D09EC-0601-B434-108D-FEE4F666427D}"/>
              </a:ext>
            </a:extLst>
          </p:cNvPr>
          <p:cNvPicPr>
            <a:picLocks noChangeAspect="1"/>
          </p:cNvPicPr>
          <p:nvPr/>
        </p:nvPicPr>
        <p:blipFill>
          <a:blip r:embed="rId4"/>
          <a:stretch>
            <a:fillRect/>
          </a:stretch>
        </p:blipFill>
        <p:spPr>
          <a:xfrm>
            <a:off x="918059" y="4889711"/>
            <a:ext cx="6264468" cy="959153"/>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09974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2CF1-6FD6-AF0D-8C86-3DBDD4B953B2}"/>
              </a:ext>
            </a:extLst>
          </p:cNvPr>
          <p:cNvSpPr>
            <a:spLocks noGrp="1"/>
          </p:cNvSpPr>
          <p:nvPr>
            <p:ph type="title"/>
          </p:nvPr>
        </p:nvSpPr>
        <p:spPr/>
        <p:txBody>
          <a:bodyPr/>
          <a:lstStyle/>
          <a:p>
            <a:r>
              <a:rPr lang="en-US" dirty="0"/>
              <a:t>Scale-Up Kubernetes Deployment</a:t>
            </a:r>
          </a:p>
        </p:txBody>
      </p:sp>
      <p:sp>
        <p:nvSpPr>
          <p:cNvPr id="3" name="Content Placeholder 2">
            <a:extLst>
              <a:ext uri="{FF2B5EF4-FFF2-40B4-BE49-F238E27FC236}">
                <a16:creationId xmlns:a16="http://schemas.microsoft.com/office/drawing/2014/main" id="{C586B846-5E55-3E8B-98C3-EE8B96977CBC}"/>
              </a:ext>
            </a:extLst>
          </p:cNvPr>
          <p:cNvSpPr>
            <a:spLocks noGrp="1"/>
          </p:cNvSpPr>
          <p:nvPr>
            <p:ph idx="1"/>
          </p:nvPr>
        </p:nvSpPr>
        <p:spPr>
          <a:xfrm>
            <a:off x="635152" y="1334558"/>
            <a:ext cx="7886700" cy="540737"/>
          </a:xfrm>
        </p:spPr>
        <p:txBody>
          <a:bodyPr>
            <a:normAutofit/>
          </a:bodyPr>
          <a:lstStyle/>
          <a:p>
            <a:r>
              <a:rPr lang="en-US" sz="1800" dirty="0">
                <a:solidFill>
                  <a:srgbClr val="00B050"/>
                </a:solidFill>
              </a:rPr>
              <a:t>Kubectl describe deploy nginx-deploy</a:t>
            </a:r>
          </a:p>
        </p:txBody>
      </p:sp>
      <p:pic>
        <p:nvPicPr>
          <p:cNvPr id="5" name="Picture 4">
            <a:extLst>
              <a:ext uri="{FF2B5EF4-FFF2-40B4-BE49-F238E27FC236}">
                <a16:creationId xmlns:a16="http://schemas.microsoft.com/office/drawing/2014/main" id="{6A11ED98-C119-F28B-06E7-1BCC24C4C25C}"/>
              </a:ext>
            </a:extLst>
          </p:cNvPr>
          <p:cNvPicPr>
            <a:picLocks noChangeAspect="1"/>
          </p:cNvPicPr>
          <p:nvPr/>
        </p:nvPicPr>
        <p:blipFill>
          <a:blip r:embed="rId2"/>
          <a:stretch>
            <a:fillRect/>
          </a:stretch>
        </p:blipFill>
        <p:spPr>
          <a:xfrm>
            <a:off x="401592" y="1755521"/>
            <a:ext cx="8340815" cy="4398143"/>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509294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8FE6B-7E20-C9F4-1E02-6A85560DB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ACDC9A-D354-69B8-FF0B-DA973F48FD28}"/>
              </a:ext>
            </a:extLst>
          </p:cNvPr>
          <p:cNvSpPr>
            <a:spLocks noGrp="1"/>
          </p:cNvSpPr>
          <p:nvPr>
            <p:ph type="title"/>
          </p:nvPr>
        </p:nvSpPr>
        <p:spPr/>
        <p:txBody>
          <a:bodyPr/>
          <a:lstStyle/>
          <a:p>
            <a:r>
              <a:rPr lang="en-US" dirty="0"/>
              <a:t>Scale-Down Kubernetes Deployment</a:t>
            </a:r>
          </a:p>
        </p:txBody>
      </p:sp>
      <p:sp>
        <p:nvSpPr>
          <p:cNvPr id="3" name="Content Placeholder 2">
            <a:extLst>
              <a:ext uri="{FF2B5EF4-FFF2-40B4-BE49-F238E27FC236}">
                <a16:creationId xmlns:a16="http://schemas.microsoft.com/office/drawing/2014/main" id="{3234D1AC-933E-325A-E163-13A5F980AD03}"/>
              </a:ext>
            </a:extLst>
          </p:cNvPr>
          <p:cNvSpPr>
            <a:spLocks noGrp="1"/>
          </p:cNvSpPr>
          <p:nvPr>
            <p:ph idx="1"/>
          </p:nvPr>
        </p:nvSpPr>
        <p:spPr>
          <a:xfrm>
            <a:off x="635152" y="1334559"/>
            <a:ext cx="7886700" cy="422330"/>
          </a:xfrm>
        </p:spPr>
        <p:txBody>
          <a:bodyPr>
            <a:normAutofit/>
          </a:bodyPr>
          <a:lstStyle/>
          <a:p>
            <a:r>
              <a:rPr lang="en-US" sz="1800" dirty="0">
                <a:solidFill>
                  <a:srgbClr val="00B050"/>
                </a:solidFill>
              </a:rPr>
              <a:t>kubectl scale deployment nginx-deploy --replicas=1</a:t>
            </a:r>
          </a:p>
        </p:txBody>
      </p:sp>
      <p:sp>
        <p:nvSpPr>
          <p:cNvPr id="4" name="Content Placeholder 2">
            <a:extLst>
              <a:ext uri="{FF2B5EF4-FFF2-40B4-BE49-F238E27FC236}">
                <a16:creationId xmlns:a16="http://schemas.microsoft.com/office/drawing/2014/main" id="{B0C4ED0B-C604-DE99-D646-87C4637F956B}"/>
              </a:ext>
            </a:extLst>
          </p:cNvPr>
          <p:cNvSpPr txBox="1">
            <a:spLocks/>
          </p:cNvSpPr>
          <p:nvPr/>
        </p:nvSpPr>
        <p:spPr>
          <a:xfrm>
            <a:off x="635152" y="4506408"/>
            <a:ext cx="7886700" cy="4223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get po -l app=nginx-app</a:t>
            </a:r>
          </a:p>
        </p:txBody>
      </p:sp>
      <p:sp>
        <p:nvSpPr>
          <p:cNvPr id="5" name="Content Placeholder 2">
            <a:extLst>
              <a:ext uri="{FF2B5EF4-FFF2-40B4-BE49-F238E27FC236}">
                <a16:creationId xmlns:a16="http://schemas.microsoft.com/office/drawing/2014/main" id="{19F63F27-0327-9CCC-11C9-1B0927A5A996}"/>
              </a:ext>
            </a:extLst>
          </p:cNvPr>
          <p:cNvSpPr txBox="1">
            <a:spLocks/>
          </p:cNvSpPr>
          <p:nvPr/>
        </p:nvSpPr>
        <p:spPr>
          <a:xfrm>
            <a:off x="628650" y="2859067"/>
            <a:ext cx="7886700" cy="422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get deploy</a:t>
            </a:r>
          </a:p>
        </p:txBody>
      </p:sp>
      <p:pic>
        <p:nvPicPr>
          <p:cNvPr id="7" name="Picture 6">
            <a:extLst>
              <a:ext uri="{FF2B5EF4-FFF2-40B4-BE49-F238E27FC236}">
                <a16:creationId xmlns:a16="http://schemas.microsoft.com/office/drawing/2014/main" id="{BC74AE21-A1D6-3365-8660-07A479E82D74}"/>
              </a:ext>
            </a:extLst>
          </p:cNvPr>
          <p:cNvPicPr>
            <a:picLocks noChangeAspect="1"/>
          </p:cNvPicPr>
          <p:nvPr/>
        </p:nvPicPr>
        <p:blipFill>
          <a:blip r:embed="rId2"/>
          <a:stretch>
            <a:fillRect/>
          </a:stretch>
        </p:blipFill>
        <p:spPr>
          <a:xfrm>
            <a:off x="902561" y="1756889"/>
            <a:ext cx="6654950" cy="477628"/>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FC75BEA4-19F7-C487-8BEB-AABDA31F316C}"/>
              </a:ext>
            </a:extLst>
          </p:cNvPr>
          <p:cNvPicPr>
            <a:picLocks noChangeAspect="1"/>
          </p:cNvPicPr>
          <p:nvPr/>
        </p:nvPicPr>
        <p:blipFill>
          <a:blip r:embed="rId3"/>
          <a:stretch>
            <a:fillRect/>
          </a:stretch>
        </p:blipFill>
        <p:spPr>
          <a:xfrm>
            <a:off x="902560" y="3239245"/>
            <a:ext cx="6654951" cy="493549"/>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267A7A8A-6730-F142-CA91-4D301548B50E}"/>
              </a:ext>
            </a:extLst>
          </p:cNvPr>
          <p:cNvPicPr>
            <a:picLocks noChangeAspect="1"/>
          </p:cNvPicPr>
          <p:nvPr/>
        </p:nvPicPr>
        <p:blipFill>
          <a:blip r:embed="rId4"/>
          <a:stretch>
            <a:fillRect/>
          </a:stretch>
        </p:blipFill>
        <p:spPr>
          <a:xfrm>
            <a:off x="902561" y="4918445"/>
            <a:ext cx="6654956" cy="604996"/>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839749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43782-1B83-F9DB-13D9-881F1536A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C644B-BAEF-8F97-82D1-8BC6535448D4}"/>
              </a:ext>
            </a:extLst>
          </p:cNvPr>
          <p:cNvSpPr>
            <a:spLocks noGrp="1"/>
          </p:cNvSpPr>
          <p:nvPr>
            <p:ph type="title"/>
          </p:nvPr>
        </p:nvSpPr>
        <p:spPr/>
        <p:txBody>
          <a:bodyPr/>
          <a:lstStyle/>
          <a:p>
            <a:r>
              <a:rPr lang="en-US" dirty="0"/>
              <a:t>Delete Kubernetes Deployment</a:t>
            </a:r>
          </a:p>
        </p:txBody>
      </p:sp>
      <p:sp>
        <p:nvSpPr>
          <p:cNvPr id="3" name="Content Placeholder 2">
            <a:extLst>
              <a:ext uri="{FF2B5EF4-FFF2-40B4-BE49-F238E27FC236}">
                <a16:creationId xmlns:a16="http://schemas.microsoft.com/office/drawing/2014/main" id="{BC363ED4-D62E-E6C0-748A-3856140950E9}"/>
              </a:ext>
            </a:extLst>
          </p:cNvPr>
          <p:cNvSpPr>
            <a:spLocks noGrp="1"/>
          </p:cNvSpPr>
          <p:nvPr>
            <p:ph idx="1"/>
          </p:nvPr>
        </p:nvSpPr>
        <p:spPr>
          <a:xfrm>
            <a:off x="702311" y="2789693"/>
            <a:ext cx="7886700" cy="540737"/>
          </a:xfrm>
        </p:spPr>
        <p:txBody>
          <a:bodyPr>
            <a:normAutofit/>
          </a:bodyPr>
          <a:lstStyle/>
          <a:p>
            <a:r>
              <a:rPr lang="en-US" sz="1800" dirty="0">
                <a:solidFill>
                  <a:srgbClr val="00B050"/>
                </a:solidFill>
              </a:rPr>
              <a:t>kubectl delete -f nginx-deploy.yml</a:t>
            </a:r>
          </a:p>
        </p:txBody>
      </p:sp>
      <p:sp>
        <p:nvSpPr>
          <p:cNvPr id="4" name="Content Placeholder 2">
            <a:extLst>
              <a:ext uri="{FF2B5EF4-FFF2-40B4-BE49-F238E27FC236}">
                <a16:creationId xmlns:a16="http://schemas.microsoft.com/office/drawing/2014/main" id="{252322CA-BE6D-0689-DE06-6E9A85B2CC47}"/>
              </a:ext>
            </a:extLst>
          </p:cNvPr>
          <p:cNvSpPr txBox="1">
            <a:spLocks/>
          </p:cNvSpPr>
          <p:nvPr/>
        </p:nvSpPr>
        <p:spPr>
          <a:xfrm>
            <a:off x="702311" y="1463923"/>
            <a:ext cx="7886700" cy="44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get po -l app=nginx-app</a:t>
            </a:r>
          </a:p>
        </p:txBody>
      </p:sp>
      <p:pic>
        <p:nvPicPr>
          <p:cNvPr id="5" name="Picture 4">
            <a:extLst>
              <a:ext uri="{FF2B5EF4-FFF2-40B4-BE49-F238E27FC236}">
                <a16:creationId xmlns:a16="http://schemas.microsoft.com/office/drawing/2014/main" id="{6C576D8A-1751-8109-C0CD-5529FA4463C2}"/>
              </a:ext>
            </a:extLst>
          </p:cNvPr>
          <p:cNvPicPr>
            <a:picLocks noChangeAspect="1"/>
          </p:cNvPicPr>
          <p:nvPr/>
        </p:nvPicPr>
        <p:blipFill>
          <a:blip r:embed="rId2"/>
          <a:stretch>
            <a:fillRect/>
          </a:stretch>
        </p:blipFill>
        <p:spPr>
          <a:xfrm>
            <a:off x="994151" y="1908618"/>
            <a:ext cx="6528463" cy="438362"/>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7" name="Content Placeholder 2">
            <a:extLst>
              <a:ext uri="{FF2B5EF4-FFF2-40B4-BE49-F238E27FC236}">
                <a16:creationId xmlns:a16="http://schemas.microsoft.com/office/drawing/2014/main" id="{08DD301E-CD90-DCAE-64DE-8CA51706CC88}"/>
              </a:ext>
            </a:extLst>
          </p:cNvPr>
          <p:cNvSpPr txBox="1">
            <a:spLocks/>
          </p:cNvSpPr>
          <p:nvPr/>
        </p:nvSpPr>
        <p:spPr>
          <a:xfrm>
            <a:off x="702311" y="4088303"/>
            <a:ext cx="7886700" cy="44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50"/>
                </a:solidFill>
              </a:rPr>
              <a:t>kubectl get po -l app=nginx-app</a:t>
            </a:r>
          </a:p>
        </p:txBody>
      </p:sp>
      <p:pic>
        <p:nvPicPr>
          <p:cNvPr id="8" name="Picture 7">
            <a:extLst>
              <a:ext uri="{FF2B5EF4-FFF2-40B4-BE49-F238E27FC236}">
                <a16:creationId xmlns:a16="http://schemas.microsoft.com/office/drawing/2014/main" id="{7796EF59-8ED9-4000-7923-0F22EB9789B4}"/>
              </a:ext>
            </a:extLst>
          </p:cNvPr>
          <p:cNvPicPr>
            <a:picLocks noChangeAspect="1"/>
          </p:cNvPicPr>
          <p:nvPr/>
        </p:nvPicPr>
        <p:blipFill>
          <a:blip r:embed="rId3"/>
          <a:stretch>
            <a:fillRect/>
          </a:stretch>
        </p:blipFill>
        <p:spPr>
          <a:xfrm>
            <a:off x="994152" y="3197080"/>
            <a:ext cx="6544128" cy="328772"/>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755A37FB-2A65-2E37-5439-34DAE0996E0D}"/>
              </a:ext>
            </a:extLst>
          </p:cNvPr>
          <p:cNvPicPr>
            <a:picLocks noChangeAspect="1"/>
          </p:cNvPicPr>
          <p:nvPr/>
        </p:nvPicPr>
        <p:blipFill>
          <a:blip r:embed="rId4"/>
          <a:stretch>
            <a:fillRect/>
          </a:stretch>
        </p:blipFill>
        <p:spPr>
          <a:xfrm>
            <a:off x="981452" y="4580160"/>
            <a:ext cx="6544124" cy="313116"/>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58927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43F9-2B92-8C62-0CF2-F84796A0F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DBAE1-967D-CB55-332B-807E7E08F79D}"/>
              </a:ext>
            </a:extLst>
          </p:cNvPr>
          <p:cNvSpPr>
            <a:spLocks noGrp="1"/>
          </p:cNvSpPr>
          <p:nvPr>
            <p:ph type="title"/>
          </p:nvPr>
        </p:nvSpPr>
        <p:spPr/>
        <p:txBody>
          <a:bodyPr/>
          <a:lstStyle/>
          <a:p>
            <a:r>
              <a:rPr lang="en-US" dirty="0"/>
              <a:t>Kubernetes </a:t>
            </a:r>
            <a:br>
              <a:rPr lang="en-US" dirty="0"/>
            </a:br>
            <a:r>
              <a:rPr lang="en-US" dirty="0"/>
              <a:t>on Windows</a:t>
            </a:r>
          </a:p>
        </p:txBody>
      </p:sp>
    </p:spTree>
    <p:extLst>
      <p:ext uri="{BB962C8B-B14F-4D97-AF65-F5344CB8AC3E}">
        <p14:creationId xmlns:p14="http://schemas.microsoft.com/office/powerpoint/2010/main" val="1114591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2ABC-75C0-4144-C84E-246210131AEE}"/>
              </a:ext>
            </a:extLst>
          </p:cNvPr>
          <p:cNvSpPr>
            <a:spLocks noGrp="1"/>
          </p:cNvSpPr>
          <p:nvPr>
            <p:ph type="title"/>
          </p:nvPr>
        </p:nvSpPr>
        <p:spPr/>
        <p:txBody>
          <a:bodyPr>
            <a:normAutofit/>
          </a:bodyPr>
          <a:lstStyle/>
          <a:p>
            <a:r>
              <a:rPr lang="en-US" dirty="0"/>
              <a:t>Kubernetes on Windows</a:t>
            </a:r>
          </a:p>
        </p:txBody>
      </p:sp>
      <p:pic>
        <p:nvPicPr>
          <p:cNvPr id="4" name="Picture 3">
            <a:extLst>
              <a:ext uri="{FF2B5EF4-FFF2-40B4-BE49-F238E27FC236}">
                <a16:creationId xmlns:a16="http://schemas.microsoft.com/office/drawing/2014/main" id="{0EBE6B84-2925-6B19-862B-2BF87222CE67}"/>
              </a:ext>
            </a:extLst>
          </p:cNvPr>
          <p:cNvPicPr>
            <a:picLocks noChangeAspect="1"/>
          </p:cNvPicPr>
          <p:nvPr/>
        </p:nvPicPr>
        <p:blipFill>
          <a:blip r:embed="rId2"/>
          <a:stretch>
            <a:fillRect/>
          </a:stretch>
        </p:blipFill>
        <p:spPr>
          <a:xfrm>
            <a:off x="1338943" y="1394462"/>
            <a:ext cx="6466114" cy="4575897"/>
          </a:xfrm>
          <a:prstGeom prst="rect">
            <a:avLst/>
          </a:prstGeom>
        </p:spPr>
      </p:pic>
      <p:sp>
        <p:nvSpPr>
          <p:cNvPr id="6" name="TextBox 5">
            <a:extLst>
              <a:ext uri="{FF2B5EF4-FFF2-40B4-BE49-F238E27FC236}">
                <a16:creationId xmlns:a16="http://schemas.microsoft.com/office/drawing/2014/main" id="{D6A5FB4F-D4B4-B063-0F9D-45969538E76B}"/>
              </a:ext>
            </a:extLst>
          </p:cNvPr>
          <p:cNvSpPr txBox="1"/>
          <p:nvPr/>
        </p:nvSpPr>
        <p:spPr>
          <a:xfrm>
            <a:off x="511628" y="6155780"/>
            <a:ext cx="7783285" cy="246221"/>
          </a:xfrm>
          <a:prstGeom prst="rect">
            <a:avLst/>
          </a:prstGeom>
          <a:noFill/>
        </p:spPr>
        <p:txBody>
          <a:bodyPr wrap="square">
            <a:spAutoFit/>
          </a:bodyPr>
          <a:lstStyle/>
          <a:p>
            <a:r>
              <a:rPr lang="en-US" sz="1000" dirty="0"/>
              <a:t>https://</a:t>
            </a:r>
            <a:r>
              <a:rPr lang="en-US" sz="1000" dirty="0" err="1"/>
              <a:t>learn.microsoft.com</a:t>
            </a:r>
            <a:r>
              <a:rPr lang="en-US" sz="1000" dirty="0"/>
              <a:t>/</a:t>
            </a:r>
            <a:r>
              <a:rPr lang="en-US" sz="1000" dirty="0" err="1"/>
              <a:t>en</a:t>
            </a:r>
            <a:r>
              <a:rPr lang="en-US" sz="1000" dirty="0"/>
              <a:t>-us/virtualization/</a:t>
            </a:r>
            <a:r>
              <a:rPr lang="en-US" sz="1000" dirty="0" err="1"/>
              <a:t>windowscontainers</a:t>
            </a:r>
            <a:r>
              <a:rPr lang="en-US" sz="1000" dirty="0"/>
              <a:t>/deploy-containers/containerd</a:t>
            </a:r>
          </a:p>
        </p:txBody>
      </p:sp>
    </p:spTree>
    <p:extLst>
      <p:ext uri="{BB962C8B-B14F-4D97-AF65-F5344CB8AC3E}">
        <p14:creationId xmlns:p14="http://schemas.microsoft.com/office/powerpoint/2010/main" val="32143606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31B5-BC36-3622-8C37-E7E0A0EA650C}"/>
              </a:ext>
            </a:extLst>
          </p:cNvPr>
          <p:cNvSpPr>
            <a:spLocks noGrp="1"/>
          </p:cNvSpPr>
          <p:nvPr>
            <p:ph type="title"/>
          </p:nvPr>
        </p:nvSpPr>
        <p:spPr/>
        <p:txBody>
          <a:bodyPr>
            <a:normAutofit/>
          </a:bodyPr>
          <a:lstStyle/>
          <a:p>
            <a:r>
              <a:rPr lang="en-US" dirty="0"/>
              <a:t>Kubernetes on Windows</a:t>
            </a:r>
          </a:p>
        </p:txBody>
      </p:sp>
      <p:pic>
        <p:nvPicPr>
          <p:cNvPr id="4" name="Picture 3">
            <a:extLst>
              <a:ext uri="{FF2B5EF4-FFF2-40B4-BE49-F238E27FC236}">
                <a16:creationId xmlns:a16="http://schemas.microsoft.com/office/drawing/2014/main" id="{B1B0BE56-313B-0F5B-2111-5A5B685EFDD8}"/>
              </a:ext>
            </a:extLst>
          </p:cNvPr>
          <p:cNvPicPr>
            <a:picLocks noChangeAspect="1"/>
          </p:cNvPicPr>
          <p:nvPr/>
        </p:nvPicPr>
        <p:blipFill>
          <a:blip r:embed="rId2"/>
          <a:stretch>
            <a:fillRect/>
          </a:stretch>
        </p:blipFill>
        <p:spPr>
          <a:xfrm>
            <a:off x="1415143" y="1486214"/>
            <a:ext cx="6509657" cy="4529796"/>
          </a:xfrm>
          <a:prstGeom prst="rect">
            <a:avLst/>
          </a:prstGeom>
        </p:spPr>
      </p:pic>
      <p:sp>
        <p:nvSpPr>
          <p:cNvPr id="5" name="TextBox 4">
            <a:extLst>
              <a:ext uri="{FF2B5EF4-FFF2-40B4-BE49-F238E27FC236}">
                <a16:creationId xmlns:a16="http://schemas.microsoft.com/office/drawing/2014/main" id="{2D1ADC01-31B5-0192-E80A-35FA378344D9}"/>
              </a:ext>
            </a:extLst>
          </p:cNvPr>
          <p:cNvSpPr txBox="1"/>
          <p:nvPr/>
        </p:nvSpPr>
        <p:spPr>
          <a:xfrm>
            <a:off x="511628" y="6155780"/>
            <a:ext cx="7783285" cy="246221"/>
          </a:xfrm>
          <a:prstGeom prst="rect">
            <a:avLst/>
          </a:prstGeom>
          <a:noFill/>
        </p:spPr>
        <p:txBody>
          <a:bodyPr wrap="square">
            <a:spAutoFit/>
          </a:bodyPr>
          <a:lstStyle/>
          <a:p>
            <a:r>
              <a:rPr lang="en-US" sz="1000" dirty="0"/>
              <a:t>https://</a:t>
            </a:r>
            <a:r>
              <a:rPr lang="en-US" sz="1000" dirty="0" err="1"/>
              <a:t>learn.microsoft.com</a:t>
            </a:r>
            <a:r>
              <a:rPr lang="en-US" sz="1000" dirty="0"/>
              <a:t>/</a:t>
            </a:r>
            <a:r>
              <a:rPr lang="en-US" sz="1000" dirty="0" err="1"/>
              <a:t>en</a:t>
            </a:r>
            <a:r>
              <a:rPr lang="en-US" sz="1000" dirty="0"/>
              <a:t>-us/virtualization/</a:t>
            </a:r>
            <a:r>
              <a:rPr lang="en-US" sz="1000" dirty="0" err="1"/>
              <a:t>windowscontainers</a:t>
            </a:r>
            <a:r>
              <a:rPr lang="en-US" sz="1000" dirty="0"/>
              <a:t>/deploy-containers/containerd</a:t>
            </a:r>
          </a:p>
        </p:txBody>
      </p:sp>
    </p:spTree>
    <p:extLst>
      <p:ext uri="{BB962C8B-B14F-4D97-AF65-F5344CB8AC3E}">
        <p14:creationId xmlns:p14="http://schemas.microsoft.com/office/powerpoint/2010/main" val="4207839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0F4D4-D0F0-9054-A0DD-471FCFBAA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99985-A0E5-D8D2-F206-46C966B2943C}"/>
              </a:ext>
            </a:extLst>
          </p:cNvPr>
          <p:cNvSpPr>
            <a:spLocks noGrp="1"/>
          </p:cNvSpPr>
          <p:nvPr>
            <p:ph type="title"/>
          </p:nvPr>
        </p:nvSpPr>
        <p:spPr/>
        <p:txBody>
          <a:bodyPr/>
          <a:lstStyle/>
          <a:p>
            <a:r>
              <a:rPr lang="en-US" dirty="0"/>
              <a:t>Kubernetes </a:t>
            </a:r>
            <a:br>
              <a:rPr lang="en-US" dirty="0"/>
            </a:br>
            <a:r>
              <a:rPr lang="en-US" dirty="0"/>
              <a:t>CI/CD</a:t>
            </a:r>
          </a:p>
        </p:txBody>
      </p:sp>
    </p:spTree>
    <p:extLst>
      <p:ext uri="{BB962C8B-B14F-4D97-AF65-F5344CB8AC3E}">
        <p14:creationId xmlns:p14="http://schemas.microsoft.com/office/powerpoint/2010/main" val="24401081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2D951-61CE-D2B9-1E00-0D732B2361FD}"/>
              </a:ext>
            </a:extLst>
          </p:cNvPr>
          <p:cNvSpPr>
            <a:spLocks noGrp="1"/>
          </p:cNvSpPr>
          <p:nvPr>
            <p:ph type="title"/>
          </p:nvPr>
        </p:nvSpPr>
        <p:spPr/>
        <p:txBody>
          <a:bodyPr/>
          <a:lstStyle/>
          <a:p>
            <a:r>
              <a:rPr lang="en-US" dirty="0"/>
              <a:t>Example CI/CD flow</a:t>
            </a:r>
          </a:p>
        </p:txBody>
      </p:sp>
      <p:pic>
        <p:nvPicPr>
          <p:cNvPr id="6" name="Content Placeholder 5">
            <a:extLst>
              <a:ext uri="{FF2B5EF4-FFF2-40B4-BE49-F238E27FC236}">
                <a16:creationId xmlns:a16="http://schemas.microsoft.com/office/drawing/2014/main" id="{6CED6B76-66E2-607E-5B00-FE9FD0D248EC}"/>
              </a:ext>
            </a:extLst>
          </p:cNvPr>
          <p:cNvPicPr>
            <a:picLocks noGrp="1" noChangeAspect="1"/>
          </p:cNvPicPr>
          <p:nvPr>
            <p:ph idx="1"/>
          </p:nvPr>
        </p:nvPicPr>
        <p:blipFill>
          <a:blip r:embed="rId2"/>
          <a:stretch>
            <a:fillRect/>
          </a:stretch>
        </p:blipFill>
        <p:spPr>
          <a:xfrm>
            <a:off x="1117821" y="1590461"/>
            <a:ext cx="7036388" cy="4351337"/>
          </a:xfrm>
          <a:prstGeom prst="rect">
            <a:avLst/>
          </a:prstGeom>
        </p:spPr>
      </p:pic>
    </p:spTree>
    <p:extLst>
      <p:ext uri="{BB962C8B-B14F-4D97-AF65-F5344CB8AC3E}">
        <p14:creationId xmlns:p14="http://schemas.microsoft.com/office/powerpoint/2010/main" val="17368892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6D9B-7C3B-4FB8-5C7B-A7C1299062CF}"/>
              </a:ext>
            </a:extLst>
          </p:cNvPr>
          <p:cNvSpPr>
            <a:spLocks noGrp="1"/>
          </p:cNvSpPr>
          <p:nvPr>
            <p:ph type="title"/>
          </p:nvPr>
        </p:nvSpPr>
        <p:spPr/>
        <p:txBody>
          <a:bodyPr/>
          <a:lstStyle/>
          <a:p>
            <a:r>
              <a:rPr lang="en-US" dirty="0"/>
              <a:t>Kubernetes CI/CD</a:t>
            </a:r>
          </a:p>
        </p:txBody>
      </p:sp>
      <p:pic>
        <p:nvPicPr>
          <p:cNvPr id="4" name="Picture 2">
            <a:extLst>
              <a:ext uri="{FF2B5EF4-FFF2-40B4-BE49-F238E27FC236}">
                <a16:creationId xmlns:a16="http://schemas.microsoft.com/office/drawing/2014/main" id="{594D7215-66F7-8E90-9845-87013FB8C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789" y="1619574"/>
            <a:ext cx="7420435" cy="461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81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ABAA9-7778-FC1D-D71B-61FC89DC3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E62BC-D0E8-1589-E906-FFA99F897F21}"/>
              </a:ext>
            </a:extLst>
          </p:cNvPr>
          <p:cNvSpPr>
            <a:spLocks noGrp="1"/>
          </p:cNvSpPr>
          <p:nvPr>
            <p:ph type="title"/>
          </p:nvPr>
        </p:nvSpPr>
        <p:spPr/>
        <p:txBody>
          <a:bodyPr/>
          <a:lstStyle/>
          <a:p>
            <a:r>
              <a:rPr lang="en-US" dirty="0"/>
              <a:t> </a:t>
            </a:r>
            <a:br>
              <a:rPr lang="en-US" dirty="0"/>
            </a:br>
            <a:r>
              <a:rPr lang="en-US" dirty="0"/>
              <a:t>Component overview</a:t>
            </a:r>
          </a:p>
        </p:txBody>
      </p:sp>
      <p:sp>
        <p:nvSpPr>
          <p:cNvPr id="3" name="Text Placeholder 2">
            <a:extLst>
              <a:ext uri="{FF2B5EF4-FFF2-40B4-BE49-F238E27FC236}">
                <a16:creationId xmlns:a16="http://schemas.microsoft.com/office/drawing/2014/main" id="{035B24D6-BD1E-518F-2CA6-982288D58D2E}"/>
              </a:ext>
            </a:extLst>
          </p:cNvPr>
          <p:cNvSpPr>
            <a:spLocks noGrp="1"/>
          </p:cNvSpPr>
          <p:nvPr>
            <p:ph type="body" idx="1"/>
          </p:nvPr>
        </p:nvSpPr>
        <p:spPr/>
        <p:txBody>
          <a:bodyPr/>
          <a:lstStyle/>
          <a:p>
            <a:r>
              <a:rPr lang="en-US" dirty="0"/>
              <a:t>Kubernetes high-level components</a:t>
            </a:r>
          </a:p>
        </p:txBody>
      </p:sp>
    </p:spTree>
    <p:extLst>
      <p:ext uri="{BB962C8B-B14F-4D97-AF65-F5344CB8AC3E}">
        <p14:creationId xmlns:p14="http://schemas.microsoft.com/office/powerpoint/2010/main" val="12958654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EDDF-E71D-3064-B695-CC6E0F33B79A}"/>
              </a:ext>
            </a:extLst>
          </p:cNvPr>
          <p:cNvSpPr>
            <a:spLocks noGrp="1"/>
          </p:cNvSpPr>
          <p:nvPr>
            <p:ph type="title"/>
          </p:nvPr>
        </p:nvSpPr>
        <p:spPr/>
        <p:txBody>
          <a:bodyPr/>
          <a:lstStyle/>
          <a:p>
            <a:r>
              <a:rPr lang="en-US" dirty="0"/>
              <a:t>Possible CI/CD implementation</a:t>
            </a:r>
          </a:p>
        </p:txBody>
      </p:sp>
      <p:pic>
        <p:nvPicPr>
          <p:cNvPr id="23554" name="Picture 2">
            <a:extLst>
              <a:ext uri="{FF2B5EF4-FFF2-40B4-BE49-F238E27FC236}">
                <a16:creationId xmlns:a16="http://schemas.microsoft.com/office/drawing/2014/main" id="{D63D885C-1CEB-6869-64EA-3D4F424D45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3948" y="1177826"/>
            <a:ext cx="5548084" cy="19772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11D1A2-4720-1A2B-BCD5-6A89A2E5E616}"/>
              </a:ext>
            </a:extLst>
          </p:cNvPr>
          <p:cNvSpPr txBox="1"/>
          <p:nvPr/>
        </p:nvSpPr>
        <p:spPr>
          <a:xfrm>
            <a:off x="660314" y="3294783"/>
            <a:ext cx="7823371" cy="2585323"/>
          </a:xfrm>
          <a:prstGeom prst="rect">
            <a:avLst/>
          </a:prstGeom>
          <a:noFill/>
        </p:spPr>
        <p:txBody>
          <a:bodyPr wrap="square">
            <a:spAutoFit/>
          </a:bodyPr>
          <a:lstStyle/>
          <a:p>
            <a:r>
              <a:rPr lang="en-US" b="0" i="0" dirty="0">
                <a:solidFill>
                  <a:srgbClr val="242424"/>
                </a:solidFill>
                <a:effectLst/>
                <a:latin typeface="source-serif-pro"/>
              </a:rPr>
              <a:t>When triggered by a source code modification event, the GitHub Action Workflow 1 will spring into action and build, compile, and test your application and then package it in a Docker container and publish it to a container repository. </a:t>
            </a:r>
          </a:p>
          <a:p>
            <a:endParaRPr lang="en-US" b="0" i="0" dirty="0">
              <a:solidFill>
                <a:srgbClr val="242424"/>
              </a:solidFill>
              <a:effectLst/>
              <a:latin typeface="source-serif-pro"/>
            </a:endParaRPr>
          </a:p>
          <a:p>
            <a:r>
              <a:rPr lang="en-US" b="0" i="0" dirty="0">
                <a:solidFill>
                  <a:srgbClr val="242424"/>
                </a:solidFill>
                <a:effectLst/>
                <a:latin typeface="source-serif-pro"/>
              </a:rPr>
              <a:t>The Workflow 1 passes the Docker image name and tag as input and triggers the Workflow 2, which will update the K8s deployment manifest and commit and push the changes to the Application/K8s Configuration repository. </a:t>
            </a:r>
          </a:p>
          <a:p>
            <a:endParaRPr lang="en-US" dirty="0">
              <a:solidFill>
                <a:srgbClr val="242424"/>
              </a:solidFill>
              <a:latin typeface="source-serif-pro"/>
            </a:endParaRPr>
          </a:p>
          <a:p>
            <a:r>
              <a:rPr lang="en-US" b="0" i="0" dirty="0">
                <a:solidFill>
                  <a:srgbClr val="242424"/>
                </a:solidFill>
                <a:effectLst/>
                <a:latin typeface="source-serif-pro"/>
              </a:rPr>
              <a:t>Argo CD will be pulling this change and update the application on the K8s cluster.</a:t>
            </a:r>
            <a:endParaRPr lang="en-US" dirty="0"/>
          </a:p>
        </p:txBody>
      </p:sp>
      <p:sp>
        <p:nvSpPr>
          <p:cNvPr id="7" name="TextBox 6">
            <a:extLst>
              <a:ext uri="{FF2B5EF4-FFF2-40B4-BE49-F238E27FC236}">
                <a16:creationId xmlns:a16="http://schemas.microsoft.com/office/drawing/2014/main" id="{0CEFE5FB-7C06-CDCD-AF0D-90F829AA0CD3}"/>
              </a:ext>
            </a:extLst>
          </p:cNvPr>
          <p:cNvSpPr txBox="1"/>
          <p:nvPr/>
        </p:nvSpPr>
        <p:spPr>
          <a:xfrm>
            <a:off x="399534" y="6214329"/>
            <a:ext cx="6174259" cy="215444"/>
          </a:xfrm>
          <a:prstGeom prst="rect">
            <a:avLst/>
          </a:prstGeom>
          <a:noFill/>
        </p:spPr>
        <p:txBody>
          <a:bodyPr wrap="square">
            <a:spAutoFit/>
          </a:bodyPr>
          <a:lstStyle/>
          <a:p>
            <a:r>
              <a:rPr lang="en-US" sz="800" dirty="0"/>
              <a:t>Source: https://</a:t>
            </a:r>
            <a:r>
              <a:rPr lang="en-US" sz="800" dirty="0" err="1"/>
              <a:t>igboie.medium.com</a:t>
            </a:r>
            <a:r>
              <a:rPr lang="en-US" sz="800" dirty="0"/>
              <a:t>/kubernetes-ci-cd-with-github-github-actions-and-argo-cd-36b88b6bda64</a:t>
            </a:r>
          </a:p>
        </p:txBody>
      </p:sp>
    </p:spTree>
    <p:extLst>
      <p:ext uri="{BB962C8B-B14F-4D97-AF65-F5344CB8AC3E}">
        <p14:creationId xmlns:p14="http://schemas.microsoft.com/office/powerpoint/2010/main" val="31795849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8E31D-90EF-D1AB-16F0-CC6A8D9F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15976-5371-2AF2-06B9-2364E62CFA52}"/>
              </a:ext>
            </a:extLst>
          </p:cNvPr>
          <p:cNvSpPr>
            <a:spLocks noGrp="1"/>
          </p:cNvSpPr>
          <p:nvPr>
            <p:ph type="title"/>
          </p:nvPr>
        </p:nvSpPr>
        <p:spPr>
          <a:xfrm>
            <a:off x="623888" y="1709739"/>
            <a:ext cx="7886700" cy="2852737"/>
          </a:xfrm>
        </p:spPr>
        <p:txBody>
          <a:bodyPr/>
          <a:lstStyle/>
          <a:p>
            <a:r>
              <a:rPr lang="en-US" dirty="0"/>
              <a:t>Getting started with Kubernetes locally</a:t>
            </a:r>
          </a:p>
        </p:txBody>
      </p:sp>
      <p:sp>
        <p:nvSpPr>
          <p:cNvPr id="3" name="Text Placeholder 2">
            <a:extLst>
              <a:ext uri="{FF2B5EF4-FFF2-40B4-BE49-F238E27FC236}">
                <a16:creationId xmlns:a16="http://schemas.microsoft.com/office/drawing/2014/main" id="{63C90EBA-2D36-73D2-61CB-BC6FBB79EC1F}"/>
              </a:ext>
            </a:extLst>
          </p:cNvPr>
          <p:cNvSpPr>
            <a:spLocks noGrp="1"/>
          </p:cNvSpPr>
          <p:nvPr>
            <p:ph type="body" idx="1"/>
          </p:nvPr>
        </p:nvSpPr>
        <p:spPr/>
        <p:txBody>
          <a:bodyPr/>
          <a:lstStyle/>
          <a:p>
            <a:r>
              <a:rPr lang="en-US" dirty="0"/>
              <a:t>Tools to run Kubernetes locally</a:t>
            </a:r>
          </a:p>
        </p:txBody>
      </p:sp>
    </p:spTree>
    <p:extLst>
      <p:ext uri="{BB962C8B-B14F-4D97-AF65-F5344CB8AC3E}">
        <p14:creationId xmlns:p14="http://schemas.microsoft.com/office/powerpoint/2010/main" val="33874054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9F52E-51A0-1BD2-9958-B9039244F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87BFD-7A33-C97D-8D5C-A7C0DFB3D4AA}"/>
              </a:ext>
            </a:extLst>
          </p:cNvPr>
          <p:cNvSpPr>
            <a:spLocks noGrp="1"/>
          </p:cNvSpPr>
          <p:nvPr>
            <p:ph type="title"/>
          </p:nvPr>
        </p:nvSpPr>
        <p:spPr/>
        <p:txBody>
          <a:bodyPr>
            <a:normAutofit/>
          </a:bodyPr>
          <a:lstStyle/>
          <a:p>
            <a:r>
              <a:rPr lang="en-US" dirty="0"/>
              <a:t>K3S</a:t>
            </a:r>
          </a:p>
        </p:txBody>
      </p:sp>
      <p:pic>
        <p:nvPicPr>
          <p:cNvPr id="3" name="Picture 2">
            <a:extLst>
              <a:ext uri="{FF2B5EF4-FFF2-40B4-BE49-F238E27FC236}">
                <a16:creationId xmlns:a16="http://schemas.microsoft.com/office/drawing/2014/main" id="{F88A56DA-CA54-B2EE-0CCB-67FEFB72F5D1}"/>
              </a:ext>
            </a:extLst>
          </p:cNvPr>
          <p:cNvPicPr>
            <a:picLocks noChangeAspect="1"/>
          </p:cNvPicPr>
          <p:nvPr/>
        </p:nvPicPr>
        <p:blipFill>
          <a:blip r:embed="rId2"/>
          <a:stretch>
            <a:fillRect/>
          </a:stretch>
        </p:blipFill>
        <p:spPr>
          <a:xfrm>
            <a:off x="1845854" y="1234936"/>
            <a:ext cx="5452291" cy="3967259"/>
          </a:xfrm>
          <a:prstGeom prst="rect">
            <a:avLst/>
          </a:prstGeom>
          <a:ln>
            <a:solidFill>
              <a:schemeClr val="bg1">
                <a:lumMod val="50000"/>
              </a:schemeClr>
            </a:solidFill>
          </a:ln>
        </p:spPr>
      </p:pic>
      <p:pic>
        <p:nvPicPr>
          <p:cNvPr id="4" name="Picture 3">
            <a:extLst>
              <a:ext uri="{FF2B5EF4-FFF2-40B4-BE49-F238E27FC236}">
                <a16:creationId xmlns:a16="http://schemas.microsoft.com/office/drawing/2014/main" id="{39FB565F-DEAC-4114-DBAE-3884E765DAEF}"/>
              </a:ext>
            </a:extLst>
          </p:cNvPr>
          <p:cNvPicPr>
            <a:picLocks noChangeAspect="1"/>
          </p:cNvPicPr>
          <p:nvPr/>
        </p:nvPicPr>
        <p:blipFill>
          <a:blip r:embed="rId3"/>
          <a:stretch>
            <a:fillRect/>
          </a:stretch>
        </p:blipFill>
        <p:spPr>
          <a:xfrm>
            <a:off x="2930899" y="5332688"/>
            <a:ext cx="3282200" cy="403526"/>
          </a:xfrm>
          <a:prstGeom prst="rect">
            <a:avLst/>
          </a:prstGeom>
        </p:spPr>
      </p:pic>
      <p:sp>
        <p:nvSpPr>
          <p:cNvPr id="6" name="TextBox 5">
            <a:extLst>
              <a:ext uri="{FF2B5EF4-FFF2-40B4-BE49-F238E27FC236}">
                <a16:creationId xmlns:a16="http://schemas.microsoft.com/office/drawing/2014/main" id="{0C600488-BFA7-2AC7-CEF4-73432A95C9E9}"/>
              </a:ext>
            </a:extLst>
          </p:cNvPr>
          <p:cNvSpPr txBox="1"/>
          <p:nvPr/>
        </p:nvSpPr>
        <p:spPr>
          <a:xfrm>
            <a:off x="628650" y="5743138"/>
            <a:ext cx="8107577" cy="923330"/>
          </a:xfrm>
          <a:prstGeom prst="rect">
            <a:avLst/>
          </a:prstGeom>
          <a:noFill/>
        </p:spPr>
        <p:txBody>
          <a:bodyPr wrap="square">
            <a:spAutoFit/>
          </a:bodyPr>
          <a:lstStyle/>
          <a:p>
            <a:r>
              <a:rPr lang="en-US" b="0" i="0" dirty="0">
                <a:solidFill>
                  <a:srgbClr val="1C1E21"/>
                </a:solidFill>
                <a:effectLst/>
              </a:rPr>
              <a:t>K3s is a highly available, certified Kubernetes distribution designed for production workloads in unattended, resource-constrained, remote locations or inside IoT appliances.</a:t>
            </a:r>
            <a:endParaRPr lang="en-US" dirty="0"/>
          </a:p>
        </p:txBody>
      </p:sp>
    </p:spTree>
    <p:extLst>
      <p:ext uri="{BB962C8B-B14F-4D97-AF65-F5344CB8AC3E}">
        <p14:creationId xmlns:p14="http://schemas.microsoft.com/office/powerpoint/2010/main" val="16963330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1281C-C803-D370-8187-28A6256AD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8B05D0-18AA-18FE-EF15-E6D91841C11A}"/>
              </a:ext>
            </a:extLst>
          </p:cNvPr>
          <p:cNvSpPr>
            <a:spLocks noGrp="1"/>
          </p:cNvSpPr>
          <p:nvPr>
            <p:ph type="title"/>
          </p:nvPr>
        </p:nvSpPr>
        <p:spPr/>
        <p:txBody>
          <a:bodyPr>
            <a:normAutofit/>
          </a:bodyPr>
          <a:lstStyle/>
          <a:p>
            <a:r>
              <a:rPr lang="en-US" dirty="0"/>
              <a:t>K3D</a:t>
            </a:r>
          </a:p>
        </p:txBody>
      </p:sp>
      <p:sp>
        <p:nvSpPr>
          <p:cNvPr id="6" name="TextBox 5">
            <a:extLst>
              <a:ext uri="{FF2B5EF4-FFF2-40B4-BE49-F238E27FC236}">
                <a16:creationId xmlns:a16="http://schemas.microsoft.com/office/drawing/2014/main" id="{1736F0A8-2E13-0980-9817-F5DB3EF61DD3}"/>
              </a:ext>
            </a:extLst>
          </p:cNvPr>
          <p:cNvSpPr txBox="1"/>
          <p:nvPr/>
        </p:nvSpPr>
        <p:spPr>
          <a:xfrm>
            <a:off x="628650" y="5463400"/>
            <a:ext cx="7886700" cy="646331"/>
          </a:xfrm>
          <a:prstGeom prst="rect">
            <a:avLst/>
          </a:prstGeom>
          <a:noFill/>
        </p:spPr>
        <p:txBody>
          <a:bodyPr wrap="square">
            <a:spAutoFit/>
          </a:bodyPr>
          <a:lstStyle/>
          <a:p>
            <a:r>
              <a:rPr lang="en-US" b="0" i="0" dirty="0">
                <a:effectLst/>
              </a:rPr>
              <a:t>k3d is a lightweight wrapper to run </a:t>
            </a:r>
            <a:r>
              <a:rPr lang="en-US" b="0" i="0" u="none" strike="noStrike" dirty="0">
                <a:solidFill>
                  <a:srgbClr val="4051B5"/>
                </a:solidFill>
                <a:effectLst/>
                <a:hlinkClick r:id="rId2"/>
              </a:rPr>
              <a:t>k3s</a:t>
            </a:r>
            <a:r>
              <a:rPr lang="en-US" b="0" i="0" dirty="0">
                <a:effectLst/>
              </a:rPr>
              <a:t>  (minimal Kubernetes distribution) in docker.</a:t>
            </a:r>
            <a:endParaRPr lang="en-US" dirty="0"/>
          </a:p>
        </p:txBody>
      </p:sp>
      <p:pic>
        <p:nvPicPr>
          <p:cNvPr id="7" name="Picture 6">
            <a:extLst>
              <a:ext uri="{FF2B5EF4-FFF2-40B4-BE49-F238E27FC236}">
                <a16:creationId xmlns:a16="http://schemas.microsoft.com/office/drawing/2014/main" id="{4E30BA35-01B1-0D1B-0ADD-7184EDAA0A1F}"/>
              </a:ext>
            </a:extLst>
          </p:cNvPr>
          <p:cNvPicPr>
            <a:picLocks noChangeAspect="1"/>
          </p:cNvPicPr>
          <p:nvPr/>
        </p:nvPicPr>
        <p:blipFill>
          <a:blip r:embed="rId3"/>
          <a:stretch>
            <a:fillRect/>
          </a:stretch>
        </p:blipFill>
        <p:spPr>
          <a:xfrm>
            <a:off x="1845854" y="1198235"/>
            <a:ext cx="5485748" cy="3991603"/>
          </a:xfrm>
          <a:prstGeom prst="rect">
            <a:avLst/>
          </a:prstGeom>
          <a:ln>
            <a:solidFill>
              <a:schemeClr val="bg1">
                <a:lumMod val="50000"/>
              </a:schemeClr>
            </a:solidFill>
          </a:ln>
        </p:spPr>
      </p:pic>
    </p:spTree>
    <p:extLst>
      <p:ext uri="{BB962C8B-B14F-4D97-AF65-F5344CB8AC3E}">
        <p14:creationId xmlns:p14="http://schemas.microsoft.com/office/powerpoint/2010/main" val="27989454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9D94-A56A-1604-7522-D154AD83B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5B00CE-77F9-2CD0-5A1C-EF5ECAF50983}"/>
              </a:ext>
            </a:extLst>
          </p:cNvPr>
          <p:cNvSpPr>
            <a:spLocks noGrp="1"/>
          </p:cNvSpPr>
          <p:nvPr>
            <p:ph type="title"/>
          </p:nvPr>
        </p:nvSpPr>
        <p:spPr/>
        <p:txBody>
          <a:bodyPr>
            <a:normAutofit/>
          </a:bodyPr>
          <a:lstStyle/>
          <a:p>
            <a:r>
              <a:rPr lang="en-US" dirty="0"/>
              <a:t>KIND</a:t>
            </a:r>
          </a:p>
        </p:txBody>
      </p:sp>
      <p:sp>
        <p:nvSpPr>
          <p:cNvPr id="6" name="TextBox 5">
            <a:extLst>
              <a:ext uri="{FF2B5EF4-FFF2-40B4-BE49-F238E27FC236}">
                <a16:creationId xmlns:a16="http://schemas.microsoft.com/office/drawing/2014/main" id="{488FED48-8E92-8C47-7F60-2DC3ABB61AB6}"/>
              </a:ext>
            </a:extLst>
          </p:cNvPr>
          <p:cNvSpPr txBox="1"/>
          <p:nvPr/>
        </p:nvSpPr>
        <p:spPr>
          <a:xfrm>
            <a:off x="628650" y="5463400"/>
            <a:ext cx="7886700" cy="923330"/>
          </a:xfrm>
          <a:prstGeom prst="rect">
            <a:avLst/>
          </a:prstGeom>
          <a:noFill/>
        </p:spPr>
        <p:txBody>
          <a:bodyPr wrap="square">
            <a:spAutoFit/>
          </a:bodyPr>
          <a:lstStyle/>
          <a:p>
            <a:r>
              <a:rPr lang="en-US" b="1" i="0" dirty="0">
                <a:solidFill>
                  <a:schemeClr val="tx1">
                    <a:lumMod val="65000"/>
                    <a:lumOff val="35000"/>
                  </a:schemeClr>
                </a:solidFill>
                <a:effectLst/>
                <a:latin typeface="-apple-system"/>
              </a:rPr>
              <a:t>kind</a:t>
            </a:r>
            <a:r>
              <a:rPr lang="en-US" b="0" i="0" dirty="0">
                <a:solidFill>
                  <a:srgbClr val="000000"/>
                </a:solidFill>
                <a:effectLst/>
                <a:latin typeface="-apple-system"/>
              </a:rPr>
              <a:t> is a tool for running local Kubernetes clusters using Docker container “nodes”.</a:t>
            </a:r>
            <a:br>
              <a:rPr lang="en-US" dirty="0"/>
            </a:br>
            <a:r>
              <a:rPr lang="en-US" b="0" i="0" dirty="0">
                <a:solidFill>
                  <a:srgbClr val="000000"/>
                </a:solidFill>
                <a:effectLst/>
                <a:latin typeface="-apple-system"/>
              </a:rPr>
              <a:t>kind was primarily designed for testing Kubernetes itself but may be used for local development or CI.</a:t>
            </a:r>
            <a:endParaRPr lang="en-US" dirty="0"/>
          </a:p>
        </p:txBody>
      </p:sp>
      <p:pic>
        <p:nvPicPr>
          <p:cNvPr id="3" name="Picture 2">
            <a:extLst>
              <a:ext uri="{FF2B5EF4-FFF2-40B4-BE49-F238E27FC236}">
                <a16:creationId xmlns:a16="http://schemas.microsoft.com/office/drawing/2014/main" id="{3902725E-652D-15F4-C4E5-A9FD4568296F}"/>
              </a:ext>
            </a:extLst>
          </p:cNvPr>
          <p:cNvPicPr>
            <a:picLocks noChangeAspect="1"/>
          </p:cNvPicPr>
          <p:nvPr/>
        </p:nvPicPr>
        <p:blipFill>
          <a:blip r:embed="rId2"/>
          <a:stretch>
            <a:fillRect/>
          </a:stretch>
        </p:blipFill>
        <p:spPr>
          <a:xfrm>
            <a:off x="1812398" y="1202557"/>
            <a:ext cx="5496789" cy="3999637"/>
          </a:xfrm>
          <a:prstGeom prst="rect">
            <a:avLst/>
          </a:prstGeom>
          <a:ln>
            <a:solidFill>
              <a:schemeClr val="bg1">
                <a:lumMod val="50000"/>
              </a:schemeClr>
            </a:solidFill>
          </a:ln>
        </p:spPr>
      </p:pic>
    </p:spTree>
    <p:extLst>
      <p:ext uri="{BB962C8B-B14F-4D97-AF65-F5344CB8AC3E}">
        <p14:creationId xmlns:p14="http://schemas.microsoft.com/office/powerpoint/2010/main" val="4273130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1D53C-E488-9FBE-F93C-1A3FD35BBA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BCE29-6A30-189B-3E73-482A70A83815}"/>
              </a:ext>
            </a:extLst>
          </p:cNvPr>
          <p:cNvSpPr>
            <a:spLocks noGrp="1"/>
          </p:cNvSpPr>
          <p:nvPr>
            <p:ph type="title"/>
          </p:nvPr>
        </p:nvSpPr>
        <p:spPr/>
        <p:txBody>
          <a:bodyPr>
            <a:normAutofit/>
          </a:bodyPr>
          <a:lstStyle/>
          <a:p>
            <a:r>
              <a:rPr lang="en-US" dirty="0"/>
              <a:t>MicroK8s</a:t>
            </a:r>
          </a:p>
        </p:txBody>
      </p:sp>
      <p:sp>
        <p:nvSpPr>
          <p:cNvPr id="6" name="TextBox 5">
            <a:extLst>
              <a:ext uri="{FF2B5EF4-FFF2-40B4-BE49-F238E27FC236}">
                <a16:creationId xmlns:a16="http://schemas.microsoft.com/office/drawing/2014/main" id="{0B86E761-5935-E5C1-163F-50C7495ABF00}"/>
              </a:ext>
            </a:extLst>
          </p:cNvPr>
          <p:cNvSpPr txBox="1"/>
          <p:nvPr/>
        </p:nvSpPr>
        <p:spPr>
          <a:xfrm>
            <a:off x="628650" y="5463400"/>
            <a:ext cx="7886700" cy="923330"/>
          </a:xfrm>
          <a:prstGeom prst="rect">
            <a:avLst/>
          </a:prstGeom>
          <a:noFill/>
        </p:spPr>
        <p:txBody>
          <a:bodyPr wrap="square">
            <a:spAutoFit/>
          </a:bodyPr>
          <a:lstStyle/>
          <a:p>
            <a:pPr algn="l">
              <a:buNone/>
            </a:pPr>
            <a:r>
              <a:rPr lang="en-US" b="0" i="0" dirty="0">
                <a:solidFill>
                  <a:srgbClr val="000000"/>
                </a:solidFill>
                <a:effectLst/>
                <a:latin typeface="Ubuntu variable"/>
              </a:rPr>
              <a:t>The effortless Kubernetes Zero-ops, pure-upstream, HA Kubernetes, from developer workstations to production.</a:t>
            </a:r>
          </a:p>
          <a:p>
            <a:endParaRPr lang="en-US" dirty="0"/>
          </a:p>
        </p:txBody>
      </p:sp>
      <p:pic>
        <p:nvPicPr>
          <p:cNvPr id="4" name="Picture 3">
            <a:extLst>
              <a:ext uri="{FF2B5EF4-FFF2-40B4-BE49-F238E27FC236}">
                <a16:creationId xmlns:a16="http://schemas.microsoft.com/office/drawing/2014/main" id="{A21B5099-7A1C-A360-2232-667DE2E02111}"/>
              </a:ext>
            </a:extLst>
          </p:cNvPr>
          <p:cNvPicPr>
            <a:picLocks noChangeAspect="1"/>
          </p:cNvPicPr>
          <p:nvPr/>
        </p:nvPicPr>
        <p:blipFill>
          <a:blip r:embed="rId2"/>
          <a:stretch>
            <a:fillRect/>
          </a:stretch>
        </p:blipFill>
        <p:spPr>
          <a:xfrm>
            <a:off x="1812398" y="1202558"/>
            <a:ext cx="5479806" cy="3987280"/>
          </a:xfrm>
          <a:prstGeom prst="rect">
            <a:avLst/>
          </a:prstGeom>
          <a:ln>
            <a:solidFill>
              <a:schemeClr val="bg1">
                <a:lumMod val="50000"/>
              </a:schemeClr>
            </a:solidFill>
          </a:ln>
        </p:spPr>
      </p:pic>
    </p:spTree>
    <p:extLst>
      <p:ext uri="{BB962C8B-B14F-4D97-AF65-F5344CB8AC3E}">
        <p14:creationId xmlns:p14="http://schemas.microsoft.com/office/powerpoint/2010/main" val="8451980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A6AF7-32DD-B9C8-6CF2-656A0FBFD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88F21-E10F-D92C-8EE0-4ADB027DA6BF}"/>
              </a:ext>
            </a:extLst>
          </p:cNvPr>
          <p:cNvSpPr>
            <a:spLocks noGrp="1"/>
          </p:cNvSpPr>
          <p:nvPr>
            <p:ph type="title"/>
          </p:nvPr>
        </p:nvSpPr>
        <p:spPr/>
        <p:txBody>
          <a:bodyPr>
            <a:normAutofit/>
          </a:bodyPr>
          <a:lstStyle/>
          <a:p>
            <a:r>
              <a:rPr lang="en-US" dirty="0"/>
              <a:t>Minikube</a:t>
            </a:r>
          </a:p>
        </p:txBody>
      </p:sp>
      <p:sp>
        <p:nvSpPr>
          <p:cNvPr id="6" name="TextBox 5">
            <a:extLst>
              <a:ext uri="{FF2B5EF4-FFF2-40B4-BE49-F238E27FC236}">
                <a16:creationId xmlns:a16="http://schemas.microsoft.com/office/drawing/2014/main" id="{F344221A-59D0-AF5D-7ABB-70BEFE245AE4}"/>
              </a:ext>
            </a:extLst>
          </p:cNvPr>
          <p:cNvSpPr txBox="1"/>
          <p:nvPr/>
        </p:nvSpPr>
        <p:spPr>
          <a:xfrm>
            <a:off x="628650" y="5463400"/>
            <a:ext cx="7886700" cy="1477328"/>
          </a:xfrm>
          <a:prstGeom prst="rect">
            <a:avLst/>
          </a:prstGeom>
          <a:noFill/>
        </p:spPr>
        <p:txBody>
          <a:bodyPr wrap="square">
            <a:spAutoFit/>
          </a:bodyPr>
          <a:lstStyle/>
          <a:p>
            <a:pPr algn="l">
              <a:buNone/>
            </a:pPr>
            <a:r>
              <a:rPr lang="en-US" b="1" i="0" dirty="0">
                <a:solidFill>
                  <a:srgbClr val="222222"/>
                </a:solidFill>
                <a:effectLst/>
              </a:rPr>
              <a:t>minikube</a:t>
            </a:r>
            <a:r>
              <a:rPr lang="en-US" b="0" i="0" dirty="0">
                <a:solidFill>
                  <a:srgbClr val="222222"/>
                </a:solidFill>
                <a:effectLst/>
              </a:rPr>
              <a:t> is local Kubernetes, focusing on making it easy to learn and develop for Kubernetes.  All you need is Docker (or similarly compatible) container or a Virtual Machine environment, and Kubernetes is a single comman</a:t>
            </a:r>
            <a:r>
              <a:rPr lang="en-US" dirty="0">
                <a:solidFill>
                  <a:srgbClr val="222222"/>
                </a:solidFill>
              </a:rPr>
              <a:t>d: </a:t>
            </a:r>
          </a:p>
          <a:p>
            <a:pPr algn="l">
              <a:buNone/>
            </a:pPr>
            <a:r>
              <a:rPr lang="en-US" dirty="0">
                <a:solidFill>
                  <a:srgbClr val="222222"/>
                </a:solidFill>
              </a:rPr>
              <a:t>  </a:t>
            </a:r>
            <a:r>
              <a:rPr lang="en-US" b="0" i="0" dirty="0">
                <a:solidFill>
                  <a:srgbClr val="222222"/>
                </a:solidFill>
                <a:effectLst/>
              </a:rPr>
              <a:t>minikube start</a:t>
            </a:r>
          </a:p>
          <a:p>
            <a:endParaRPr lang="en-US" dirty="0"/>
          </a:p>
        </p:txBody>
      </p:sp>
      <p:pic>
        <p:nvPicPr>
          <p:cNvPr id="3" name="Picture 2">
            <a:extLst>
              <a:ext uri="{FF2B5EF4-FFF2-40B4-BE49-F238E27FC236}">
                <a16:creationId xmlns:a16="http://schemas.microsoft.com/office/drawing/2014/main" id="{747E7984-1C57-8D60-7389-E8D223FC6684}"/>
              </a:ext>
            </a:extLst>
          </p:cNvPr>
          <p:cNvPicPr>
            <a:picLocks noChangeAspect="1"/>
          </p:cNvPicPr>
          <p:nvPr/>
        </p:nvPicPr>
        <p:blipFill>
          <a:blip r:embed="rId2"/>
          <a:stretch>
            <a:fillRect/>
          </a:stretch>
        </p:blipFill>
        <p:spPr>
          <a:xfrm>
            <a:off x="1812398" y="1202557"/>
            <a:ext cx="5479808" cy="3987281"/>
          </a:xfrm>
          <a:prstGeom prst="rect">
            <a:avLst/>
          </a:prstGeom>
          <a:ln>
            <a:solidFill>
              <a:schemeClr val="bg1">
                <a:lumMod val="50000"/>
              </a:schemeClr>
            </a:solidFill>
          </a:ln>
        </p:spPr>
      </p:pic>
    </p:spTree>
    <p:extLst>
      <p:ext uri="{BB962C8B-B14F-4D97-AF65-F5344CB8AC3E}">
        <p14:creationId xmlns:p14="http://schemas.microsoft.com/office/powerpoint/2010/main" val="38454985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16086-EE6E-A012-9578-20E4013F57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8CBDD0-0307-622B-536B-7F1799FEF07E}"/>
              </a:ext>
            </a:extLst>
          </p:cNvPr>
          <p:cNvSpPr>
            <a:spLocks noGrp="1"/>
          </p:cNvSpPr>
          <p:nvPr>
            <p:ph type="title"/>
          </p:nvPr>
        </p:nvSpPr>
        <p:spPr/>
        <p:txBody>
          <a:bodyPr>
            <a:normAutofit fontScale="90000"/>
          </a:bodyPr>
          <a:lstStyle/>
          <a:p>
            <a:r>
              <a:rPr lang="en-US" dirty="0"/>
              <a:t>Several options exist for running k8s locally</a:t>
            </a:r>
          </a:p>
        </p:txBody>
      </p:sp>
      <p:sp>
        <p:nvSpPr>
          <p:cNvPr id="10" name="TextBox 9">
            <a:extLst>
              <a:ext uri="{FF2B5EF4-FFF2-40B4-BE49-F238E27FC236}">
                <a16:creationId xmlns:a16="http://schemas.microsoft.com/office/drawing/2014/main" id="{11209543-7C1A-19B5-5C5F-DA4A6AE93B6D}"/>
              </a:ext>
            </a:extLst>
          </p:cNvPr>
          <p:cNvSpPr txBox="1"/>
          <p:nvPr/>
        </p:nvSpPr>
        <p:spPr>
          <a:xfrm>
            <a:off x="595824" y="1094051"/>
            <a:ext cx="7706597" cy="369332"/>
          </a:xfrm>
          <a:prstGeom prst="rect">
            <a:avLst/>
          </a:prstGeom>
          <a:noFill/>
        </p:spPr>
        <p:txBody>
          <a:bodyPr wrap="none" rtlCol="0">
            <a:spAutoFit/>
          </a:bodyPr>
          <a:lstStyle/>
          <a:p>
            <a:r>
              <a:rPr lang="en-US" dirty="0"/>
              <a:t>Summary of five of the most often used software solutions to run k8s locally.</a:t>
            </a:r>
          </a:p>
        </p:txBody>
      </p:sp>
      <p:grpSp>
        <p:nvGrpSpPr>
          <p:cNvPr id="14" name="Group 13">
            <a:extLst>
              <a:ext uri="{FF2B5EF4-FFF2-40B4-BE49-F238E27FC236}">
                <a16:creationId xmlns:a16="http://schemas.microsoft.com/office/drawing/2014/main" id="{FA5E3F00-C512-0CBB-F16B-F74F16B7C2E1}"/>
              </a:ext>
            </a:extLst>
          </p:cNvPr>
          <p:cNvGrpSpPr/>
          <p:nvPr/>
        </p:nvGrpSpPr>
        <p:grpSpPr>
          <a:xfrm>
            <a:off x="244343" y="1368890"/>
            <a:ext cx="8809836" cy="4735345"/>
            <a:chOff x="244343" y="1714881"/>
            <a:chExt cx="8809836" cy="4735345"/>
          </a:xfrm>
        </p:grpSpPr>
        <p:pic>
          <p:nvPicPr>
            <p:cNvPr id="12" name="Picture 11">
              <a:extLst>
                <a:ext uri="{FF2B5EF4-FFF2-40B4-BE49-F238E27FC236}">
                  <a16:creationId xmlns:a16="http://schemas.microsoft.com/office/drawing/2014/main" id="{D0442F61-C262-D73D-D1BB-F9D5A3BCC48F}"/>
                </a:ext>
              </a:extLst>
            </p:cNvPr>
            <p:cNvPicPr>
              <a:picLocks noChangeAspect="1"/>
            </p:cNvPicPr>
            <p:nvPr/>
          </p:nvPicPr>
          <p:blipFill>
            <a:blip r:embed="rId2"/>
            <a:stretch>
              <a:fillRect/>
            </a:stretch>
          </p:blipFill>
          <p:spPr>
            <a:xfrm>
              <a:off x="244343" y="1776665"/>
              <a:ext cx="8809836" cy="4673561"/>
            </a:xfrm>
            <a:prstGeom prst="rect">
              <a:avLst/>
            </a:prstGeom>
          </p:spPr>
        </p:pic>
        <p:sp>
          <p:nvSpPr>
            <p:cNvPr id="13" name="Rectangle 12">
              <a:extLst>
                <a:ext uri="{FF2B5EF4-FFF2-40B4-BE49-F238E27FC236}">
                  <a16:creationId xmlns:a16="http://schemas.microsoft.com/office/drawing/2014/main" id="{ED13AE30-9507-72A5-08C5-9996A9B65F4C}"/>
                </a:ext>
              </a:extLst>
            </p:cNvPr>
            <p:cNvSpPr/>
            <p:nvPr/>
          </p:nvSpPr>
          <p:spPr>
            <a:xfrm>
              <a:off x="612237" y="1714881"/>
              <a:ext cx="7919526" cy="6496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A9C26F67-B29A-B42B-9B21-59D401CB682D}"/>
              </a:ext>
            </a:extLst>
          </p:cNvPr>
          <p:cNvSpPr/>
          <p:nvPr/>
        </p:nvSpPr>
        <p:spPr>
          <a:xfrm>
            <a:off x="370703" y="2018512"/>
            <a:ext cx="8566025" cy="397451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2174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2B895-5445-362C-0650-339A855B4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521CD-2F10-3E41-4EF5-B42E48960B02}"/>
              </a:ext>
            </a:extLst>
          </p:cNvPr>
          <p:cNvSpPr>
            <a:spLocks noGrp="1"/>
          </p:cNvSpPr>
          <p:nvPr>
            <p:ph type="title"/>
          </p:nvPr>
        </p:nvSpPr>
        <p:spPr>
          <a:xfrm>
            <a:off x="623888" y="1709739"/>
            <a:ext cx="7886700" cy="2852737"/>
          </a:xfrm>
        </p:spPr>
        <p:txBody>
          <a:bodyPr/>
          <a:lstStyle/>
          <a:p>
            <a:r>
              <a:rPr lang="en-US" dirty="0"/>
              <a:t>Getting insight and understanding  Kubernetes</a:t>
            </a:r>
          </a:p>
        </p:txBody>
      </p:sp>
      <p:sp>
        <p:nvSpPr>
          <p:cNvPr id="3" name="Text Placeholder 2">
            <a:extLst>
              <a:ext uri="{FF2B5EF4-FFF2-40B4-BE49-F238E27FC236}">
                <a16:creationId xmlns:a16="http://schemas.microsoft.com/office/drawing/2014/main" id="{5624003E-E136-115E-703D-7F8DE92D47A8}"/>
              </a:ext>
            </a:extLst>
          </p:cNvPr>
          <p:cNvSpPr>
            <a:spLocks noGrp="1"/>
          </p:cNvSpPr>
          <p:nvPr>
            <p:ph type="body" idx="1"/>
          </p:nvPr>
        </p:nvSpPr>
        <p:spPr/>
        <p:txBody>
          <a:bodyPr/>
          <a:lstStyle/>
          <a:p>
            <a:r>
              <a:rPr lang="en-US" dirty="0"/>
              <a:t>Tools to help learning Kubernetes</a:t>
            </a:r>
          </a:p>
        </p:txBody>
      </p:sp>
    </p:spTree>
    <p:extLst>
      <p:ext uri="{BB962C8B-B14F-4D97-AF65-F5344CB8AC3E}">
        <p14:creationId xmlns:p14="http://schemas.microsoft.com/office/powerpoint/2010/main" val="37486763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73C0-B72D-F344-0C64-CD739A989B67}"/>
              </a:ext>
            </a:extLst>
          </p:cNvPr>
          <p:cNvSpPr>
            <a:spLocks noGrp="1"/>
          </p:cNvSpPr>
          <p:nvPr>
            <p:ph type="title"/>
          </p:nvPr>
        </p:nvSpPr>
        <p:spPr/>
        <p:txBody>
          <a:bodyPr>
            <a:normAutofit/>
          </a:bodyPr>
          <a:lstStyle/>
          <a:p>
            <a:r>
              <a:rPr lang="en-US" dirty="0"/>
              <a:t>VpK – Visually presented Kubernetes</a:t>
            </a:r>
          </a:p>
        </p:txBody>
      </p:sp>
      <p:pic>
        <p:nvPicPr>
          <p:cNvPr id="4" name="Content Placeholder 3">
            <a:extLst>
              <a:ext uri="{FF2B5EF4-FFF2-40B4-BE49-F238E27FC236}">
                <a16:creationId xmlns:a16="http://schemas.microsoft.com/office/drawing/2014/main" id="{DC9AC2D1-BA09-F82D-14BF-1AB692CD88F2}"/>
              </a:ext>
            </a:extLst>
          </p:cNvPr>
          <p:cNvPicPr>
            <a:picLocks noGrp="1" noChangeAspect="1"/>
          </p:cNvPicPr>
          <p:nvPr>
            <p:ph idx="1"/>
          </p:nvPr>
        </p:nvPicPr>
        <p:blipFill>
          <a:blip r:embed="rId2"/>
          <a:stretch>
            <a:fillRect/>
          </a:stretch>
        </p:blipFill>
        <p:spPr>
          <a:xfrm>
            <a:off x="1672281" y="1573561"/>
            <a:ext cx="3861981" cy="261300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0B0D87FB-68A3-FAD2-83F1-9C6494794CC6}"/>
              </a:ext>
            </a:extLst>
          </p:cNvPr>
          <p:cNvPicPr>
            <a:picLocks noChangeAspect="1"/>
          </p:cNvPicPr>
          <p:nvPr/>
        </p:nvPicPr>
        <p:blipFill>
          <a:blip r:embed="rId3"/>
          <a:stretch>
            <a:fillRect/>
          </a:stretch>
        </p:blipFill>
        <p:spPr>
          <a:xfrm>
            <a:off x="809883" y="4512960"/>
            <a:ext cx="4213154" cy="1929631"/>
          </a:xfrm>
          <a:prstGeom prst="rect">
            <a:avLst/>
          </a:prstGeom>
        </p:spPr>
      </p:pic>
      <p:pic>
        <p:nvPicPr>
          <p:cNvPr id="3" name="Picture 2">
            <a:extLst>
              <a:ext uri="{FF2B5EF4-FFF2-40B4-BE49-F238E27FC236}">
                <a16:creationId xmlns:a16="http://schemas.microsoft.com/office/drawing/2014/main" id="{28C451BC-015E-1E3E-F08B-EF877DE52686}"/>
              </a:ext>
            </a:extLst>
          </p:cNvPr>
          <p:cNvPicPr>
            <a:picLocks noChangeAspect="1"/>
          </p:cNvPicPr>
          <p:nvPr/>
        </p:nvPicPr>
        <p:blipFill>
          <a:blip r:embed="rId4"/>
          <a:stretch>
            <a:fillRect/>
          </a:stretch>
        </p:blipFill>
        <p:spPr>
          <a:xfrm>
            <a:off x="4572000" y="5102648"/>
            <a:ext cx="3413023" cy="1520472"/>
          </a:xfrm>
          <a:prstGeom prst="rect">
            <a:avLst/>
          </a:prstGeom>
          <a:effectLst>
            <a:outerShdw blurRad="50800" dist="38100" dir="2700000" algn="tl" rotWithShape="0">
              <a:prstClr val="black">
                <a:alpha val="66463"/>
              </a:prstClr>
            </a:outerShdw>
          </a:effectLst>
        </p:spPr>
      </p:pic>
      <p:pic>
        <p:nvPicPr>
          <p:cNvPr id="9" name="Picture 8">
            <a:extLst>
              <a:ext uri="{FF2B5EF4-FFF2-40B4-BE49-F238E27FC236}">
                <a16:creationId xmlns:a16="http://schemas.microsoft.com/office/drawing/2014/main" id="{61EC3452-D33F-4BD8-DA39-8D92BEF04E2C}"/>
              </a:ext>
            </a:extLst>
          </p:cNvPr>
          <p:cNvPicPr>
            <a:picLocks noChangeAspect="1"/>
          </p:cNvPicPr>
          <p:nvPr/>
        </p:nvPicPr>
        <p:blipFill>
          <a:blip r:embed="rId5"/>
          <a:stretch>
            <a:fillRect/>
          </a:stretch>
        </p:blipFill>
        <p:spPr>
          <a:xfrm>
            <a:off x="6151705" y="3020298"/>
            <a:ext cx="2182412" cy="1492662"/>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0C5D8034-04C1-E93F-2DCB-B0B8E19CD814}"/>
              </a:ext>
            </a:extLst>
          </p:cNvPr>
          <p:cNvSpPr txBox="1"/>
          <p:nvPr/>
        </p:nvSpPr>
        <p:spPr>
          <a:xfrm>
            <a:off x="595824" y="1094051"/>
            <a:ext cx="4641271" cy="369332"/>
          </a:xfrm>
          <a:prstGeom prst="rect">
            <a:avLst/>
          </a:prstGeom>
          <a:noFill/>
        </p:spPr>
        <p:txBody>
          <a:bodyPr wrap="none" rtlCol="0">
            <a:spAutoFit/>
          </a:bodyPr>
          <a:lstStyle/>
          <a:p>
            <a:r>
              <a:rPr lang="en-US" dirty="0"/>
              <a:t>View Kubernetes presented in a visual format</a:t>
            </a:r>
          </a:p>
        </p:txBody>
      </p:sp>
      <p:pic>
        <p:nvPicPr>
          <p:cNvPr id="11" name="Picture 10">
            <a:extLst>
              <a:ext uri="{FF2B5EF4-FFF2-40B4-BE49-F238E27FC236}">
                <a16:creationId xmlns:a16="http://schemas.microsoft.com/office/drawing/2014/main" id="{E8DE1043-BBFA-E6A6-9A48-3C0A012F85F2}"/>
              </a:ext>
            </a:extLst>
          </p:cNvPr>
          <p:cNvPicPr>
            <a:picLocks noChangeAspect="1"/>
          </p:cNvPicPr>
          <p:nvPr/>
        </p:nvPicPr>
        <p:blipFill>
          <a:blip r:embed="rId6"/>
          <a:stretch>
            <a:fillRect/>
          </a:stretch>
        </p:blipFill>
        <p:spPr>
          <a:xfrm>
            <a:off x="7891969" y="335904"/>
            <a:ext cx="623381" cy="601003"/>
          </a:xfrm>
          <a:prstGeom prst="rect">
            <a:avLst/>
          </a:prstGeom>
        </p:spPr>
      </p:pic>
    </p:spTree>
    <p:extLst>
      <p:ext uri="{BB962C8B-B14F-4D97-AF65-F5344CB8AC3E}">
        <p14:creationId xmlns:p14="http://schemas.microsoft.com/office/powerpoint/2010/main" val="421341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7758D-C3C8-FB7D-D909-2665B2418A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99E5B-907A-AAAC-A5EC-0C306B50B7BD}"/>
              </a:ext>
            </a:extLst>
          </p:cNvPr>
          <p:cNvSpPr>
            <a:spLocks noGrp="1"/>
          </p:cNvSpPr>
          <p:nvPr>
            <p:ph type="title"/>
          </p:nvPr>
        </p:nvSpPr>
        <p:spPr/>
        <p:txBody>
          <a:bodyPr/>
          <a:lstStyle/>
          <a:p>
            <a:r>
              <a:rPr lang="en-US" dirty="0"/>
              <a:t>Kubernetes Components</a:t>
            </a:r>
          </a:p>
        </p:txBody>
      </p:sp>
      <p:grpSp>
        <p:nvGrpSpPr>
          <p:cNvPr id="5" name="Group 4">
            <a:extLst>
              <a:ext uri="{FF2B5EF4-FFF2-40B4-BE49-F238E27FC236}">
                <a16:creationId xmlns:a16="http://schemas.microsoft.com/office/drawing/2014/main" id="{7B5C7184-0B9B-D633-4596-BE4E7D3BA9EF}"/>
              </a:ext>
            </a:extLst>
          </p:cNvPr>
          <p:cNvGrpSpPr/>
          <p:nvPr/>
        </p:nvGrpSpPr>
        <p:grpSpPr>
          <a:xfrm>
            <a:off x="444999" y="1341966"/>
            <a:ext cx="8401778" cy="4663626"/>
            <a:chOff x="444999" y="1341966"/>
            <a:chExt cx="8401778" cy="4663626"/>
          </a:xfrm>
        </p:grpSpPr>
        <p:sp>
          <p:nvSpPr>
            <p:cNvPr id="48" name="Rounded Rectangle 47">
              <a:extLst>
                <a:ext uri="{FF2B5EF4-FFF2-40B4-BE49-F238E27FC236}">
                  <a16:creationId xmlns:a16="http://schemas.microsoft.com/office/drawing/2014/main" id="{5979060C-8077-7ADF-43CD-40F3B9866F07}"/>
                </a:ext>
              </a:extLst>
            </p:cNvPr>
            <p:cNvSpPr/>
            <p:nvPr/>
          </p:nvSpPr>
          <p:spPr>
            <a:xfrm>
              <a:off x="444999" y="1766807"/>
              <a:ext cx="8216155" cy="4238785"/>
            </a:xfrm>
            <a:prstGeom prst="roundRect">
              <a:avLst>
                <a:gd name="adj" fmla="val 3830"/>
              </a:avLst>
            </a:prstGeom>
            <a:solidFill>
              <a:schemeClr val="bg1">
                <a:lumMod val="95000"/>
              </a:schemeClr>
            </a:solid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0A28D0E-EF1A-6B17-ECD7-0E6274021F8F}"/>
                </a:ext>
              </a:extLst>
            </p:cNvPr>
            <p:cNvGrpSpPr/>
            <p:nvPr/>
          </p:nvGrpSpPr>
          <p:grpSpPr>
            <a:xfrm>
              <a:off x="5367018" y="4081056"/>
              <a:ext cx="1349106" cy="1401026"/>
              <a:chOff x="3644091" y="4881965"/>
              <a:chExt cx="1349106" cy="1401026"/>
            </a:xfrm>
          </p:grpSpPr>
          <p:sp>
            <p:nvSpPr>
              <p:cNvPr id="14" name="Rounded Rectangle 13">
                <a:extLst>
                  <a:ext uri="{FF2B5EF4-FFF2-40B4-BE49-F238E27FC236}">
                    <a16:creationId xmlns:a16="http://schemas.microsoft.com/office/drawing/2014/main" id="{43ACDC0B-CF08-9068-EB0C-00648F70FF27}"/>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8">
                <a:extLst>
                  <a:ext uri="{FF2B5EF4-FFF2-40B4-BE49-F238E27FC236}">
                    <a16:creationId xmlns:a16="http://schemas.microsoft.com/office/drawing/2014/main" id="{5A479519-2C9C-02A2-2797-D7BE3A18A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2171C59E-FF01-3E2B-3B0D-9E0D6506B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0D0E62F-9F75-E386-0CE8-858644D1D9F1}"/>
                  </a:ext>
                </a:extLst>
              </p:cNvPr>
              <p:cNvSpPr txBox="1"/>
              <p:nvPr/>
            </p:nvSpPr>
            <p:spPr>
              <a:xfrm>
                <a:off x="3707453" y="5529828"/>
                <a:ext cx="1040073" cy="215444"/>
              </a:xfrm>
              <a:prstGeom prst="rect">
                <a:avLst/>
              </a:prstGeom>
              <a:solidFill>
                <a:srgbClr val="326CE5"/>
              </a:solidFill>
              <a:ln w="12700">
                <a:solidFill>
                  <a:schemeClr val="bg1"/>
                </a:solidFill>
              </a:ln>
            </p:spPr>
            <p:txBody>
              <a:bodyPr wrap="square" rtlCol="0">
                <a:spAutoFit/>
              </a:bodyPr>
              <a:lstStyle/>
              <a:p>
                <a:pPr algn="ctr"/>
                <a:r>
                  <a:rPr lang="en-US" sz="800" dirty="0">
                    <a:solidFill>
                      <a:schemeClr val="bg1"/>
                    </a:solidFill>
                  </a:rPr>
                  <a:t>Container Runtime</a:t>
                </a:r>
              </a:p>
            </p:txBody>
          </p:sp>
          <p:grpSp>
            <p:nvGrpSpPr>
              <p:cNvPr id="18" name="Group 17">
                <a:extLst>
                  <a:ext uri="{FF2B5EF4-FFF2-40B4-BE49-F238E27FC236}">
                    <a16:creationId xmlns:a16="http://schemas.microsoft.com/office/drawing/2014/main" id="{F784A629-BD9D-EF40-4217-9433AE7A411C}"/>
                  </a:ext>
                </a:extLst>
              </p:cNvPr>
              <p:cNvGrpSpPr/>
              <p:nvPr/>
            </p:nvGrpSpPr>
            <p:grpSpPr>
              <a:xfrm>
                <a:off x="3809530" y="5877174"/>
                <a:ext cx="1183667" cy="405817"/>
                <a:chOff x="3809530" y="5877174"/>
                <a:chExt cx="1183667" cy="405817"/>
              </a:xfrm>
            </p:grpSpPr>
            <p:sp>
              <p:nvSpPr>
                <p:cNvPr id="19" name="TextBox 18">
                  <a:extLst>
                    <a:ext uri="{FF2B5EF4-FFF2-40B4-BE49-F238E27FC236}">
                      <a16:creationId xmlns:a16="http://schemas.microsoft.com/office/drawing/2014/main" id="{6209DCE3-24D6-D5F0-4309-49C0AD72401C}"/>
                    </a:ext>
                  </a:extLst>
                </p:cNvPr>
                <p:cNvSpPr txBox="1"/>
                <p:nvPr/>
              </p:nvSpPr>
              <p:spPr>
                <a:xfrm>
                  <a:off x="3809530" y="5964667"/>
                  <a:ext cx="849982" cy="23083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900" dirty="0">
                      <a:solidFill>
                        <a:schemeClr val="bg1"/>
                      </a:solidFill>
                    </a:rPr>
                    <a:t>Worker Node</a:t>
                  </a:r>
                </a:p>
              </p:txBody>
            </p:sp>
            <p:pic>
              <p:nvPicPr>
                <p:cNvPr id="20" name="Picture 28">
                  <a:extLst>
                    <a:ext uri="{FF2B5EF4-FFF2-40B4-BE49-F238E27FC236}">
                      <a16:creationId xmlns:a16="http://schemas.microsoft.com/office/drawing/2014/main" id="{94BCF659-D25E-ECDD-3182-D5BF61B1C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9" name="Group 28">
              <a:extLst>
                <a:ext uri="{FF2B5EF4-FFF2-40B4-BE49-F238E27FC236}">
                  <a16:creationId xmlns:a16="http://schemas.microsoft.com/office/drawing/2014/main" id="{758FC420-E695-96F4-6FB6-4FB460B84CBE}"/>
                </a:ext>
              </a:extLst>
            </p:cNvPr>
            <p:cNvGrpSpPr/>
            <p:nvPr/>
          </p:nvGrpSpPr>
          <p:grpSpPr>
            <a:xfrm>
              <a:off x="3566846" y="4081056"/>
              <a:ext cx="1349106" cy="1401026"/>
              <a:chOff x="3644091" y="4881965"/>
              <a:chExt cx="1349106" cy="1401026"/>
            </a:xfrm>
          </p:grpSpPr>
          <p:sp>
            <p:nvSpPr>
              <p:cNvPr id="30" name="Rounded Rectangle 29">
                <a:extLst>
                  <a:ext uri="{FF2B5EF4-FFF2-40B4-BE49-F238E27FC236}">
                    <a16:creationId xmlns:a16="http://schemas.microsoft.com/office/drawing/2014/main" id="{E9AC4D4E-C383-454B-3A33-3425F399405C}"/>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8">
                <a:extLst>
                  <a:ext uri="{FF2B5EF4-FFF2-40B4-BE49-F238E27FC236}">
                    <a16:creationId xmlns:a16="http://schemas.microsoft.com/office/drawing/2014/main" id="{31C8AE14-AE48-D4AE-BF11-819F7A7B8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a:extLst>
                  <a:ext uri="{FF2B5EF4-FFF2-40B4-BE49-F238E27FC236}">
                    <a16:creationId xmlns:a16="http://schemas.microsoft.com/office/drawing/2014/main" id="{94B296A1-5711-C152-015B-1D7FEEF7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57EDE6C-8CFB-8A9A-5F17-BD3F9038A318}"/>
                  </a:ext>
                </a:extLst>
              </p:cNvPr>
              <p:cNvSpPr txBox="1"/>
              <p:nvPr/>
            </p:nvSpPr>
            <p:spPr>
              <a:xfrm>
                <a:off x="3707453" y="5529828"/>
                <a:ext cx="1040073" cy="215444"/>
              </a:xfrm>
              <a:prstGeom prst="rect">
                <a:avLst/>
              </a:prstGeom>
              <a:solidFill>
                <a:srgbClr val="326CE5"/>
              </a:solidFill>
              <a:ln w="12700">
                <a:solidFill>
                  <a:schemeClr val="bg1"/>
                </a:solidFill>
              </a:ln>
            </p:spPr>
            <p:txBody>
              <a:bodyPr wrap="square" rtlCol="0">
                <a:spAutoFit/>
              </a:bodyPr>
              <a:lstStyle/>
              <a:p>
                <a:pPr algn="ctr"/>
                <a:r>
                  <a:rPr lang="en-US" sz="800" dirty="0">
                    <a:solidFill>
                      <a:schemeClr val="bg1"/>
                    </a:solidFill>
                  </a:rPr>
                  <a:t>Container Runtime</a:t>
                </a:r>
              </a:p>
            </p:txBody>
          </p:sp>
          <p:grpSp>
            <p:nvGrpSpPr>
              <p:cNvPr id="34" name="Group 33">
                <a:extLst>
                  <a:ext uri="{FF2B5EF4-FFF2-40B4-BE49-F238E27FC236}">
                    <a16:creationId xmlns:a16="http://schemas.microsoft.com/office/drawing/2014/main" id="{F1058082-F43B-D925-0D7C-C3D285F99081}"/>
                  </a:ext>
                </a:extLst>
              </p:cNvPr>
              <p:cNvGrpSpPr/>
              <p:nvPr/>
            </p:nvGrpSpPr>
            <p:grpSpPr>
              <a:xfrm>
                <a:off x="3809530" y="5877174"/>
                <a:ext cx="1183667" cy="405817"/>
                <a:chOff x="3809530" y="5877174"/>
                <a:chExt cx="1183667" cy="405817"/>
              </a:xfrm>
            </p:grpSpPr>
            <p:sp>
              <p:nvSpPr>
                <p:cNvPr id="35" name="TextBox 34">
                  <a:extLst>
                    <a:ext uri="{FF2B5EF4-FFF2-40B4-BE49-F238E27FC236}">
                      <a16:creationId xmlns:a16="http://schemas.microsoft.com/office/drawing/2014/main" id="{873C2E0E-4A56-203C-1E92-4399BD2D9D57}"/>
                    </a:ext>
                  </a:extLst>
                </p:cNvPr>
                <p:cNvSpPr txBox="1"/>
                <p:nvPr/>
              </p:nvSpPr>
              <p:spPr>
                <a:xfrm>
                  <a:off x="3809530" y="5964667"/>
                  <a:ext cx="849982" cy="23083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900" dirty="0">
                      <a:solidFill>
                        <a:schemeClr val="bg1"/>
                      </a:solidFill>
                    </a:rPr>
                    <a:t>Worker Node</a:t>
                  </a:r>
                </a:p>
              </p:txBody>
            </p:sp>
            <p:pic>
              <p:nvPicPr>
                <p:cNvPr id="36" name="Picture 28">
                  <a:extLst>
                    <a:ext uri="{FF2B5EF4-FFF2-40B4-BE49-F238E27FC236}">
                      <a16:creationId xmlns:a16="http://schemas.microsoft.com/office/drawing/2014/main" id="{000AE566-9B0B-63FC-B607-38D0F3B4B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9" name="Rounded Rectangle 78">
              <a:extLst>
                <a:ext uri="{FF2B5EF4-FFF2-40B4-BE49-F238E27FC236}">
                  <a16:creationId xmlns:a16="http://schemas.microsoft.com/office/drawing/2014/main" id="{AA58B4A0-FAD7-BBE1-7FDD-81A3BC7E8B2B}"/>
                </a:ext>
              </a:extLst>
            </p:cNvPr>
            <p:cNvSpPr/>
            <p:nvPr/>
          </p:nvSpPr>
          <p:spPr>
            <a:xfrm>
              <a:off x="630622" y="2146518"/>
              <a:ext cx="2278251" cy="3541197"/>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C94B645F-EAD1-2C1B-B24C-B960ADC3EF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1203" y="3578897"/>
              <a:ext cx="527128" cy="51271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51B4841F-53E2-6146-3A5A-29BBDB2D8B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118" y="2652729"/>
              <a:ext cx="527127" cy="51271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6">
              <a:extLst>
                <a:ext uri="{FF2B5EF4-FFF2-40B4-BE49-F238E27FC236}">
                  <a16:creationId xmlns:a16="http://schemas.microsoft.com/office/drawing/2014/main" id="{5ED15114-6D11-7772-8782-33ACB45561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118" y="4521714"/>
              <a:ext cx="528480" cy="514029"/>
            </a:xfrm>
            <a:prstGeom prst="rect">
              <a:avLst/>
            </a:prstGeom>
            <a:noFill/>
            <a:extLst>
              <a:ext uri="{909E8E84-426E-40DD-AFC4-6F175D3DCCD1}">
                <a14:hiddenFill xmlns:a14="http://schemas.microsoft.com/office/drawing/2010/main">
                  <a:solidFill>
                    <a:srgbClr val="FFFFFF"/>
                  </a:solidFill>
                </a14:hiddenFill>
              </a:ext>
            </a:extLst>
          </p:spPr>
        </p:pic>
        <p:sp>
          <p:nvSpPr>
            <p:cNvPr id="83" name="Rounded Rectangle 82">
              <a:extLst>
                <a:ext uri="{FF2B5EF4-FFF2-40B4-BE49-F238E27FC236}">
                  <a16:creationId xmlns:a16="http://schemas.microsoft.com/office/drawing/2014/main" id="{27E81127-E264-19EB-9723-BEF4F42E73AC}"/>
                </a:ext>
              </a:extLst>
            </p:cNvPr>
            <p:cNvSpPr/>
            <p:nvPr/>
          </p:nvSpPr>
          <p:spPr>
            <a:xfrm>
              <a:off x="731361" y="2440770"/>
              <a:ext cx="2044896" cy="2945785"/>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12">
              <a:extLst>
                <a:ext uri="{FF2B5EF4-FFF2-40B4-BE49-F238E27FC236}">
                  <a16:creationId xmlns:a16="http://schemas.microsoft.com/office/drawing/2014/main" id="{8B09EE86-24F5-03F1-1CE5-BB864A7219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1203" y="4638008"/>
              <a:ext cx="527129" cy="512715"/>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Arrow Connector 84">
              <a:extLst>
                <a:ext uri="{FF2B5EF4-FFF2-40B4-BE49-F238E27FC236}">
                  <a16:creationId xmlns:a16="http://schemas.microsoft.com/office/drawing/2014/main" id="{F5FCB738-CADB-0F10-75FE-1074E7A2C859}"/>
                </a:ext>
              </a:extLst>
            </p:cNvPr>
            <p:cNvCxnSpPr>
              <a:cxnSpLocks/>
            </p:cNvCxnSpPr>
            <p:nvPr/>
          </p:nvCxnSpPr>
          <p:spPr>
            <a:xfrm flipH="1" flipV="1">
              <a:off x="1425057" y="3061384"/>
              <a:ext cx="596146" cy="584049"/>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88A7FAE-6C6A-BBE9-F6DB-BE843004AE82}"/>
                </a:ext>
              </a:extLst>
            </p:cNvPr>
            <p:cNvCxnSpPr>
              <a:cxnSpLocks/>
            </p:cNvCxnSpPr>
            <p:nvPr/>
          </p:nvCxnSpPr>
          <p:spPr>
            <a:xfrm flipH="1">
              <a:off x="1391027" y="3996245"/>
              <a:ext cx="630176" cy="584398"/>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324C8D05-8A70-5A90-104F-6EE6CE0FC0C3}"/>
                </a:ext>
              </a:extLst>
            </p:cNvPr>
            <p:cNvCxnSpPr>
              <a:cxnSpLocks/>
            </p:cNvCxnSpPr>
            <p:nvPr/>
          </p:nvCxnSpPr>
          <p:spPr>
            <a:xfrm>
              <a:off x="2284767" y="4122666"/>
              <a:ext cx="0" cy="457977"/>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463A9DCC-4E30-BCDD-09B5-F3C81BC7F8EA}"/>
                </a:ext>
              </a:extLst>
            </p:cNvPr>
            <p:cNvGrpSpPr/>
            <p:nvPr/>
          </p:nvGrpSpPr>
          <p:grpSpPr>
            <a:xfrm>
              <a:off x="1912520" y="5478972"/>
              <a:ext cx="1213343" cy="405817"/>
              <a:chOff x="1840569" y="6172500"/>
              <a:chExt cx="1213343" cy="405817"/>
            </a:xfrm>
          </p:grpSpPr>
          <p:sp>
            <p:nvSpPr>
              <p:cNvPr id="92" name="TextBox 91">
                <a:extLst>
                  <a:ext uri="{FF2B5EF4-FFF2-40B4-BE49-F238E27FC236}">
                    <a16:creationId xmlns:a16="http://schemas.microsoft.com/office/drawing/2014/main" id="{D9EC4CD2-21F1-6175-1D31-64EACB4DCC37}"/>
                  </a:ext>
                </a:extLst>
              </p:cNvPr>
              <p:cNvSpPr txBox="1"/>
              <p:nvPr/>
            </p:nvSpPr>
            <p:spPr>
              <a:xfrm>
                <a:off x="1840569" y="6259343"/>
                <a:ext cx="849982" cy="23083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900" dirty="0">
                    <a:solidFill>
                      <a:schemeClr val="bg1"/>
                    </a:solidFill>
                  </a:rPr>
                  <a:t>Master Node</a:t>
                </a:r>
              </a:p>
            </p:txBody>
          </p:sp>
          <p:pic>
            <p:nvPicPr>
              <p:cNvPr id="93" name="Picture 28">
                <a:extLst>
                  <a:ext uri="{FF2B5EF4-FFF2-40B4-BE49-F238E27FC236}">
                    <a16:creationId xmlns:a16="http://schemas.microsoft.com/office/drawing/2014/main" id="{8AE4813E-A301-42CC-2467-C9FC2614E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687" y="6172500"/>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5C24C441-EB97-248B-A138-440CDD9ED958}"/>
                </a:ext>
              </a:extLst>
            </p:cNvPr>
            <p:cNvGrpSpPr/>
            <p:nvPr/>
          </p:nvGrpSpPr>
          <p:grpSpPr>
            <a:xfrm>
              <a:off x="1574469" y="2236025"/>
              <a:ext cx="1246034" cy="409489"/>
              <a:chOff x="1438589" y="2236025"/>
              <a:chExt cx="1246034" cy="409489"/>
            </a:xfrm>
          </p:grpSpPr>
          <p:sp>
            <p:nvSpPr>
              <p:cNvPr id="90" name="TextBox 89">
                <a:extLst>
                  <a:ext uri="{FF2B5EF4-FFF2-40B4-BE49-F238E27FC236}">
                    <a16:creationId xmlns:a16="http://schemas.microsoft.com/office/drawing/2014/main" id="{D297CB10-4EE9-31EB-7FFD-1303094B4A5D}"/>
                  </a:ext>
                </a:extLst>
              </p:cNvPr>
              <p:cNvSpPr txBox="1"/>
              <p:nvPr/>
            </p:nvSpPr>
            <p:spPr>
              <a:xfrm>
                <a:off x="1438589" y="2315873"/>
                <a:ext cx="889991" cy="21991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900" dirty="0">
                    <a:solidFill>
                      <a:schemeClr val="bg1"/>
                    </a:solidFill>
                  </a:rPr>
                  <a:t>Control Plane</a:t>
                </a:r>
              </a:p>
            </p:txBody>
          </p:sp>
          <p:pic>
            <p:nvPicPr>
              <p:cNvPr id="91" name="Picture 14">
                <a:extLst>
                  <a:ext uri="{FF2B5EF4-FFF2-40B4-BE49-F238E27FC236}">
                    <a16:creationId xmlns:a16="http://schemas.microsoft.com/office/drawing/2014/main" id="{EE0B243E-BD25-1EC5-CE4C-1CA03F44FF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Connector 107">
              <a:extLst>
                <a:ext uri="{FF2B5EF4-FFF2-40B4-BE49-F238E27FC236}">
                  <a16:creationId xmlns:a16="http://schemas.microsoft.com/office/drawing/2014/main" id="{A2BCB6E3-2AAF-6725-522D-8B59C08FCAAE}"/>
                </a:ext>
              </a:extLst>
            </p:cNvPr>
            <p:cNvCxnSpPr>
              <a:cxnSpLocks/>
            </p:cNvCxnSpPr>
            <p:nvPr/>
          </p:nvCxnSpPr>
          <p:spPr>
            <a:xfrm>
              <a:off x="3369307" y="3856190"/>
              <a:ext cx="469245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A1EDC273-9152-C29E-4A4C-5509A302B721}"/>
                </a:ext>
              </a:extLst>
            </p:cNvPr>
            <p:cNvCxnSpPr>
              <a:cxnSpLocks/>
            </p:cNvCxnSpPr>
            <p:nvPr/>
          </p:nvCxnSpPr>
          <p:spPr>
            <a:xfrm>
              <a:off x="6217409" y="3856190"/>
              <a:ext cx="0" cy="32595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DA7A1524-0BE3-4E05-4DAF-EF52D0C6478D}"/>
                </a:ext>
              </a:extLst>
            </p:cNvPr>
            <p:cNvCxnSpPr>
              <a:cxnSpLocks/>
            </p:cNvCxnSpPr>
            <p:nvPr/>
          </p:nvCxnSpPr>
          <p:spPr>
            <a:xfrm>
              <a:off x="5667924" y="3856190"/>
              <a:ext cx="0" cy="32595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52294B7D-5340-1306-52CA-F598B45D727A}"/>
                </a:ext>
              </a:extLst>
            </p:cNvPr>
            <p:cNvCxnSpPr>
              <a:cxnSpLocks/>
            </p:cNvCxnSpPr>
            <p:nvPr/>
          </p:nvCxnSpPr>
          <p:spPr>
            <a:xfrm>
              <a:off x="4409248" y="3856190"/>
              <a:ext cx="0" cy="32595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C85C8AC-7F24-C28B-3EAB-067AAB8C1454}"/>
                </a:ext>
              </a:extLst>
            </p:cNvPr>
            <p:cNvCxnSpPr>
              <a:cxnSpLocks/>
            </p:cNvCxnSpPr>
            <p:nvPr/>
          </p:nvCxnSpPr>
          <p:spPr>
            <a:xfrm>
              <a:off x="3859763" y="3856190"/>
              <a:ext cx="0" cy="32595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D0E291EA-D2FC-7D4E-CDC8-D0F058109930}"/>
                </a:ext>
              </a:extLst>
            </p:cNvPr>
            <p:cNvCxnSpPr>
              <a:cxnSpLocks/>
            </p:cNvCxnSpPr>
            <p:nvPr/>
          </p:nvCxnSpPr>
          <p:spPr>
            <a:xfrm>
              <a:off x="2613282" y="3857055"/>
              <a:ext cx="758672"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E8F067C3-1F55-E153-6717-F27D18EA2AF9}"/>
                </a:ext>
              </a:extLst>
            </p:cNvPr>
            <p:cNvGrpSpPr/>
            <p:nvPr/>
          </p:nvGrpSpPr>
          <p:grpSpPr>
            <a:xfrm>
              <a:off x="7211605" y="4073307"/>
              <a:ext cx="1349106" cy="1401026"/>
              <a:chOff x="3644091" y="4881965"/>
              <a:chExt cx="1349106" cy="1401026"/>
            </a:xfrm>
          </p:grpSpPr>
          <p:sp>
            <p:nvSpPr>
              <p:cNvPr id="4" name="Rounded Rectangle 3">
                <a:extLst>
                  <a:ext uri="{FF2B5EF4-FFF2-40B4-BE49-F238E27FC236}">
                    <a16:creationId xmlns:a16="http://schemas.microsoft.com/office/drawing/2014/main" id="{12DD754C-AA90-A84A-3271-33D578364155}"/>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8">
                <a:extLst>
                  <a:ext uri="{FF2B5EF4-FFF2-40B4-BE49-F238E27FC236}">
                    <a16:creationId xmlns:a16="http://schemas.microsoft.com/office/drawing/2014/main" id="{73B2511A-9A75-7B86-2C62-6D936184E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a:extLst>
                  <a:ext uri="{FF2B5EF4-FFF2-40B4-BE49-F238E27FC236}">
                    <a16:creationId xmlns:a16="http://schemas.microsoft.com/office/drawing/2014/main" id="{C9AD2AA5-C6AE-72BA-5F3E-37F63EB6E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D880E55-3CD8-6FD4-0B5D-2BC85448C709}"/>
                  </a:ext>
                </a:extLst>
              </p:cNvPr>
              <p:cNvSpPr txBox="1"/>
              <p:nvPr/>
            </p:nvSpPr>
            <p:spPr>
              <a:xfrm>
                <a:off x="3707453" y="5529828"/>
                <a:ext cx="1040073" cy="215444"/>
              </a:xfrm>
              <a:prstGeom prst="rect">
                <a:avLst/>
              </a:prstGeom>
              <a:solidFill>
                <a:srgbClr val="326CE5"/>
              </a:solidFill>
              <a:ln w="12700">
                <a:solidFill>
                  <a:schemeClr val="bg1"/>
                </a:solidFill>
              </a:ln>
            </p:spPr>
            <p:txBody>
              <a:bodyPr wrap="square" rtlCol="0">
                <a:spAutoFit/>
              </a:bodyPr>
              <a:lstStyle/>
              <a:p>
                <a:pPr algn="ctr"/>
                <a:r>
                  <a:rPr lang="en-US" sz="800" dirty="0">
                    <a:solidFill>
                      <a:schemeClr val="bg1"/>
                    </a:solidFill>
                  </a:rPr>
                  <a:t>Container Runtime</a:t>
                </a:r>
              </a:p>
            </p:txBody>
          </p:sp>
          <p:grpSp>
            <p:nvGrpSpPr>
              <p:cNvPr id="40" name="Group 39">
                <a:extLst>
                  <a:ext uri="{FF2B5EF4-FFF2-40B4-BE49-F238E27FC236}">
                    <a16:creationId xmlns:a16="http://schemas.microsoft.com/office/drawing/2014/main" id="{A347D47E-E807-060C-A65D-8CCA58BEEEDE}"/>
                  </a:ext>
                </a:extLst>
              </p:cNvPr>
              <p:cNvGrpSpPr/>
              <p:nvPr/>
            </p:nvGrpSpPr>
            <p:grpSpPr>
              <a:xfrm>
                <a:off x="3809530" y="5877174"/>
                <a:ext cx="1183667" cy="405817"/>
                <a:chOff x="3809530" y="5877174"/>
                <a:chExt cx="1183667" cy="405817"/>
              </a:xfrm>
            </p:grpSpPr>
            <p:sp>
              <p:nvSpPr>
                <p:cNvPr id="41" name="TextBox 40">
                  <a:extLst>
                    <a:ext uri="{FF2B5EF4-FFF2-40B4-BE49-F238E27FC236}">
                      <a16:creationId xmlns:a16="http://schemas.microsoft.com/office/drawing/2014/main" id="{69F2D5EC-3F2E-8F98-6EA4-61B5E7279A65}"/>
                    </a:ext>
                  </a:extLst>
                </p:cNvPr>
                <p:cNvSpPr txBox="1"/>
                <p:nvPr/>
              </p:nvSpPr>
              <p:spPr>
                <a:xfrm>
                  <a:off x="3809530" y="5964667"/>
                  <a:ext cx="849982" cy="23083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900" dirty="0">
                      <a:solidFill>
                        <a:schemeClr val="bg1"/>
                      </a:solidFill>
                    </a:rPr>
                    <a:t>Worker Node</a:t>
                  </a:r>
                </a:p>
              </p:txBody>
            </p:sp>
            <p:pic>
              <p:nvPicPr>
                <p:cNvPr id="42" name="Picture 28">
                  <a:extLst>
                    <a:ext uri="{FF2B5EF4-FFF2-40B4-BE49-F238E27FC236}">
                      <a16:creationId xmlns:a16="http://schemas.microsoft.com/office/drawing/2014/main" id="{60CE14BD-991E-AB2D-1EB0-F3EAB4A72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43" name="Straight Connector 42">
              <a:extLst>
                <a:ext uri="{FF2B5EF4-FFF2-40B4-BE49-F238E27FC236}">
                  <a16:creationId xmlns:a16="http://schemas.microsoft.com/office/drawing/2014/main" id="{E265BAC0-D311-CC91-5A3D-344934DF35BC}"/>
                </a:ext>
              </a:extLst>
            </p:cNvPr>
            <p:cNvCxnSpPr>
              <a:cxnSpLocks/>
            </p:cNvCxnSpPr>
            <p:nvPr/>
          </p:nvCxnSpPr>
          <p:spPr>
            <a:xfrm>
              <a:off x="8054008" y="3869741"/>
              <a:ext cx="0" cy="32595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8178AC00-FD95-59C9-3BB2-4A38FD77E800}"/>
                </a:ext>
              </a:extLst>
            </p:cNvPr>
            <p:cNvCxnSpPr>
              <a:cxnSpLocks/>
            </p:cNvCxnSpPr>
            <p:nvPr/>
          </p:nvCxnSpPr>
          <p:spPr>
            <a:xfrm>
              <a:off x="7504523" y="3869741"/>
              <a:ext cx="0" cy="32595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30" descr="kubernetes&quot; Icon - Download for free – Iconduck">
              <a:extLst>
                <a:ext uri="{FF2B5EF4-FFF2-40B4-BE49-F238E27FC236}">
                  <a16:creationId xmlns:a16="http://schemas.microsoft.com/office/drawing/2014/main" id="{5B2FD7A8-14D8-A140-7267-75D49F795F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3486" y="1341966"/>
              <a:ext cx="703291" cy="685055"/>
            </a:xfrm>
            <a:prstGeom prst="rect">
              <a:avLst/>
            </a:prstGeom>
            <a:noFill/>
            <a:extLst>
              <a:ext uri="{909E8E84-426E-40DD-AFC4-6F175D3DCCD1}">
                <a14:hiddenFill xmlns:a14="http://schemas.microsoft.com/office/drawing/2010/main">
                  <a:solidFill>
                    <a:srgbClr val="FFFFFF"/>
                  </a:solidFill>
                </a14:hiddenFill>
              </a:ext>
            </a:extLst>
          </p:spPr>
        </p:pic>
        <p:sp>
          <p:nvSpPr>
            <p:cNvPr id="69" name="Title 1">
              <a:extLst>
                <a:ext uri="{FF2B5EF4-FFF2-40B4-BE49-F238E27FC236}">
                  <a16:creationId xmlns:a16="http://schemas.microsoft.com/office/drawing/2014/main" id="{DDF94E98-88B1-ECC5-18DC-8739A0DAB1FA}"/>
                </a:ext>
              </a:extLst>
            </p:cNvPr>
            <p:cNvSpPr txBox="1">
              <a:spLocks/>
            </p:cNvSpPr>
            <p:nvPr/>
          </p:nvSpPr>
          <p:spPr>
            <a:xfrm>
              <a:off x="7377044" y="1873767"/>
              <a:ext cx="1094686" cy="438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326CE5"/>
                  </a:solidFill>
                  <a:latin typeface="+mj-lt"/>
                  <a:ea typeface="+mj-ea"/>
                  <a:cs typeface="+mj-cs"/>
                </a:defRPr>
              </a:lvl1pPr>
            </a:lstStyle>
            <a:p>
              <a:r>
                <a:rPr lang="en-US" sz="2000" dirty="0"/>
                <a:t>Cluster</a:t>
              </a:r>
            </a:p>
          </p:txBody>
        </p:sp>
      </p:grpSp>
      <p:sp>
        <p:nvSpPr>
          <p:cNvPr id="71" name="Content Placeholder 2">
            <a:extLst>
              <a:ext uri="{FF2B5EF4-FFF2-40B4-BE49-F238E27FC236}">
                <a16:creationId xmlns:a16="http://schemas.microsoft.com/office/drawing/2014/main" id="{82EC1260-0DC4-3C3F-C4B5-DFA2E326285C}"/>
              </a:ext>
            </a:extLst>
          </p:cNvPr>
          <p:cNvSpPr>
            <a:spLocks noGrp="1"/>
          </p:cNvSpPr>
          <p:nvPr>
            <p:ph idx="1"/>
          </p:nvPr>
        </p:nvSpPr>
        <p:spPr>
          <a:xfrm>
            <a:off x="613753" y="1055627"/>
            <a:ext cx="7886700" cy="447782"/>
          </a:xfrm>
        </p:spPr>
        <p:txBody>
          <a:bodyPr>
            <a:normAutofit lnSpcReduction="10000"/>
          </a:bodyPr>
          <a:lstStyle/>
          <a:p>
            <a:pPr marL="0" indent="0">
              <a:buNone/>
            </a:pPr>
            <a:r>
              <a:rPr lang="en-US" dirty="0"/>
              <a:t>Overview of components</a:t>
            </a:r>
          </a:p>
        </p:txBody>
      </p:sp>
      <p:pic>
        <p:nvPicPr>
          <p:cNvPr id="6" name="Picture 5">
            <a:extLst>
              <a:ext uri="{FF2B5EF4-FFF2-40B4-BE49-F238E27FC236}">
                <a16:creationId xmlns:a16="http://schemas.microsoft.com/office/drawing/2014/main" id="{F38119C6-7CAD-D3EC-26F1-69CC35C664B0}"/>
              </a:ext>
            </a:extLst>
          </p:cNvPr>
          <p:cNvPicPr>
            <a:picLocks noChangeAspect="1"/>
          </p:cNvPicPr>
          <p:nvPr/>
        </p:nvPicPr>
        <p:blipFill>
          <a:blip r:embed="rId11"/>
          <a:stretch>
            <a:fillRect/>
          </a:stretch>
        </p:blipFill>
        <p:spPr>
          <a:xfrm>
            <a:off x="5972115" y="1887594"/>
            <a:ext cx="1416797" cy="350692"/>
          </a:xfrm>
          <a:prstGeom prst="rect">
            <a:avLst/>
          </a:prstGeom>
        </p:spPr>
      </p:pic>
    </p:spTree>
    <p:extLst>
      <p:ext uri="{BB962C8B-B14F-4D97-AF65-F5344CB8AC3E}">
        <p14:creationId xmlns:p14="http://schemas.microsoft.com/office/powerpoint/2010/main" val="14136840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C93F-DA61-4568-3E8F-C0EEC17C3A77}"/>
              </a:ext>
            </a:extLst>
          </p:cNvPr>
          <p:cNvSpPr>
            <a:spLocks noGrp="1"/>
          </p:cNvSpPr>
          <p:nvPr>
            <p:ph type="title"/>
          </p:nvPr>
        </p:nvSpPr>
        <p:spPr/>
        <p:txBody>
          <a:bodyPr/>
          <a:lstStyle/>
          <a:p>
            <a:r>
              <a:rPr lang="en-US" dirty="0"/>
              <a:t>Lens</a:t>
            </a:r>
          </a:p>
        </p:txBody>
      </p:sp>
      <p:sp>
        <p:nvSpPr>
          <p:cNvPr id="3" name="Content Placeholder 2">
            <a:extLst>
              <a:ext uri="{FF2B5EF4-FFF2-40B4-BE49-F238E27FC236}">
                <a16:creationId xmlns:a16="http://schemas.microsoft.com/office/drawing/2014/main" id="{BC36E49E-7231-C386-C5F8-8D0CF31490F3}"/>
              </a:ext>
            </a:extLst>
          </p:cNvPr>
          <p:cNvSpPr>
            <a:spLocks noGrp="1"/>
          </p:cNvSpPr>
          <p:nvPr>
            <p:ph idx="1"/>
          </p:nvPr>
        </p:nvSpPr>
        <p:spPr>
          <a:xfrm>
            <a:off x="628650" y="1239301"/>
            <a:ext cx="7886700" cy="1482783"/>
          </a:xfrm>
        </p:spPr>
        <p:txBody>
          <a:bodyPr>
            <a:normAutofit/>
          </a:bodyPr>
          <a:lstStyle/>
          <a:p>
            <a:pPr marL="0" indent="0">
              <a:buNone/>
            </a:pPr>
            <a:r>
              <a:rPr lang="en-US" sz="2400" b="0" i="0" dirty="0">
                <a:solidFill>
                  <a:schemeClr val="tx1">
                    <a:lumMod val="65000"/>
                    <a:lumOff val="35000"/>
                  </a:schemeClr>
                </a:solidFill>
                <a:effectLst/>
                <a:latin typeface="Open Sans" panose="020B0606030504020204" pitchFamily="34" charset="0"/>
              </a:rPr>
              <a:t>Designed for Developers and DevOps Engineers, Lens provides an unparalleled experience for managing and troubleshooting workloads through one intuitive context-aware UI.</a:t>
            </a:r>
            <a:endParaRPr lang="en-US" sz="2400" dirty="0">
              <a:solidFill>
                <a:schemeClr val="tx1">
                  <a:lumMod val="65000"/>
                  <a:lumOff val="35000"/>
                </a:schemeClr>
              </a:solidFill>
            </a:endParaRPr>
          </a:p>
        </p:txBody>
      </p:sp>
      <p:pic>
        <p:nvPicPr>
          <p:cNvPr id="4" name="Picture 3">
            <a:extLst>
              <a:ext uri="{FF2B5EF4-FFF2-40B4-BE49-F238E27FC236}">
                <a16:creationId xmlns:a16="http://schemas.microsoft.com/office/drawing/2014/main" id="{16E19BEC-5B74-5ED1-D3FC-B9F2C4CA59B4}"/>
              </a:ext>
            </a:extLst>
          </p:cNvPr>
          <p:cNvPicPr>
            <a:picLocks noChangeAspect="1"/>
          </p:cNvPicPr>
          <p:nvPr/>
        </p:nvPicPr>
        <p:blipFill>
          <a:blip r:embed="rId2"/>
          <a:stretch>
            <a:fillRect/>
          </a:stretch>
        </p:blipFill>
        <p:spPr>
          <a:xfrm>
            <a:off x="792892" y="3173390"/>
            <a:ext cx="5789141" cy="3319483"/>
          </a:xfrm>
          <a:prstGeom prst="rect">
            <a:avLst/>
          </a:prstGeom>
        </p:spPr>
      </p:pic>
      <p:pic>
        <p:nvPicPr>
          <p:cNvPr id="5" name="Picture 4">
            <a:extLst>
              <a:ext uri="{FF2B5EF4-FFF2-40B4-BE49-F238E27FC236}">
                <a16:creationId xmlns:a16="http://schemas.microsoft.com/office/drawing/2014/main" id="{7A3F5EF3-8E35-072A-4572-D7647CB03B7F}"/>
              </a:ext>
            </a:extLst>
          </p:cNvPr>
          <p:cNvPicPr>
            <a:picLocks noChangeAspect="1"/>
          </p:cNvPicPr>
          <p:nvPr/>
        </p:nvPicPr>
        <p:blipFill>
          <a:blip r:embed="rId3"/>
          <a:stretch>
            <a:fillRect/>
          </a:stretch>
        </p:blipFill>
        <p:spPr>
          <a:xfrm>
            <a:off x="7895539" y="295355"/>
            <a:ext cx="619811" cy="627707"/>
          </a:xfrm>
          <a:prstGeom prst="rect">
            <a:avLst/>
          </a:prstGeom>
        </p:spPr>
      </p:pic>
    </p:spTree>
    <p:extLst>
      <p:ext uri="{BB962C8B-B14F-4D97-AF65-F5344CB8AC3E}">
        <p14:creationId xmlns:p14="http://schemas.microsoft.com/office/powerpoint/2010/main" val="19791405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A85D-5D10-8686-171A-B5AA0393209E}"/>
              </a:ext>
            </a:extLst>
          </p:cNvPr>
          <p:cNvSpPr>
            <a:spLocks noGrp="1"/>
          </p:cNvSpPr>
          <p:nvPr>
            <p:ph type="title"/>
          </p:nvPr>
        </p:nvSpPr>
        <p:spPr/>
        <p:txBody>
          <a:bodyPr/>
          <a:lstStyle/>
          <a:p>
            <a:r>
              <a:rPr lang="en-US" dirty="0"/>
              <a:t>K9s</a:t>
            </a:r>
          </a:p>
        </p:txBody>
      </p:sp>
      <p:pic>
        <p:nvPicPr>
          <p:cNvPr id="4" name="Content Placeholder 3">
            <a:extLst>
              <a:ext uri="{FF2B5EF4-FFF2-40B4-BE49-F238E27FC236}">
                <a16:creationId xmlns:a16="http://schemas.microsoft.com/office/drawing/2014/main" id="{0A2A95BB-5799-9AC9-495C-04AC68B7C5EE}"/>
              </a:ext>
            </a:extLst>
          </p:cNvPr>
          <p:cNvPicPr>
            <a:picLocks noGrp="1" noChangeAspect="1"/>
          </p:cNvPicPr>
          <p:nvPr>
            <p:ph idx="1"/>
          </p:nvPr>
        </p:nvPicPr>
        <p:blipFill>
          <a:blip r:embed="rId2"/>
          <a:stretch>
            <a:fillRect/>
          </a:stretch>
        </p:blipFill>
        <p:spPr>
          <a:xfrm rot="10800000" flipV="1">
            <a:off x="7503027" y="427212"/>
            <a:ext cx="1012323" cy="513427"/>
          </a:xfrm>
          <a:prstGeom prst="rect">
            <a:avLst/>
          </a:prstGeom>
        </p:spPr>
      </p:pic>
      <p:pic>
        <p:nvPicPr>
          <p:cNvPr id="5" name="Picture 4">
            <a:extLst>
              <a:ext uri="{FF2B5EF4-FFF2-40B4-BE49-F238E27FC236}">
                <a16:creationId xmlns:a16="http://schemas.microsoft.com/office/drawing/2014/main" id="{2BA0F822-7F0B-7661-E82D-ACA71EA537A7}"/>
              </a:ext>
            </a:extLst>
          </p:cNvPr>
          <p:cNvPicPr>
            <a:picLocks noChangeAspect="1"/>
          </p:cNvPicPr>
          <p:nvPr/>
        </p:nvPicPr>
        <p:blipFill>
          <a:blip r:embed="rId3"/>
          <a:stretch>
            <a:fillRect/>
          </a:stretch>
        </p:blipFill>
        <p:spPr>
          <a:xfrm>
            <a:off x="1116584" y="1752077"/>
            <a:ext cx="3943350" cy="2169809"/>
          </a:xfrm>
          <a:prstGeom prst="rect">
            <a:avLst/>
          </a:prstGeom>
        </p:spPr>
      </p:pic>
      <p:pic>
        <p:nvPicPr>
          <p:cNvPr id="6" name="Picture 5">
            <a:extLst>
              <a:ext uri="{FF2B5EF4-FFF2-40B4-BE49-F238E27FC236}">
                <a16:creationId xmlns:a16="http://schemas.microsoft.com/office/drawing/2014/main" id="{EBABF6C6-FFDC-F30E-C595-095F5642D110}"/>
              </a:ext>
            </a:extLst>
          </p:cNvPr>
          <p:cNvPicPr>
            <a:picLocks noChangeAspect="1"/>
          </p:cNvPicPr>
          <p:nvPr/>
        </p:nvPicPr>
        <p:blipFill>
          <a:blip r:embed="rId4"/>
          <a:stretch>
            <a:fillRect/>
          </a:stretch>
        </p:blipFill>
        <p:spPr>
          <a:xfrm>
            <a:off x="628650" y="4219554"/>
            <a:ext cx="3973921" cy="2169809"/>
          </a:xfrm>
          <a:prstGeom prst="rect">
            <a:avLst/>
          </a:prstGeom>
        </p:spPr>
      </p:pic>
      <p:pic>
        <p:nvPicPr>
          <p:cNvPr id="7" name="Picture 6">
            <a:extLst>
              <a:ext uri="{FF2B5EF4-FFF2-40B4-BE49-F238E27FC236}">
                <a16:creationId xmlns:a16="http://schemas.microsoft.com/office/drawing/2014/main" id="{A7A26563-83A5-DC9C-0C55-23DA48BE46AF}"/>
              </a:ext>
            </a:extLst>
          </p:cNvPr>
          <p:cNvPicPr>
            <a:picLocks noChangeAspect="1"/>
          </p:cNvPicPr>
          <p:nvPr/>
        </p:nvPicPr>
        <p:blipFill>
          <a:blip r:embed="rId5"/>
          <a:stretch>
            <a:fillRect/>
          </a:stretch>
        </p:blipFill>
        <p:spPr>
          <a:xfrm>
            <a:off x="4797488" y="4217795"/>
            <a:ext cx="3973921" cy="2171568"/>
          </a:xfrm>
          <a:prstGeom prst="rect">
            <a:avLst/>
          </a:prstGeom>
        </p:spPr>
      </p:pic>
      <p:sp>
        <p:nvSpPr>
          <p:cNvPr id="9" name="TextBox 8">
            <a:extLst>
              <a:ext uri="{FF2B5EF4-FFF2-40B4-BE49-F238E27FC236}">
                <a16:creationId xmlns:a16="http://schemas.microsoft.com/office/drawing/2014/main" id="{FCE93A85-65DB-1458-92E0-78AF2D87E59A}"/>
              </a:ext>
            </a:extLst>
          </p:cNvPr>
          <p:cNvSpPr txBox="1"/>
          <p:nvPr/>
        </p:nvSpPr>
        <p:spPr>
          <a:xfrm>
            <a:off x="628650" y="1088594"/>
            <a:ext cx="7790420" cy="369332"/>
          </a:xfrm>
          <a:prstGeom prst="rect">
            <a:avLst/>
          </a:prstGeom>
          <a:noFill/>
        </p:spPr>
        <p:txBody>
          <a:bodyPr wrap="square">
            <a:spAutoFit/>
          </a:bodyPr>
          <a:lstStyle/>
          <a:p>
            <a:r>
              <a:rPr lang="en-US" b="0" i="0" dirty="0">
                <a:solidFill>
                  <a:srgbClr val="333333"/>
                </a:solidFill>
                <a:effectLst/>
                <a:latin typeface="Helvetica Neue" panose="02000503000000020004" pitchFamily="2" charset="0"/>
              </a:rPr>
              <a:t>K9s is a terminal based UI to interact with your Kubernetes clusters.</a:t>
            </a:r>
            <a:endParaRPr lang="en-US" dirty="0"/>
          </a:p>
        </p:txBody>
      </p:sp>
    </p:spTree>
    <p:extLst>
      <p:ext uri="{BB962C8B-B14F-4D97-AF65-F5344CB8AC3E}">
        <p14:creationId xmlns:p14="http://schemas.microsoft.com/office/powerpoint/2010/main" val="19389865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7686-719B-E1EF-934E-927461D7BF76}"/>
              </a:ext>
            </a:extLst>
          </p:cNvPr>
          <p:cNvSpPr>
            <a:spLocks noGrp="1"/>
          </p:cNvSpPr>
          <p:nvPr>
            <p:ph type="title"/>
          </p:nvPr>
        </p:nvSpPr>
        <p:spPr/>
        <p:txBody>
          <a:bodyPr/>
          <a:lstStyle/>
          <a:p>
            <a:r>
              <a:rPr lang="en-US" dirty="0"/>
              <a:t>CNCF Graduated Projects</a:t>
            </a:r>
          </a:p>
        </p:txBody>
      </p:sp>
      <p:pic>
        <p:nvPicPr>
          <p:cNvPr id="7" name="Picture 6">
            <a:extLst>
              <a:ext uri="{FF2B5EF4-FFF2-40B4-BE49-F238E27FC236}">
                <a16:creationId xmlns:a16="http://schemas.microsoft.com/office/drawing/2014/main" id="{BA710215-AC2F-7336-7661-1A0831B9EF21}"/>
              </a:ext>
            </a:extLst>
          </p:cNvPr>
          <p:cNvPicPr>
            <a:picLocks noChangeAspect="1"/>
          </p:cNvPicPr>
          <p:nvPr/>
        </p:nvPicPr>
        <p:blipFill>
          <a:blip r:embed="rId2"/>
          <a:stretch>
            <a:fillRect/>
          </a:stretch>
        </p:blipFill>
        <p:spPr>
          <a:xfrm>
            <a:off x="3937686" y="1220592"/>
            <a:ext cx="4547285" cy="5102074"/>
          </a:xfrm>
          <a:prstGeom prst="rect">
            <a:avLst/>
          </a:prstGeom>
          <a:ln>
            <a:solidFill>
              <a:schemeClr val="bg1">
                <a:lumMod val="50000"/>
              </a:schemeClr>
            </a:solidFill>
          </a:ln>
        </p:spPr>
      </p:pic>
      <p:pic>
        <p:nvPicPr>
          <p:cNvPr id="9" name="Picture 8">
            <a:extLst>
              <a:ext uri="{FF2B5EF4-FFF2-40B4-BE49-F238E27FC236}">
                <a16:creationId xmlns:a16="http://schemas.microsoft.com/office/drawing/2014/main" id="{06CF9237-A919-E088-74D1-C70726FFC601}"/>
              </a:ext>
            </a:extLst>
          </p:cNvPr>
          <p:cNvPicPr>
            <a:picLocks noChangeAspect="1"/>
          </p:cNvPicPr>
          <p:nvPr/>
        </p:nvPicPr>
        <p:blipFill>
          <a:blip r:embed="rId3"/>
          <a:stretch>
            <a:fillRect/>
          </a:stretch>
        </p:blipFill>
        <p:spPr>
          <a:xfrm>
            <a:off x="6483350" y="460147"/>
            <a:ext cx="2032000" cy="419100"/>
          </a:xfrm>
          <a:prstGeom prst="rect">
            <a:avLst/>
          </a:prstGeom>
        </p:spPr>
      </p:pic>
      <p:sp>
        <p:nvSpPr>
          <p:cNvPr id="12" name="TextBox 11">
            <a:extLst>
              <a:ext uri="{FF2B5EF4-FFF2-40B4-BE49-F238E27FC236}">
                <a16:creationId xmlns:a16="http://schemas.microsoft.com/office/drawing/2014/main" id="{81BFCE80-D730-A5DE-418E-C1A12EA34F0E}"/>
              </a:ext>
            </a:extLst>
          </p:cNvPr>
          <p:cNvSpPr txBox="1"/>
          <p:nvPr/>
        </p:nvSpPr>
        <p:spPr>
          <a:xfrm>
            <a:off x="714536" y="2521059"/>
            <a:ext cx="3061900" cy="1815882"/>
          </a:xfrm>
          <a:prstGeom prst="rect">
            <a:avLst/>
          </a:prstGeom>
          <a:noFill/>
        </p:spPr>
        <p:txBody>
          <a:bodyPr wrap="square" rtlCol="0">
            <a:spAutoFit/>
          </a:bodyPr>
          <a:lstStyle/>
          <a:p>
            <a:r>
              <a:rPr lang="en-US" sz="2800" dirty="0"/>
              <a:t>CNCF projects are the foundation of cloud native computing.</a:t>
            </a:r>
          </a:p>
        </p:txBody>
      </p:sp>
    </p:spTree>
    <p:extLst>
      <p:ext uri="{BB962C8B-B14F-4D97-AF65-F5344CB8AC3E}">
        <p14:creationId xmlns:p14="http://schemas.microsoft.com/office/powerpoint/2010/main" val="38146238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ECA5B-6A8A-1CA0-A397-97D9F9FBA0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787EA-502E-72CB-D336-D291460BB394}"/>
              </a:ext>
            </a:extLst>
          </p:cNvPr>
          <p:cNvSpPr>
            <a:spLocks noGrp="1"/>
          </p:cNvSpPr>
          <p:nvPr>
            <p:ph type="title"/>
          </p:nvPr>
        </p:nvSpPr>
        <p:spPr>
          <a:xfrm>
            <a:off x="623888" y="1709739"/>
            <a:ext cx="7886700" cy="2852737"/>
          </a:xfrm>
        </p:spPr>
        <p:txBody>
          <a:bodyPr/>
          <a:lstStyle/>
          <a:p>
            <a:r>
              <a:rPr lang="en-US" dirty="0"/>
              <a:t>Other</a:t>
            </a:r>
          </a:p>
        </p:txBody>
      </p:sp>
    </p:spTree>
    <p:extLst>
      <p:ext uri="{BB962C8B-B14F-4D97-AF65-F5344CB8AC3E}">
        <p14:creationId xmlns:p14="http://schemas.microsoft.com/office/powerpoint/2010/main" val="11796934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37D0-B180-FD60-3859-F4D474F90CE8}"/>
              </a:ext>
            </a:extLst>
          </p:cNvPr>
          <p:cNvSpPr>
            <a:spLocks noGrp="1"/>
          </p:cNvSpPr>
          <p:nvPr>
            <p:ph type="title"/>
          </p:nvPr>
        </p:nvSpPr>
        <p:spPr/>
        <p:txBody>
          <a:bodyPr/>
          <a:lstStyle/>
          <a:p>
            <a:r>
              <a:rPr lang="en-US" dirty="0"/>
              <a:t>Design Patterns for Kubernetes</a:t>
            </a:r>
          </a:p>
        </p:txBody>
      </p:sp>
      <p:pic>
        <p:nvPicPr>
          <p:cNvPr id="14338" name="Picture 2">
            <a:extLst>
              <a:ext uri="{FF2B5EF4-FFF2-40B4-BE49-F238E27FC236}">
                <a16:creationId xmlns:a16="http://schemas.microsoft.com/office/drawing/2014/main" id="{1E4A865F-96BA-3A1A-C137-1372A47067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898" y="1197030"/>
            <a:ext cx="8882632" cy="46106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CC0FC7-AAC6-53EE-D0A5-7F3D5094C965}"/>
              </a:ext>
            </a:extLst>
          </p:cNvPr>
          <p:cNvSpPr txBox="1"/>
          <p:nvPr/>
        </p:nvSpPr>
        <p:spPr>
          <a:xfrm>
            <a:off x="531091" y="6100817"/>
            <a:ext cx="7886700" cy="246221"/>
          </a:xfrm>
          <a:prstGeom prst="rect">
            <a:avLst/>
          </a:prstGeom>
          <a:noFill/>
        </p:spPr>
        <p:txBody>
          <a:bodyPr wrap="square">
            <a:spAutoFit/>
          </a:bodyPr>
          <a:lstStyle/>
          <a:p>
            <a:r>
              <a:rPr lang="en-US" sz="1000" dirty="0"/>
              <a:t>Source: https://</a:t>
            </a:r>
            <a:r>
              <a:rPr lang="en-US" sz="1000" dirty="0" err="1"/>
              <a:t>medium.com</a:t>
            </a:r>
            <a:r>
              <a:rPr lang="en-US" sz="1000" dirty="0"/>
              <a:t>/</a:t>
            </a:r>
            <a:r>
              <a:rPr lang="en-US" sz="1000" dirty="0" err="1"/>
              <a:t>israeli</a:t>
            </a:r>
            <a:r>
              <a:rPr lang="en-US" sz="1000" dirty="0"/>
              <a:t>-tech-radar/kubernetes-control-loops-the-secret-sauce-behind-your-microservice-bliss-fdc1344926cd</a:t>
            </a:r>
          </a:p>
        </p:txBody>
      </p:sp>
    </p:spTree>
    <p:extLst>
      <p:ext uri="{BB962C8B-B14F-4D97-AF65-F5344CB8AC3E}">
        <p14:creationId xmlns:p14="http://schemas.microsoft.com/office/powerpoint/2010/main" val="20509140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58115-87E4-FA37-7333-9EDA05FF6D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B7DF04-8AA9-4D60-7A3F-6B5FEBA8B69D}"/>
              </a:ext>
            </a:extLst>
          </p:cNvPr>
          <p:cNvSpPr>
            <a:spLocks noGrp="1"/>
          </p:cNvSpPr>
          <p:nvPr>
            <p:ph type="title"/>
          </p:nvPr>
        </p:nvSpPr>
        <p:spPr>
          <a:xfrm>
            <a:off x="623888" y="1709739"/>
            <a:ext cx="7886700" cy="2852737"/>
          </a:xfrm>
        </p:spPr>
        <p:txBody>
          <a:bodyPr/>
          <a:lstStyle/>
          <a:p>
            <a:r>
              <a:rPr lang="en-US" dirty="0"/>
              <a:t>The End</a:t>
            </a:r>
          </a:p>
        </p:txBody>
      </p:sp>
      <p:sp>
        <p:nvSpPr>
          <p:cNvPr id="3" name="Text Placeholder 2">
            <a:extLst>
              <a:ext uri="{FF2B5EF4-FFF2-40B4-BE49-F238E27FC236}">
                <a16:creationId xmlns:a16="http://schemas.microsoft.com/office/drawing/2014/main" id="{52A75BB4-93F0-6BFE-F1F9-B5A70A66979D}"/>
              </a:ext>
            </a:extLst>
          </p:cNvPr>
          <p:cNvSpPr>
            <a:spLocks noGrp="1"/>
          </p:cNvSpPr>
          <p:nvPr>
            <p:ph type="body" idx="1"/>
          </p:nvPr>
        </p:nvSpPr>
        <p:spPr/>
        <p:txBody>
          <a:bodyPr/>
          <a:lstStyle/>
          <a:p>
            <a:r>
              <a:rPr lang="en-US" dirty="0"/>
              <a:t>Presented by Dave Weilert</a:t>
            </a:r>
          </a:p>
        </p:txBody>
      </p:sp>
    </p:spTree>
    <p:extLst>
      <p:ext uri="{BB962C8B-B14F-4D97-AF65-F5344CB8AC3E}">
        <p14:creationId xmlns:p14="http://schemas.microsoft.com/office/powerpoint/2010/main" val="398539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7F913-593E-7FA8-0C74-7FAF1BC93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172EA4-ED4E-DFFB-8AB5-EEE36FEC97D3}"/>
              </a:ext>
            </a:extLst>
          </p:cNvPr>
          <p:cNvSpPr>
            <a:spLocks noGrp="1"/>
          </p:cNvSpPr>
          <p:nvPr>
            <p:ph type="title"/>
          </p:nvPr>
        </p:nvSpPr>
        <p:spPr/>
        <p:txBody>
          <a:bodyPr>
            <a:normAutofit/>
          </a:bodyPr>
          <a:lstStyle/>
          <a:p>
            <a:r>
              <a:rPr lang="en-US" dirty="0"/>
              <a:t>Kubernetes Components</a:t>
            </a:r>
          </a:p>
        </p:txBody>
      </p:sp>
      <p:sp>
        <p:nvSpPr>
          <p:cNvPr id="13" name="Content Placeholder 4">
            <a:extLst>
              <a:ext uri="{FF2B5EF4-FFF2-40B4-BE49-F238E27FC236}">
                <a16:creationId xmlns:a16="http://schemas.microsoft.com/office/drawing/2014/main" id="{F3A61DC1-4699-8E64-7BC3-BFC08915DF7F}"/>
              </a:ext>
            </a:extLst>
          </p:cNvPr>
          <p:cNvSpPr txBox="1">
            <a:spLocks/>
          </p:cNvSpPr>
          <p:nvPr/>
        </p:nvSpPr>
        <p:spPr>
          <a:xfrm>
            <a:off x="5601487" y="4104069"/>
            <a:ext cx="2479349" cy="762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rgbClr val="326CE5"/>
                </a:solidFill>
              </a:rPr>
              <a:t>API Server</a:t>
            </a:r>
          </a:p>
          <a:p>
            <a:pPr marL="0" indent="0">
              <a:buFont typeface="Arial" panose="020B0604020202020204" pitchFamily="34" charset="0"/>
              <a:buNone/>
            </a:pPr>
            <a:r>
              <a:rPr lang="en-US" sz="1100" b="0" i="0" dirty="0">
                <a:solidFill>
                  <a:srgbClr val="222222"/>
                </a:solidFill>
                <a:effectLst/>
                <a:latin typeface="open sans" panose="020B0606030504020204" pitchFamily="34" charset="0"/>
              </a:rPr>
              <a:t>The core component server that exposes the Kubernetes HTTP API</a:t>
            </a:r>
            <a:endParaRPr lang="en-US" sz="1600" dirty="0">
              <a:solidFill>
                <a:schemeClr val="tx1">
                  <a:lumMod val="65000"/>
                  <a:lumOff val="35000"/>
                </a:schemeClr>
              </a:solidFill>
            </a:endParaRPr>
          </a:p>
        </p:txBody>
      </p:sp>
      <p:sp>
        <p:nvSpPr>
          <p:cNvPr id="14" name="Content Placeholder 4">
            <a:extLst>
              <a:ext uri="{FF2B5EF4-FFF2-40B4-BE49-F238E27FC236}">
                <a16:creationId xmlns:a16="http://schemas.microsoft.com/office/drawing/2014/main" id="{AD195492-4CBD-F73D-E693-73BE65F091CA}"/>
              </a:ext>
            </a:extLst>
          </p:cNvPr>
          <p:cNvSpPr txBox="1">
            <a:spLocks/>
          </p:cNvSpPr>
          <p:nvPr/>
        </p:nvSpPr>
        <p:spPr>
          <a:xfrm>
            <a:off x="5560688" y="5414878"/>
            <a:ext cx="2479349" cy="8894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rgbClr val="326CE5"/>
                </a:solidFill>
              </a:rPr>
              <a:t>Scheduler</a:t>
            </a:r>
          </a:p>
          <a:p>
            <a:pPr marL="0" indent="0">
              <a:buFont typeface="Arial" panose="020B0604020202020204" pitchFamily="34" charset="0"/>
              <a:buNone/>
            </a:pPr>
            <a:r>
              <a:rPr lang="en-US" sz="1100" b="0" i="0" dirty="0">
                <a:solidFill>
                  <a:srgbClr val="222222"/>
                </a:solidFill>
                <a:effectLst/>
                <a:latin typeface="open sans" panose="020B0606030504020204" pitchFamily="34" charset="0"/>
              </a:rPr>
              <a:t>Looks for Pods not yet bound to a node and assigns each Pod to a suitable node.</a:t>
            </a:r>
            <a:endParaRPr lang="en-US" sz="1600" dirty="0">
              <a:solidFill>
                <a:schemeClr val="tx1">
                  <a:lumMod val="65000"/>
                  <a:lumOff val="35000"/>
                </a:schemeClr>
              </a:solidFill>
            </a:endParaRPr>
          </a:p>
        </p:txBody>
      </p:sp>
      <p:sp>
        <p:nvSpPr>
          <p:cNvPr id="15" name="Content Placeholder 4">
            <a:extLst>
              <a:ext uri="{FF2B5EF4-FFF2-40B4-BE49-F238E27FC236}">
                <a16:creationId xmlns:a16="http://schemas.microsoft.com/office/drawing/2014/main" id="{C65C98B0-EBBD-AD09-5BF9-C54F7F8D4EAF}"/>
              </a:ext>
            </a:extLst>
          </p:cNvPr>
          <p:cNvSpPr txBox="1">
            <a:spLocks/>
          </p:cNvSpPr>
          <p:nvPr/>
        </p:nvSpPr>
        <p:spPr>
          <a:xfrm>
            <a:off x="601969" y="5157863"/>
            <a:ext cx="2135505" cy="957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rgbClr val="326CE5"/>
                </a:solidFill>
              </a:rPr>
              <a:t>etcd </a:t>
            </a:r>
          </a:p>
          <a:p>
            <a:pPr marL="0" indent="0">
              <a:buFont typeface="Arial" panose="020B0604020202020204" pitchFamily="34" charset="0"/>
              <a:buNone/>
            </a:pPr>
            <a:r>
              <a:rPr lang="en-US" sz="1100" b="0" i="0" dirty="0">
                <a:solidFill>
                  <a:srgbClr val="222222"/>
                </a:solidFill>
                <a:effectLst/>
                <a:latin typeface="open sans" panose="020B0606030504020204" pitchFamily="34" charset="0"/>
              </a:rPr>
              <a:t>Consistent and highly-available key value store for all API server data</a:t>
            </a:r>
            <a:endParaRPr lang="en-US" sz="1600" dirty="0">
              <a:solidFill>
                <a:schemeClr val="tx1">
                  <a:lumMod val="65000"/>
                  <a:lumOff val="35000"/>
                </a:schemeClr>
              </a:solidFill>
            </a:endParaRPr>
          </a:p>
        </p:txBody>
      </p:sp>
      <p:sp>
        <p:nvSpPr>
          <p:cNvPr id="16" name="Content Placeholder 4">
            <a:extLst>
              <a:ext uri="{FF2B5EF4-FFF2-40B4-BE49-F238E27FC236}">
                <a16:creationId xmlns:a16="http://schemas.microsoft.com/office/drawing/2014/main" id="{32465F1F-7850-7D63-B05C-886A5F7A7356}"/>
              </a:ext>
            </a:extLst>
          </p:cNvPr>
          <p:cNvSpPr txBox="1">
            <a:spLocks/>
          </p:cNvSpPr>
          <p:nvPr/>
        </p:nvSpPr>
        <p:spPr>
          <a:xfrm>
            <a:off x="533426" y="2674983"/>
            <a:ext cx="2135505" cy="84185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dirty="0">
                <a:solidFill>
                  <a:srgbClr val="326CE5"/>
                </a:solidFill>
              </a:rPr>
              <a:t>Controller Manager</a:t>
            </a:r>
          </a:p>
          <a:p>
            <a:pPr marL="0" indent="0">
              <a:buFont typeface="Arial" panose="020B0604020202020204" pitchFamily="34" charset="0"/>
              <a:buNone/>
            </a:pPr>
            <a:r>
              <a:rPr lang="en-US" sz="1100" b="0" i="0" dirty="0">
                <a:solidFill>
                  <a:srgbClr val="222222"/>
                </a:solidFill>
                <a:effectLst/>
                <a:latin typeface="open sans" panose="020B0606030504020204" pitchFamily="34" charset="0"/>
              </a:rPr>
              <a:t>Runs </a:t>
            </a:r>
            <a:r>
              <a:rPr lang="en-US" sz="1100" b="0" i="0" u="none" strike="noStrike" dirty="0">
                <a:solidFill>
                  <a:srgbClr val="000000"/>
                </a:solidFill>
                <a:effectLst/>
                <a:latin typeface="open sans" panose="020B0606030504020204" pitchFamily="34" charset="0"/>
              </a:rPr>
              <a:t>controllers</a:t>
            </a:r>
            <a:r>
              <a:rPr lang="en-US" sz="1100" b="0" i="0" dirty="0">
                <a:solidFill>
                  <a:srgbClr val="222222"/>
                </a:solidFill>
                <a:effectLst/>
                <a:latin typeface="open sans" panose="020B0606030504020204" pitchFamily="34" charset="0"/>
              </a:rPr>
              <a:t> to implement Kubernetes API behavior.</a:t>
            </a:r>
            <a:endParaRPr lang="en-US" sz="1600" dirty="0">
              <a:solidFill>
                <a:schemeClr val="tx1">
                  <a:lumMod val="65000"/>
                  <a:lumOff val="35000"/>
                </a:schemeClr>
              </a:solidFill>
            </a:endParaRPr>
          </a:p>
        </p:txBody>
      </p:sp>
      <p:sp>
        <p:nvSpPr>
          <p:cNvPr id="17" name="Content Placeholder 4">
            <a:extLst>
              <a:ext uri="{FF2B5EF4-FFF2-40B4-BE49-F238E27FC236}">
                <a16:creationId xmlns:a16="http://schemas.microsoft.com/office/drawing/2014/main" id="{CFE81325-D9D6-C9A2-0CB1-27B905A35C1A}"/>
              </a:ext>
            </a:extLst>
          </p:cNvPr>
          <p:cNvSpPr txBox="1">
            <a:spLocks/>
          </p:cNvSpPr>
          <p:nvPr/>
        </p:nvSpPr>
        <p:spPr>
          <a:xfrm>
            <a:off x="6508943" y="2603095"/>
            <a:ext cx="2582630" cy="15489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rgbClr val="326CE5"/>
                </a:solidFill>
              </a:rPr>
              <a:t>Cloud Controller Manager </a:t>
            </a:r>
          </a:p>
          <a:p>
            <a:pPr marL="0" indent="0" algn="ctr">
              <a:buFont typeface="Arial" panose="020B0604020202020204" pitchFamily="34" charset="0"/>
              <a:buNone/>
            </a:pPr>
            <a:r>
              <a:rPr lang="en-US" sz="1600" b="1" dirty="0">
                <a:solidFill>
                  <a:schemeClr val="bg1">
                    <a:lumMod val="50000"/>
                  </a:schemeClr>
                </a:solidFill>
              </a:rPr>
              <a:t>(optional)</a:t>
            </a:r>
          </a:p>
          <a:p>
            <a:pPr marL="0" indent="0">
              <a:buFont typeface="Arial" panose="020B0604020202020204" pitchFamily="34" charset="0"/>
              <a:buNone/>
            </a:pPr>
            <a:r>
              <a:rPr lang="en-US" sz="1100" dirty="0"/>
              <a:t>Integrates with underlying cloud provider(s).</a:t>
            </a:r>
            <a:endParaRPr lang="en-US" sz="1600" dirty="0">
              <a:solidFill>
                <a:schemeClr val="tx1">
                  <a:lumMod val="65000"/>
                  <a:lumOff val="35000"/>
                </a:schemeClr>
              </a:solidFill>
            </a:endParaRPr>
          </a:p>
        </p:txBody>
      </p:sp>
      <p:sp>
        <p:nvSpPr>
          <p:cNvPr id="3" name="Rounded Rectangle 2">
            <a:extLst>
              <a:ext uri="{FF2B5EF4-FFF2-40B4-BE49-F238E27FC236}">
                <a16:creationId xmlns:a16="http://schemas.microsoft.com/office/drawing/2014/main" id="{7A6208A5-AB5B-CCE6-579A-18FF66986DEF}"/>
              </a:ext>
            </a:extLst>
          </p:cNvPr>
          <p:cNvSpPr/>
          <p:nvPr/>
        </p:nvSpPr>
        <p:spPr>
          <a:xfrm>
            <a:off x="2935724" y="2525653"/>
            <a:ext cx="2278251" cy="3386949"/>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AD1289EB-B98C-E441-EA68-58544398B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305" y="3958032"/>
            <a:ext cx="527128" cy="512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3FAF7C4-314B-EE30-1A1F-F16798E4F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220" y="3031864"/>
            <a:ext cx="527127" cy="5127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a:extLst>
              <a:ext uri="{FF2B5EF4-FFF2-40B4-BE49-F238E27FC236}">
                <a16:creationId xmlns:a16="http://schemas.microsoft.com/office/drawing/2014/main" id="{1FBBCD88-E02A-5A22-D641-2918485C1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4220" y="4900849"/>
            <a:ext cx="528480" cy="514029"/>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19">
            <a:extLst>
              <a:ext uri="{FF2B5EF4-FFF2-40B4-BE49-F238E27FC236}">
                <a16:creationId xmlns:a16="http://schemas.microsoft.com/office/drawing/2014/main" id="{50CF43F7-0A3D-8C52-21DA-3823FDF5CEDF}"/>
              </a:ext>
            </a:extLst>
          </p:cNvPr>
          <p:cNvSpPr/>
          <p:nvPr/>
        </p:nvSpPr>
        <p:spPr>
          <a:xfrm>
            <a:off x="3036463" y="2819905"/>
            <a:ext cx="2044896" cy="2945785"/>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2">
            <a:extLst>
              <a:ext uri="{FF2B5EF4-FFF2-40B4-BE49-F238E27FC236}">
                <a16:creationId xmlns:a16="http://schemas.microsoft.com/office/drawing/2014/main" id="{A090AA0A-E7FB-7A94-E938-40A7D135A3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6305" y="5017143"/>
            <a:ext cx="527129" cy="512715"/>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86B4D2FC-5E51-45D3-7630-64764E425367}"/>
              </a:ext>
            </a:extLst>
          </p:cNvPr>
          <p:cNvCxnSpPr>
            <a:cxnSpLocks/>
          </p:cNvCxnSpPr>
          <p:nvPr/>
        </p:nvCxnSpPr>
        <p:spPr>
          <a:xfrm flipH="1" flipV="1">
            <a:off x="3730159" y="3440519"/>
            <a:ext cx="596146" cy="584049"/>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BE776E8-9E92-6FFD-E89C-6DAF966084F4}"/>
              </a:ext>
            </a:extLst>
          </p:cNvPr>
          <p:cNvCxnSpPr>
            <a:cxnSpLocks/>
          </p:cNvCxnSpPr>
          <p:nvPr/>
        </p:nvCxnSpPr>
        <p:spPr>
          <a:xfrm flipH="1">
            <a:off x="3696129" y="4375380"/>
            <a:ext cx="630176" cy="584398"/>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44992A2-1166-1CF0-304B-D7A121E33E38}"/>
              </a:ext>
            </a:extLst>
          </p:cNvPr>
          <p:cNvCxnSpPr>
            <a:cxnSpLocks/>
          </p:cNvCxnSpPr>
          <p:nvPr/>
        </p:nvCxnSpPr>
        <p:spPr>
          <a:xfrm>
            <a:off x="4589869" y="4501801"/>
            <a:ext cx="0" cy="457977"/>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21FB3A2F-2AAF-59BA-EEFC-B71B3C3087E4}"/>
              </a:ext>
            </a:extLst>
          </p:cNvPr>
          <p:cNvGrpSpPr/>
          <p:nvPr/>
        </p:nvGrpSpPr>
        <p:grpSpPr>
          <a:xfrm>
            <a:off x="4190031" y="2303335"/>
            <a:ext cx="1246034" cy="409489"/>
            <a:chOff x="1438589" y="2236025"/>
            <a:chExt cx="1246034" cy="409489"/>
          </a:xfrm>
        </p:grpSpPr>
        <p:sp>
          <p:nvSpPr>
            <p:cNvPr id="29" name="TextBox 28">
              <a:extLst>
                <a:ext uri="{FF2B5EF4-FFF2-40B4-BE49-F238E27FC236}">
                  <a16:creationId xmlns:a16="http://schemas.microsoft.com/office/drawing/2014/main" id="{D7615252-1010-CCD3-9DFC-50F55AD57530}"/>
                </a:ext>
              </a:extLst>
            </p:cNvPr>
            <p:cNvSpPr txBox="1"/>
            <p:nvPr/>
          </p:nvSpPr>
          <p:spPr>
            <a:xfrm>
              <a:off x="1438589" y="2315873"/>
              <a:ext cx="889991" cy="21991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900" dirty="0">
                  <a:solidFill>
                    <a:schemeClr val="bg1"/>
                  </a:solidFill>
                </a:rPr>
                <a:t>Control Plane</a:t>
              </a:r>
            </a:p>
          </p:txBody>
        </p:sp>
        <p:pic>
          <p:nvPicPr>
            <p:cNvPr id="30" name="Picture 14">
              <a:extLst>
                <a:ext uri="{FF2B5EF4-FFF2-40B4-BE49-F238E27FC236}">
                  <a16:creationId xmlns:a16="http://schemas.microsoft.com/office/drawing/2014/main" id="{974ED49A-621F-4CCB-0CD5-E8ACB7D3A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4">
            <a:extLst>
              <a:ext uri="{FF2B5EF4-FFF2-40B4-BE49-F238E27FC236}">
                <a16:creationId xmlns:a16="http://schemas.microsoft.com/office/drawing/2014/main" id="{915C245E-2E05-A16E-E858-C34DA65033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977" y="2936764"/>
            <a:ext cx="527127" cy="51271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Cloud outline">
            <a:extLst>
              <a:ext uri="{FF2B5EF4-FFF2-40B4-BE49-F238E27FC236}">
                <a16:creationId xmlns:a16="http://schemas.microsoft.com/office/drawing/2014/main" id="{C6108AEA-6EC6-2672-92A9-5F4107EEBE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5963" y="2530296"/>
            <a:ext cx="914400" cy="914400"/>
          </a:xfrm>
          <a:prstGeom prst="rect">
            <a:avLst/>
          </a:prstGeom>
        </p:spPr>
      </p:pic>
      <p:pic>
        <p:nvPicPr>
          <p:cNvPr id="35" name="Graphic 34" descr="Cloud with solid fill">
            <a:extLst>
              <a:ext uri="{FF2B5EF4-FFF2-40B4-BE49-F238E27FC236}">
                <a16:creationId xmlns:a16="http://schemas.microsoft.com/office/drawing/2014/main" id="{42CF9E6B-55C0-B722-6C48-00114194CA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06529" y="2630177"/>
            <a:ext cx="914400" cy="914400"/>
          </a:xfrm>
          <a:prstGeom prst="rect">
            <a:avLst/>
          </a:prstGeom>
        </p:spPr>
      </p:pic>
      <p:cxnSp>
        <p:nvCxnSpPr>
          <p:cNvPr id="36" name="Straight Arrow Connector 35">
            <a:extLst>
              <a:ext uri="{FF2B5EF4-FFF2-40B4-BE49-F238E27FC236}">
                <a16:creationId xmlns:a16="http://schemas.microsoft.com/office/drawing/2014/main" id="{0F55FC02-20C5-CDEF-3DEF-8496C0D0A91F}"/>
              </a:ext>
            </a:extLst>
          </p:cNvPr>
          <p:cNvCxnSpPr>
            <a:cxnSpLocks/>
          </p:cNvCxnSpPr>
          <p:nvPr/>
        </p:nvCxnSpPr>
        <p:spPr>
          <a:xfrm>
            <a:off x="4914776" y="3219037"/>
            <a:ext cx="738613" cy="0"/>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CC0E7BDB-C15C-A639-B3F1-73B87586EA1B}"/>
              </a:ext>
            </a:extLst>
          </p:cNvPr>
          <p:cNvCxnSpPr>
            <a:cxnSpLocks/>
          </p:cNvCxnSpPr>
          <p:nvPr/>
        </p:nvCxnSpPr>
        <p:spPr>
          <a:xfrm>
            <a:off x="4589869" y="3474875"/>
            <a:ext cx="0" cy="457977"/>
          </a:xfrm>
          <a:prstGeom prst="straightConnector1">
            <a:avLst/>
          </a:prstGeom>
          <a:ln w="6350">
            <a:solidFill>
              <a:schemeClr val="tx1">
                <a:lumMod val="85000"/>
                <a:lumOff val="15000"/>
              </a:schemeClr>
            </a:solidFill>
            <a:prstDash val="dash"/>
            <a:tailEnd type="none" w="sm" len="sm"/>
          </a:ln>
        </p:spPr>
        <p:style>
          <a:lnRef idx="2">
            <a:schemeClr val="accent1"/>
          </a:lnRef>
          <a:fillRef idx="0">
            <a:schemeClr val="accent1"/>
          </a:fillRef>
          <a:effectRef idx="1">
            <a:schemeClr val="accent1"/>
          </a:effectRef>
          <a:fontRef idx="minor">
            <a:schemeClr val="tx1"/>
          </a:fontRef>
        </p:style>
      </p:cxnSp>
      <p:sp>
        <p:nvSpPr>
          <p:cNvPr id="44" name="Content Placeholder 2">
            <a:extLst>
              <a:ext uri="{FF2B5EF4-FFF2-40B4-BE49-F238E27FC236}">
                <a16:creationId xmlns:a16="http://schemas.microsoft.com/office/drawing/2014/main" id="{B55B85C9-F9CE-7C9F-8803-88654BE1B7B6}"/>
              </a:ext>
            </a:extLst>
          </p:cNvPr>
          <p:cNvSpPr>
            <a:spLocks noGrp="1"/>
          </p:cNvSpPr>
          <p:nvPr>
            <p:ph idx="1"/>
          </p:nvPr>
        </p:nvSpPr>
        <p:spPr>
          <a:xfrm>
            <a:off x="613753" y="1055627"/>
            <a:ext cx="7886700" cy="447782"/>
          </a:xfrm>
        </p:spPr>
        <p:txBody>
          <a:bodyPr>
            <a:normAutofit lnSpcReduction="10000"/>
          </a:bodyPr>
          <a:lstStyle/>
          <a:p>
            <a:pPr marL="0" indent="0">
              <a:buNone/>
            </a:pPr>
            <a:r>
              <a:rPr lang="en-US" dirty="0"/>
              <a:t>Control Plane components</a:t>
            </a:r>
          </a:p>
        </p:txBody>
      </p:sp>
      <p:pic>
        <p:nvPicPr>
          <p:cNvPr id="45" name="Picture 44">
            <a:extLst>
              <a:ext uri="{FF2B5EF4-FFF2-40B4-BE49-F238E27FC236}">
                <a16:creationId xmlns:a16="http://schemas.microsoft.com/office/drawing/2014/main" id="{FB7B0FF3-12BD-5877-0678-ED869720E75F}"/>
              </a:ext>
            </a:extLst>
          </p:cNvPr>
          <p:cNvPicPr>
            <a:picLocks noChangeAspect="1"/>
          </p:cNvPicPr>
          <p:nvPr/>
        </p:nvPicPr>
        <p:blipFill>
          <a:blip r:embed="rId12"/>
          <a:stretch>
            <a:fillRect/>
          </a:stretch>
        </p:blipFill>
        <p:spPr>
          <a:xfrm>
            <a:off x="3436636" y="1889951"/>
            <a:ext cx="1416797" cy="350692"/>
          </a:xfrm>
          <a:prstGeom prst="rect">
            <a:avLst/>
          </a:prstGeom>
        </p:spPr>
      </p:pic>
      <p:pic>
        <p:nvPicPr>
          <p:cNvPr id="5" name="Picture 4">
            <a:extLst>
              <a:ext uri="{FF2B5EF4-FFF2-40B4-BE49-F238E27FC236}">
                <a16:creationId xmlns:a16="http://schemas.microsoft.com/office/drawing/2014/main" id="{502390E6-8C5D-45BB-DC9C-9AD4D2E6765E}"/>
              </a:ext>
            </a:extLst>
          </p:cNvPr>
          <p:cNvPicPr>
            <a:picLocks noChangeAspect="1"/>
          </p:cNvPicPr>
          <p:nvPr/>
        </p:nvPicPr>
        <p:blipFill>
          <a:blip r:embed="rId13"/>
          <a:stretch>
            <a:fillRect/>
          </a:stretch>
        </p:blipFill>
        <p:spPr>
          <a:xfrm>
            <a:off x="7337718" y="5193545"/>
            <a:ext cx="298071" cy="265847"/>
          </a:xfrm>
          <a:prstGeom prst="rect">
            <a:avLst/>
          </a:prstGeom>
        </p:spPr>
      </p:pic>
      <p:pic>
        <p:nvPicPr>
          <p:cNvPr id="7" name="Picture 6">
            <a:extLst>
              <a:ext uri="{FF2B5EF4-FFF2-40B4-BE49-F238E27FC236}">
                <a16:creationId xmlns:a16="http://schemas.microsoft.com/office/drawing/2014/main" id="{DE7C97AB-4F26-C131-5531-3EB5228D7509}"/>
              </a:ext>
            </a:extLst>
          </p:cNvPr>
          <p:cNvPicPr>
            <a:picLocks noChangeAspect="1"/>
          </p:cNvPicPr>
          <p:nvPr/>
        </p:nvPicPr>
        <p:blipFill>
          <a:blip r:embed="rId14"/>
          <a:stretch>
            <a:fillRect/>
          </a:stretch>
        </p:blipFill>
        <p:spPr>
          <a:xfrm>
            <a:off x="8000928" y="3999362"/>
            <a:ext cx="682927" cy="701139"/>
          </a:xfrm>
          <a:prstGeom prst="rect">
            <a:avLst/>
          </a:prstGeom>
        </p:spPr>
      </p:pic>
      <p:pic>
        <p:nvPicPr>
          <p:cNvPr id="9" name="Graphic 8" descr="Shuffle outline">
            <a:extLst>
              <a:ext uri="{FF2B5EF4-FFF2-40B4-BE49-F238E27FC236}">
                <a16:creationId xmlns:a16="http://schemas.microsoft.com/office/drawing/2014/main" id="{FB1D79DE-3C38-8DC3-8702-B7D219EDEA5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16181" y="5140600"/>
            <a:ext cx="674558" cy="714336"/>
          </a:xfrm>
          <a:prstGeom prst="rect">
            <a:avLst/>
          </a:prstGeom>
        </p:spPr>
      </p:pic>
      <p:pic>
        <p:nvPicPr>
          <p:cNvPr id="11" name="Graphic 10" descr="Database outline">
            <a:extLst>
              <a:ext uri="{FF2B5EF4-FFF2-40B4-BE49-F238E27FC236}">
                <a16:creationId xmlns:a16="http://schemas.microsoft.com/office/drawing/2014/main" id="{873CA27B-B14F-39FE-3F5F-27A40040711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522" y="5046976"/>
            <a:ext cx="482882" cy="482882"/>
          </a:xfrm>
          <a:prstGeom prst="rect">
            <a:avLst/>
          </a:prstGeom>
        </p:spPr>
      </p:pic>
      <p:pic>
        <p:nvPicPr>
          <p:cNvPr id="19" name="Graphic 18" descr="List outline">
            <a:extLst>
              <a:ext uri="{FF2B5EF4-FFF2-40B4-BE49-F238E27FC236}">
                <a16:creationId xmlns:a16="http://schemas.microsoft.com/office/drawing/2014/main" id="{65D30B59-EF78-A495-212E-2D637CDAF42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97019" y="-771608"/>
            <a:ext cx="914400" cy="914400"/>
          </a:xfrm>
          <a:prstGeom prst="rect">
            <a:avLst/>
          </a:prstGeom>
        </p:spPr>
      </p:pic>
      <p:pic>
        <p:nvPicPr>
          <p:cNvPr id="27" name="Picture 26">
            <a:extLst>
              <a:ext uri="{FF2B5EF4-FFF2-40B4-BE49-F238E27FC236}">
                <a16:creationId xmlns:a16="http://schemas.microsoft.com/office/drawing/2014/main" id="{14E79BF0-959D-281D-5676-2DC7B616A93B}"/>
              </a:ext>
            </a:extLst>
          </p:cNvPr>
          <p:cNvPicPr>
            <a:picLocks noChangeAspect="1"/>
          </p:cNvPicPr>
          <p:nvPr/>
        </p:nvPicPr>
        <p:blipFill>
          <a:blip r:embed="rId21"/>
          <a:stretch>
            <a:fillRect/>
          </a:stretch>
        </p:blipFill>
        <p:spPr>
          <a:xfrm>
            <a:off x="1345404" y="2138198"/>
            <a:ext cx="461286" cy="481342"/>
          </a:xfrm>
          <a:prstGeom prst="rect">
            <a:avLst/>
          </a:prstGeom>
        </p:spPr>
      </p:pic>
      <p:pic>
        <p:nvPicPr>
          <p:cNvPr id="32" name="Picture 31">
            <a:extLst>
              <a:ext uri="{FF2B5EF4-FFF2-40B4-BE49-F238E27FC236}">
                <a16:creationId xmlns:a16="http://schemas.microsoft.com/office/drawing/2014/main" id="{AC74B760-9351-1824-2FAD-C34D353A0D79}"/>
              </a:ext>
            </a:extLst>
          </p:cNvPr>
          <p:cNvPicPr>
            <a:picLocks noChangeAspect="1"/>
          </p:cNvPicPr>
          <p:nvPr/>
        </p:nvPicPr>
        <p:blipFill>
          <a:blip r:embed="rId13"/>
          <a:stretch>
            <a:fillRect/>
          </a:stretch>
        </p:blipFill>
        <p:spPr>
          <a:xfrm>
            <a:off x="7337718" y="5503907"/>
            <a:ext cx="298071" cy="265847"/>
          </a:xfrm>
          <a:prstGeom prst="rect">
            <a:avLst/>
          </a:prstGeom>
        </p:spPr>
      </p:pic>
    </p:spTree>
    <p:extLst>
      <p:ext uri="{BB962C8B-B14F-4D97-AF65-F5344CB8AC3E}">
        <p14:creationId xmlns:p14="http://schemas.microsoft.com/office/powerpoint/2010/main" val="4138945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8A69D5-6CF1-19B6-B199-D6830C1CAAB4}"/>
              </a:ext>
            </a:extLst>
          </p:cNvPr>
          <p:cNvPicPr>
            <a:picLocks noChangeAspect="1"/>
          </p:cNvPicPr>
          <p:nvPr/>
        </p:nvPicPr>
        <p:blipFill>
          <a:blip r:embed="rId2"/>
          <a:stretch>
            <a:fillRect/>
          </a:stretch>
        </p:blipFill>
        <p:spPr>
          <a:xfrm>
            <a:off x="6441350" y="5101324"/>
            <a:ext cx="1527397" cy="325378"/>
          </a:xfrm>
          <a:prstGeom prst="rect">
            <a:avLst/>
          </a:prstGeom>
        </p:spPr>
      </p:pic>
      <p:sp>
        <p:nvSpPr>
          <p:cNvPr id="11" name="Content Placeholder 4">
            <a:extLst>
              <a:ext uri="{FF2B5EF4-FFF2-40B4-BE49-F238E27FC236}">
                <a16:creationId xmlns:a16="http://schemas.microsoft.com/office/drawing/2014/main" id="{015EE5ED-6AE2-C3E0-BF94-DDD41594C7AA}"/>
              </a:ext>
            </a:extLst>
          </p:cNvPr>
          <p:cNvSpPr txBox="1">
            <a:spLocks/>
          </p:cNvSpPr>
          <p:nvPr/>
        </p:nvSpPr>
        <p:spPr>
          <a:xfrm>
            <a:off x="877679" y="2503786"/>
            <a:ext cx="2056174" cy="11981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solidFill>
                  <a:srgbClr val="326CE5"/>
                </a:solidFill>
              </a:rPr>
              <a:t>Kubelet</a:t>
            </a:r>
          </a:p>
          <a:p>
            <a:pPr marL="0" indent="0">
              <a:buFont typeface="Arial" panose="020B0604020202020204" pitchFamily="34" charset="0"/>
              <a:buNone/>
            </a:pPr>
            <a:r>
              <a:rPr lang="en-US" sz="1400" b="0" i="0" dirty="0">
                <a:solidFill>
                  <a:srgbClr val="222222"/>
                </a:solidFill>
                <a:effectLst/>
                <a:latin typeface="open sans" panose="020B0606030504020204" pitchFamily="34" charset="0"/>
              </a:rPr>
              <a:t>Ensures that Pods are running, including their containers.</a:t>
            </a:r>
            <a:endParaRPr lang="en-US" sz="1400" dirty="0">
              <a:solidFill>
                <a:schemeClr val="tx1">
                  <a:lumMod val="65000"/>
                  <a:lumOff val="35000"/>
                </a:schemeClr>
              </a:solidFill>
            </a:endParaRPr>
          </a:p>
        </p:txBody>
      </p:sp>
      <p:sp>
        <p:nvSpPr>
          <p:cNvPr id="12" name="Content Placeholder 4">
            <a:extLst>
              <a:ext uri="{FF2B5EF4-FFF2-40B4-BE49-F238E27FC236}">
                <a16:creationId xmlns:a16="http://schemas.microsoft.com/office/drawing/2014/main" id="{6C4C3EA3-3930-090A-762B-563BD6B3A605}"/>
              </a:ext>
            </a:extLst>
          </p:cNvPr>
          <p:cNvSpPr txBox="1">
            <a:spLocks/>
          </p:cNvSpPr>
          <p:nvPr/>
        </p:nvSpPr>
        <p:spPr>
          <a:xfrm>
            <a:off x="5946111" y="2554738"/>
            <a:ext cx="2634113" cy="10511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326CE5"/>
                </a:solidFill>
              </a:rPr>
              <a:t>Kube-Proxy </a:t>
            </a:r>
            <a:r>
              <a:rPr lang="en-US" sz="1400" b="1" dirty="0">
                <a:solidFill>
                  <a:schemeClr val="bg1">
                    <a:lumMod val="50000"/>
                  </a:schemeClr>
                </a:solidFill>
              </a:rPr>
              <a:t>(optional)</a:t>
            </a:r>
          </a:p>
          <a:p>
            <a:pPr marL="0" indent="0">
              <a:buFont typeface="Arial" panose="020B0604020202020204" pitchFamily="34" charset="0"/>
              <a:buNone/>
            </a:pPr>
            <a:r>
              <a:rPr lang="en-US" sz="1400" b="0" i="0" dirty="0">
                <a:solidFill>
                  <a:srgbClr val="222222"/>
                </a:solidFill>
                <a:effectLst/>
                <a:latin typeface="open sans" panose="020B0606030504020204" pitchFamily="34" charset="0"/>
              </a:rPr>
              <a:t>Maintains network rules on nodes to implement </a:t>
            </a:r>
            <a:r>
              <a:rPr lang="en-US" sz="1400" b="0" i="0" u="none" strike="noStrike" dirty="0">
                <a:solidFill>
                  <a:srgbClr val="000000"/>
                </a:solidFill>
                <a:effectLst/>
                <a:latin typeface="open sans" panose="020B0606030504020204" pitchFamily="34" charset="0"/>
              </a:rPr>
              <a:t>Services</a:t>
            </a:r>
            <a:r>
              <a:rPr lang="en-US" sz="1400" b="0" i="0" dirty="0">
                <a:solidFill>
                  <a:srgbClr val="222222"/>
                </a:solidFill>
                <a:effectLst/>
                <a:latin typeface="open sans" panose="020B0606030504020204" pitchFamily="34" charset="0"/>
              </a:rPr>
              <a:t>.</a:t>
            </a:r>
            <a:endParaRPr lang="en-US" sz="1400" dirty="0">
              <a:solidFill>
                <a:schemeClr val="tx1">
                  <a:lumMod val="65000"/>
                  <a:lumOff val="35000"/>
                </a:schemeClr>
              </a:solidFill>
            </a:endParaRPr>
          </a:p>
        </p:txBody>
      </p:sp>
      <p:sp>
        <p:nvSpPr>
          <p:cNvPr id="13" name="Content Placeholder 4">
            <a:extLst>
              <a:ext uri="{FF2B5EF4-FFF2-40B4-BE49-F238E27FC236}">
                <a16:creationId xmlns:a16="http://schemas.microsoft.com/office/drawing/2014/main" id="{1E9EC37B-9DC9-DE8D-90B9-BF25034C72B4}"/>
              </a:ext>
            </a:extLst>
          </p:cNvPr>
          <p:cNvSpPr txBox="1">
            <a:spLocks/>
          </p:cNvSpPr>
          <p:nvPr/>
        </p:nvSpPr>
        <p:spPr>
          <a:xfrm>
            <a:off x="5946111" y="4033414"/>
            <a:ext cx="2517876" cy="10511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326CE5"/>
                </a:solidFill>
              </a:rPr>
              <a:t>Container Runtime</a:t>
            </a:r>
          </a:p>
          <a:p>
            <a:pPr marL="0" indent="0">
              <a:buFont typeface="Arial" panose="020B0604020202020204" pitchFamily="34" charset="0"/>
              <a:buNone/>
            </a:pPr>
            <a:r>
              <a:rPr lang="en-US" sz="1400" b="0" i="0" dirty="0">
                <a:solidFill>
                  <a:srgbClr val="222222"/>
                </a:solidFill>
                <a:effectLst/>
                <a:latin typeface="open sans" panose="020B0606030504020204" pitchFamily="34" charset="0"/>
              </a:rPr>
              <a:t>OCI compliant software that is responsible for running containers.</a:t>
            </a:r>
            <a:endParaRPr lang="en-US" sz="1400" dirty="0">
              <a:solidFill>
                <a:schemeClr val="tx1">
                  <a:lumMod val="65000"/>
                  <a:lumOff val="35000"/>
                </a:schemeClr>
              </a:solidFill>
            </a:endParaRPr>
          </a:p>
        </p:txBody>
      </p:sp>
      <p:grpSp>
        <p:nvGrpSpPr>
          <p:cNvPr id="4" name="Group 3">
            <a:extLst>
              <a:ext uri="{FF2B5EF4-FFF2-40B4-BE49-F238E27FC236}">
                <a16:creationId xmlns:a16="http://schemas.microsoft.com/office/drawing/2014/main" id="{D18BE177-8725-C06A-CFD2-1D46C7FFF2F8}"/>
              </a:ext>
            </a:extLst>
          </p:cNvPr>
          <p:cNvGrpSpPr/>
          <p:nvPr/>
        </p:nvGrpSpPr>
        <p:grpSpPr>
          <a:xfrm>
            <a:off x="3377242" y="3210564"/>
            <a:ext cx="1977351" cy="2053449"/>
            <a:chOff x="3644091" y="4881965"/>
            <a:chExt cx="1349106" cy="1401026"/>
          </a:xfrm>
        </p:grpSpPr>
        <p:sp>
          <p:nvSpPr>
            <p:cNvPr id="6" name="Rounded Rectangle 5">
              <a:extLst>
                <a:ext uri="{FF2B5EF4-FFF2-40B4-BE49-F238E27FC236}">
                  <a16:creationId xmlns:a16="http://schemas.microsoft.com/office/drawing/2014/main" id="{0BB66664-89F4-A693-928E-C321879BDFD3}"/>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7BCE2F8-5C4B-90A0-C050-55A3161F0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388" y="5006521"/>
              <a:ext cx="400845" cy="3898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ECBFE2B0-7E0B-F5BF-77EA-DC4E2FBA3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904" y="5006521"/>
              <a:ext cx="400845" cy="38988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0A322CB-5F91-5BB3-6BE3-8B8FD627E5C3}"/>
                </a:ext>
              </a:extLst>
            </p:cNvPr>
            <p:cNvSpPr txBox="1"/>
            <p:nvPr/>
          </p:nvSpPr>
          <p:spPr>
            <a:xfrm>
              <a:off x="3707453" y="5529828"/>
              <a:ext cx="1040073" cy="167992"/>
            </a:xfrm>
            <a:prstGeom prst="rect">
              <a:avLst/>
            </a:prstGeom>
            <a:solidFill>
              <a:srgbClr val="326CE5"/>
            </a:solidFill>
            <a:ln w="12700">
              <a:solidFill>
                <a:schemeClr val="bg1"/>
              </a:solidFill>
            </a:ln>
          </p:spPr>
          <p:txBody>
            <a:bodyPr wrap="square" rtlCol="0">
              <a:spAutoFit/>
            </a:bodyPr>
            <a:lstStyle/>
            <a:p>
              <a:pPr algn="ctr"/>
              <a:r>
                <a:rPr lang="en-US" sz="1000" dirty="0">
                  <a:solidFill>
                    <a:schemeClr val="bg1"/>
                  </a:solidFill>
                </a:rPr>
                <a:t>Container Runtime</a:t>
              </a:r>
            </a:p>
          </p:txBody>
        </p:sp>
        <p:grpSp>
          <p:nvGrpSpPr>
            <p:cNvPr id="17" name="Group 16">
              <a:extLst>
                <a:ext uri="{FF2B5EF4-FFF2-40B4-BE49-F238E27FC236}">
                  <a16:creationId xmlns:a16="http://schemas.microsoft.com/office/drawing/2014/main" id="{DA3EE9DA-D64A-594F-DFAE-8EEFAED178FF}"/>
                </a:ext>
              </a:extLst>
            </p:cNvPr>
            <p:cNvGrpSpPr/>
            <p:nvPr/>
          </p:nvGrpSpPr>
          <p:grpSpPr>
            <a:xfrm>
              <a:off x="4025598" y="5877174"/>
              <a:ext cx="967599" cy="405817"/>
              <a:chOff x="4025598" y="5877174"/>
              <a:chExt cx="967599" cy="405817"/>
            </a:xfrm>
          </p:grpSpPr>
          <p:sp>
            <p:nvSpPr>
              <p:cNvPr id="18" name="TextBox 17">
                <a:extLst>
                  <a:ext uri="{FF2B5EF4-FFF2-40B4-BE49-F238E27FC236}">
                    <a16:creationId xmlns:a16="http://schemas.microsoft.com/office/drawing/2014/main" id="{0D807163-60D8-7B30-55A4-267A445D4045}"/>
                  </a:ext>
                </a:extLst>
              </p:cNvPr>
              <p:cNvSpPr txBox="1"/>
              <p:nvPr/>
            </p:nvSpPr>
            <p:spPr>
              <a:xfrm>
                <a:off x="4025598" y="5964667"/>
                <a:ext cx="633914" cy="15749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900" dirty="0">
                    <a:solidFill>
                      <a:schemeClr val="bg1"/>
                    </a:solidFill>
                  </a:rPr>
                  <a:t>Worker Node</a:t>
                </a:r>
              </a:p>
            </p:txBody>
          </p:sp>
          <p:pic>
            <p:nvPicPr>
              <p:cNvPr id="19" name="Picture 28">
                <a:extLst>
                  <a:ext uri="{FF2B5EF4-FFF2-40B4-BE49-F238E27FC236}">
                    <a16:creationId xmlns:a16="http://schemas.microsoft.com/office/drawing/2014/main" id="{BF2425CB-3C82-13CA-2AF6-F4B44C9262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 name="Title 22">
            <a:extLst>
              <a:ext uri="{FF2B5EF4-FFF2-40B4-BE49-F238E27FC236}">
                <a16:creationId xmlns:a16="http://schemas.microsoft.com/office/drawing/2014/main" id="{881956CA-472C-0ECC-874A-9793654CC11F}"/>
              </a:ext>
            </a:extLst>
          </p:cNvPr>
          <p:cNvSpPr>
            <a:spLocks noGrp="1"/>
          </p:cNvSpPr>
          <p:nvPr>
            <p:ph type="title"/>
          </p:nvPr>
        </p:nvSpPr>
        <p:spPr/>
        <p:txBody>
          <a:bodyPr/>
          <a:lstStyle/>
          <a:p>
            <a:r>
              <a:rPr lang="en-US" dirty="0"/>
              <a:t>Kubernetes Components</a:t>
            </a:r>
          </a:p>
        </p:txBody>
      </p:sp>
      <p:sp>
        <p:nvSpPr>
          <p:cNvPr id="28" name="Content Placeholder 2">
            <a:extLst>
              <a:ext uri="{FF2B5EF4-FFF2-40B4-BE49-F238E27FC236}">
                <a16:creationId xmlns:a16="http://schemas.microsoft.com/office/drawing/2014/main" id="{F436EB4E-947A-8415-C4DC-2777F06354B9}"/>
              </a:ext>
            </a:extLst>
          </p:cNvPr>
          <p:cNvSpPr>
            <a:spLocks noGrp="1"/>
          </p:cNvSpPr>
          <p:nvPr>
            <p:ph idx="1"/>
          </p:nvPr>
        </p:nvSpPr>
        <p:spPr>
          <a:xfrm>
            <a:off x="613753" y="1055627"/>
            <a:ext cx="7886700" cy="447782"/>
          </a:xfrm>
        </p:spPr>
        <p:txBody>
          <a:bodyPr>
            <a:normAutofit lnSpcReduction="10000"/>
          </a:bodyPr>
          <a:lstStyle/>
          <a:p>
            <a:pPr marL="0" indent="0">
              <a:buNone/>
            </a:pPr>
            <a:r>
              <a:rPr lang="en-US" dirty="0"/>
              <a:t>Node components</a:t>
            </a:r>
          </a:p>
        </p:txBody>
      </p:sp>
      <p:pic>
        <p:nvPicPr>
          <p:cNvPr id="30" name="Picture 29">
            <a:extLst>
              <a:ext uri="{FF2B5EF4-FFF2-40B4-BE49-F238E27FC236}">
                <a16:creationId xmlns:a16="http://schemas.microsoft.com/office/drawing/2014/main" id="{7626E5FD-6FFF-90B4-FBB0-098496C8A62B}"/>
              </a:ext>
            </a:extLst>
          </p:cNvPr>
          <p:cNvPicPr>
            <a:picLocks noChangeAspect="1"/>
          </p:cNvPicPr>
          <p:nvPr/>
        </p:nvPicPr>
        <p:blipFill>
          <a:blip r:embed="rId6"/>
          <a:stretch>
            <a:fillRect/>
          </a:stretch>
        </p:blipFill>
        <p:spPr>
          <a:xfrm>
            <a:off x="3532329" y="2780571"/>
            <a:ext cx="1416797" cy="350692"/>
          </a:xfrm>
          <a:prstGeom prst="rect">
            <a:avLst/>
          </a:prstGeom>
        </p:spPr>
      </p:pic>
    </p:spTree>
    <p:extLst>
      <p:ext uri="{BB962C8B-B14F-4D97-AF65-F5344CB8AC3E}">
        <p14:creationId xmlns:p14="http://schemas.microsoft.com/office/powerpoint/2010/main" val="2155201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6FB4C-0F37-6460-F54F-5D6C6DDB8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92CC9-A4D2-FA98-542B-09A860A44B66}"/>
              </a:ext>
            </a:extLst>
          </p:cNvPr>
          <p:cNvSpPr>
            <a:spLocks noGrp="1"/>
          </p:cNvSpPr>
          <p:nvPr>
            <p:ph type="title"/>
          </p:nvPr>
        </p:nvSpPr>
        <p:spPr/>
        <p:txBody>
          <a:bodyPr>
            <a:normAutofit/>
          </a:bodyPr>
          <a:lstStyle/>
          <a:p>
            <a:r>
              <a:rPr lang="en-US" dirty="0"/>
              <a:t>Kubernetes Nodes</a:t>
            </a:r>
          </a:p>
        </p:txBody>
      </p:sp>
      <p:sp>
        <p:nvSpPr>
          <p:cNvPr id="16" name="TextBox 15">
            <a:extLst>
              <a:ext uri="{FF2B5EF4-FFF2-40B4-BE49-F238E27FC236}">
                <a16:creationId xmlns:a16="http://schemas.microsoft.com/office/drawing/2014/main" id="{9CAC3B58-38D0-A021-F617-589153C7B1B7}"/>
              </a:ext>
            </a:extLst>
          </p:cNvPr>
          <p:cNvSpPr txBox="1"/>
          <p:nvPr/>
        </p:nvSpPr>
        <p:spPr>
          <a:xfrm>
            <a:off x="1601240" y="1701150"/>
            <a:ext cx="2085547" cy="338554"/>
          </a:xfrm>
          <a:prstGeom prst="rect">
            <a:avLst/>
          </a:prstGeom>
          <a:noFill/>
        </p:spPr>
        <p:txBody>
          <a:bodyPr wrap="square">
            <a:spAutoFit/>
          </a:bodyPr>
          <a:lstStyle/>
          <a:p>
            <a:pPr algn="ctr"/>
            <a:r>
              <a:rPr lang="en-US" sz="1600" b="1" i="0" dirty="0">
                <a:solidFill>
                  <a:srgbClr val="326CE5"/>
                </a:solidFill>
                <a:effectLst/>
              </a:rPr>
              <a:t>Master Node(s)</a:t>
            </a:r>
            <a:endParaRPr lang="en-US" sz="1600" b="1" dirty="0">
              <a:solidFill>
                <a:srgbClr val="326CE5"/>
              </a:solidFill>
            </a:endParaRPr>
          </a:p>
        </p:txBody>
      </p:sp>
      <p:sp>
        <p:nvSpPr>
          <p:cNvPr id="17" name="Content Placeholder 2">
            <a:extLst>
              <a:ext uri="{FF2B5EF4-FFF2-40B4-BE49-F238E27FC236}">
                <a16:creationId xmlns:a16="http://schemas.microsoft.com/office/drawing/2014/main" id="{FC428BC4-DC59-79E1-606D-EA2EF0DBE776}"/>
              </a:ext>
            </a:extLst>
          </p:cNvPr>
          <p:cNvSpPr txBox="1">
            <a:spLocks/>
          </p:cNvSpPr>
          <p:nvPr/>
        </p:nvSpPr>
        <p:spPr>
          <a:xfrm>
            <a:off x="628650" y="1028394"/>
            <a:ext cx="7886700" cy="5196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0" i="0" dirty="0">
                <a:solidFill>
                  <a:srgbClr val="222222"/>
                </a:solidFill>
                <a:effectLst/>
              </a:rPr>
              <a:t>Kubernetes has two Node types, Master and Worker.</a:t>
            </a:r>
            <a:endParaRPr lang="en-US" dirty="0"/>
          </a:p>
        </p:txBody>
      </p:sp>
      <p:sp>
        <p:nvSpPr>
          <p:cNvPr id="103" name="TextBox 102">
            <a:extLst>
              <a:ext uri="{FF2B5EF4-FFF2-40B4-BE49-F238E27FC236}">
                <a16:creationId xmlns:a16="http://schemas.microsoft.com/office/drawing/2014/main" id="{E9CD7332-58A2-DEFE-233B-1A02DA0DD2B0}"/>
              </a:ext>
            </a:extLst>
          </p:cNvPr>
          <p:cNvSpPr txBox="1"/>
          <p:nvPr/>
        </p:nvSpPr>
        <p:spPr>
          <a:xfrm>
            <a:off x="3686787" y="1748178"/>
            <a:ext cx="5146431" cy="338554"/>
          </a:xfrm>
          <a:prstGeom prst="rect">
            <a:avLst/>
          </a:prstGeom>
          <a:noFill/>
        </p:spPr>
        <p:txBody>
          <a:bodyPr wrap="square">
            <a:spAutoFit/>
          </a:bodyPr>
          <a:lstStyle/>
          <a:p>
            <a:pPr algn="ctr"/>
            <a:r>
              <a:rPr lang="en-US" sz="1600" b="1" i="0" dirty="0">
                <a:solidFill>
                  <a:srgbClr val="326CE5"/>
                </a:solidFill>
                <a:effectLst/>
              </a:rPr>
              <a:t>Worker Node(s)</a:t>
            </a:r>
            <a:endParaRPr lang="en-US" sz="1600" b="1" dirty="0">
              <a:solidFill>
                <a:srgbClr val="326CE5"/>
              </a:solidFill>
            </a:endParaRPr>
          </a:p>
        </p:txBody>
      </p:sp>
      <p:sp>
        <p:nvSpPr>
          <p:cNvPr id="131" name="TextBox 130">
            <a:extLst>
              <a:ext uri="{FF2B5EF4-FFF2-40B4-BE49-F238E27FC236}">
                <a16:creationId xmlns:a16="http://schemas.microsoft.com/office/drawing/2014/main" id="{556DC31F-9043-626A-504C-19A65A990597}"/>
              </a:ext>
            </a:extLst>
          </p:cNvPr>
          <p:cNvSpPr txBox="1"/>
          <p:nvPr/>
        </p:nvSpPr>
        <p:spPr>
          <a:xfrm>
            <a:off x="1440301" y="2023084"/>
            <a:ext cx="2494867" cy="646331"/>
          </a:xfrm>
          <a:prstGeom prst="rect">
            <a:avLst/>
          </a:prstGeom>
          <a:noFill/>
        </p:spPr>
        <p:txBody>
          <a:bodyPr wrap="square">
            <a:spAutoFit/>
          </a:bodyPr>
          <a:lstStyle/>
          <a:p>
            <a:r>
              <a:rPr lang="en-US" sz="1200" dirty="0"/>
              <a:t>Master nodes, also known as </a:t>
            </a:r>
            <a:r>
              <a:rPr lang="en-US" sz="1200" b="1" dirty="0"/>
              <a:t>control plane nodes</a:t>
            </a:r>
            <a:r>
              <a:rPr lang="en-US" sz="1200" dirty="0"/>
              <a:t>, manage and orchestrate the Kubernetes cluster.</a:t>
            </a:r>
          </a:p>
        </p:txBody>
      </p:sp>
      <p:sp>
        <p:nvSpPr>
          <p:cNvPr id="132" name="TextBox 131">
            <a:extLst>
              <a:ext uri="{FF2B5EF4-FFF2-40B4-BE49-F238E27FC236}">
                <a16:creationId xmlns:a16="http://schemas.microsoft.com/office/drawing/2014/main" id="{A4BD3F7C-16CA-A941-FD83-2E9067AC52D6}"/>
              </a:ext>
            </a:extLst>
          </p:cNvPr>
          <p:cNvSpPr txBox="1"/>
          <p:nvPr/>
        </p:nvSpPr>
        <p:spPr>
          <a:xfrm>
            <a:off x="5136759" y="2039704"/>
            <a:ext cx="2494867" cy="1200329"/>
          </a:xfrm>
          <a:prstGeom prst="rect">
            <a:avLst/>
          </a:prstGeom>
          <a:noFill/>
        </p:spPr>
        <p:txBody>
          <a:bodyPr wrap="square">
            <a:spAutoFit/>
          </a:bodyPr>
          <a:lstStyle/>
          <a:p>
            <a:r>
              <a:rPr lang="en-US" sz="1200" dirty="0"/>
              <a:t>Worker nodes are the machines where the actual applications (pods) are deployed and run. Each worker node is responsible for hosting the pods assigned to it by the master node</a:t>
            </a:r>
          </a:p>
        </p:txBody>
      </p:sp>
      <p:grpSp>
        <p:nvGrpSpPr>
          <p:cNvPr id="25" name="Group 24">
            <a:extLst>
              <a:ext uri="{FF2B5EF4-FFF2-40B4-BE49-F238E27FC236}">
                <a16:creationId xmlns:a16="http://schemas.microsoft.com/office/drawing/2014/main" id="{5CE1B1E9-ADD9-D03B-7443-A78945A27E11}"/>
              </a:ext>
            </a:extLst>
          </p:cNvPr>
          <p:cNvGrpSpPr/>
          <p:nvPr/>
        </p:nvGrpSpPr>
        <p:grpSpPr>
          <a:xfrm>
            <a:off x="5707736" y="3636987"/>
            <a:ext cx="1349106" cy="1401026"/>
            <a:chOff x="3644091" y="4881965"/>
            <a:chExt cx="1349106" cy="1401026"/>
          </a:xfrm>
        </p:grpSpPr>
        <p:sp>
          <p:nvSpPr>
            <p:cNvPr id="26" name="Rounded Rectangle 25">
              <a:extLst>
                <a:ext uri="{FF2B5EF4-FFF2-40B4-BE49-F238E27FC236}">
                  <a16:creationId xmlns:a16="http://schemas.microsoft.com/office/drawing/2014/main" id="{76C6B5D6-047A-0E9C-4EC1-5D35F7E80A9B}"/>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8">
              <a:extLst>
                <a:ext uri="{FF2B5EF4-FFF2-40B4-BE49-F238E27FC236}">
                  <a16:creationId xmlns:a16="http://schemas.microsoft.com/office/drawing/2014/main" id="{8A90796B-2ABD-3A56-8CCD-F874AEACC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a:extLst>
                <a:ext uri="{FF2B5EF4-FFF2-40B4-BE49-F238E27FC236}">
                  <a16:creationId xmlns:a16="http://schemas.microsoft.com/office/drawing/2014/main" id="{89816A30-E44E-2693-11AA-9D2F0C928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7B91F46D-97AD-241E-55E6-D3F6A5C00EF1}"/>
                </a:ext>
              </a:extLst>
            </p:cNvPr>
            <p:cNvSpPr txBox="1"/>
            <p:nvPr/>
          </p:nvSpPr>
          <p:spPr>
            <a:xfrm>
              <a:off x="3707453" y="5529828"/>
              <a:ext cx="1040073" cy="215444"/>
            </a:xfrm>
            <a:prstGeom prst="rect">
              <a:avLst/>
            </a:prstGeom>
            <a:solidFill>
              <a:srgbClr val="326CE5"/>
            </a:solidFill>
            <a:ln w="12700">
              <a:solidFill>
                <a:schemeClr val="bg1"/>
              </a:solidFill>
            </a:ln>
          </p:spPr>
          <p:txBody>
            <a:bodyPr wrap="square" rtlCol="0">
              <a:spAutoFit/>
            </a:bodyPr>
            <a:lstStyle/>
            <a:p>
              <a:pPr algn="ctr"/>
              <a:r>
                <a:rPr lang="en-US" sz="800" dirty="0">
                  <a:solidFill>
                    <a:schemeClr val="bg1"/>
                  </a:solidFill>
                </a:rPr>
                <a:t>Container Runtime</a:t>
              </a:r>
            </a:p>
          </p:txBody>
        </p:sp>
        <p:grpSp>
          <p:nvGrpSpPr>
            <p:cNvPr id="30" name="Group 29">
              <a:extLst>
                <a:ext uri="{FF2B5EF4-FFF2-40B4-BE49-F238E27FC236}">
                  <a16:creationId xmlns:a16="http://schemas.microsoft.com/office/drawing/2014/main" id="{4F0F4606-5704-9945-88B6-92B576E7AF4C}"/>
                </a:ext>
              </a:extLst>
            </p:cNvPr>
            <p:cNvGrpSpPr/>
            <p:nvPr/>
          </p:nvGrpSpPr>
          <p:grpSpPr>
            <a:xfrm>
              <a:off x="3809530" y="5877174"/>
              <a:ext cx="1183667" cy="405817"/>
              <a:chOff x="3809530" y="5877174"/>
              <a:chExt cx="1183667" cy="405817"/>
            </a:xfrm>
          </p:grpSpPr>
          <p:sp>
            <p:nvSpPr>
              <p:cNvPr id="31" name="TextBox 30">
                <a:extLst>
                  <a:ext uri="{FF2B5EF4-FFF2-40B4-BE49-F238E27FC236}">
                    <a16:creationId xmlns:a16="http://schemas.microsoft.com/office/drawing/2014/main" id="{DB07E30A-73A2-C1C6-6BFD-C62C5BFD4436}"/>
                  </a:ext>
                </a:extLst>
              </p:cNvPr>
              <p:cNvSpPr txBox="1"/>
              <p:nvPr/>
            </p:nvSpPr>
            <p:spPr>
              <a:xfrm>
                <a:off x="3809530" y="5964667"/>
                <a:ext cx="849982" cy="23083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900" dirty="0">
                    <a:solidFill>
                      <a:schemeClr val="bg1"/>
                    </a:solidFill>
                  </a:rPr>
                  <a:t>Worker Node</a:t>
                </a:r>
              </a:p>
            </p:txBody>
          </p:sp>
          <p:pic>
            <p:nvPicPr>
              <p:cNvPr id="32" name="Picture 28">
                <a:extLst>
                  <a:ext uri="{FF2B5EF4-FFF2-40B4-BE49-F238E27FC236}">
                    <a16:creationId xmlns:a16="http://schemas.microsoft.com/office/drawing/2014/main" id="{1C5AC16D-3458-9E38-72B3-D024CD863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1" name="Group 150">
            <a:extLst>
              <a:ext uri="{FF2B5EF4-FFF2-40B4-BE49-F238E27FC236}">
                <a16:creationId xmlns:a16="http://schemas.microsoft.com/office/drawing/2014/main" id="{8E989D0A-528C-9E16-23EE-F68F66B4207F}"/>
              </a:ext>
            </a:extLst>
          </p:cNvPr>
          <p:cNvGrpSpPr/>
          <p:nvPr/>
        </p:nvGrpSpPr>
        <p:grpSpPr>
          <a:xfrm>
            <a:off x="1579207" y="2754602"/>
            <a:ext cx="2495241" cy="3738271"/>
            <a:chOff x="1579207" y="2754602"/>
            <a:chExt cx="2495241" cy="3738271"/>
          </a:xfrm>
        </p:grpSpPr>
        <p:sp>
          <p:nvSpPr>
            <p:cNvPr id="135" name="Rounded Rectangle 134">
              <a:extLst>
                <a:ext uri="{FF2B5EF4-FFF2-40B4-BE49-F238E27FC236}">
                  <a16:creationId xmlns:a16="http://schemas.microsoft.com/office/drawing/2014/main" id="{B1A0DE0B-D7CC-98E7-DF1B-0DA105D99A79}"/>
                </a:ext>
              </a:extLst>
            </p:cNvPr>
            <p:cNvSpPr/>
            <p:nvPr/>
          </p:nvSpPr>
          <p:spPr>
            <a:xfrm>
              <a:off x="1579207" y="2754602"/>
              <a:ext cx="2278251" cy="3541197"/>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DF169B75-C57D-1151-F7E7-4DEC7E2FC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9788" y="4186981"/>
              <a:ext cx="527128" cy="512714"/>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6">
              <a:extLst>
                <a:ext uri="{FF2B5EF4-FFF2-40B4-BE49-F238E27FC236}">
                  <a16:creationId xmlns:a16="http://schemas.microsoft.com/office/drawing/2014/main" id="{783B295C-5B9E-51DE-A6B2-EAC6999E8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703" y="3260813"/>
              <a:ext cx="527127" cy="512713"/>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6">
              <a:extLst>
                <a:ext uri="{FF2B5EF4-FFF2-40B4-BE49-F238E27FC236}">
                  <a16:creationId xmlns:a16="http://schemas.microsoft.com/office/drawing/2014/main" id="{AD458D73-7EF4-14E1-E559-806B48E90D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7703" y="5129798"/>
              <a:ext cx="528480" cy="514029"/>
            </a:xfrm>
            <a:prstGeom prst="rect">
              <a:avLst/>
            </a:prstGeom>
            <a:noFill/>
            <a:extLst>
              <a:ext uri="{909E8E84-426E-40DD-AFC4-6F175D3DCCD1}">
                <a14:hiddenFill xmlns:a14="http://schemas.microsoft.com/office/drawing/2010/main">
                  <a:solidFill>
                    <a:srgbClr val="FFFFFF"/>
                  </a:solidFill>
                </a14:hiddenFill>
              </a:ext>
            </a:extLst>
          </p:spPr>
        </p:pic>
        <p:sp>
          <p:nvSpPr>
            <p:cNvPr id="139" name="Rounded Rectangle 138">
              <a:extLst>
                <a:ext uri="{FF2B5EF4-FFF2-40B4-BE49-F238E27FC236}">
                  <a16:creationId xmlns:a16="http://schemas.microsoft.com/office/drawing/2014/main" id="{A853AF9B-4542-0BE2-B9B8-5B568DDF26EF}"/>
                </a:ext>
              </a:extLst>
            </p:cNvPr>
            <p:cNvSpPr/>
            <p:nvPr/>
          </p:nvSpPr>
          <p:spPr>
            <a:xfrm>
              <a:off x="1679946" y="3048854"/>
              <a:ext cx="2044896" cy="2945785"/>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2">
              <a:extLst>
                <a:ext uri="{FF2B5EF4-FFF2-40B4-BE49-F238E27FC236}">
                  <a16:creationId xmlns:a16="http://schemas.microsoft.com/office/drawing/2014/main" id="{E7973904-0DDD-B585-9785-5D7F145054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9788" y="5246092"/>
              <a:ext cx="527129" cy="512715"/>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Arrow Connector 140">
              <a:extLst>
                <a:ext uri="{FF2B5EF4-FFF2-40B4-BE49-F238E27FC236}">
                  <a16:creationId xmlns:a16="http://schemas.microsoft.com/office/drawing/2014/main" id="{C3BE6C10-21DC-0E51-1679-1A0FC2A2F248}"/>
                </a:ext>
              </a:extLst>
            </p:cNvPr>
            <p:cNvCxnSpPr>
              <a:cxnSpLocks/>
            </p:cNvCxnSpPr>
            <p:nvPr/>
          </p:nvCxnSpPr>
          <p:spPr>
            <a:xfrm flipH="1" flipV="1">
              <a:off x="2373642" y="3669468"/>
              <a:ext cx="596146" cy="584049"/>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EA738B36-8379-32C3-CB3F-7BDC57686EB5}"/>
                </a:ext>
              </a:extLst>
            </p:cNvPr>
            <p:cNvCxnSpPr>
              <a:cxnSpLocks/>
            </p:cNvCxnSpPr>
            <p:nvPr/>
          </p:nvCxnSpPr>
          <p:spPr>
            <a:xfrm flipH="1">
              <a:off x="2339612" y="4604329"/>
              <a:ext cx="630176" cy="584398"/>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CD5288B5-5E9B-E63A-F23B-1D923710C7CC}"/>
                </a:ext>
              </a:extLst>
            </p:cNvPr>
            <p:cNvCxnSpPr>
              <a:cxnSpLocks/>
            </p:cNvCxnSpPr>
            <p:nvPr/>
          </p:nvCxnSpPr>
          <p:spPr>
            <a:xfrm>
              <a:off x="3233352" y="4730750"/>
              <a:ext cx="0" cy="457977"/>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144" name="Group 143">
              <a:extLst>
                <a:ext uri="{FF2B5EF4-FFF2-40B4-BE49-F238E27FC236}">
                  <a16:creationId xmlns:a16="http://schemas.microsoft.com/office/drawing/2014/main" id="{34F96FF0-DE6F-C9B1-D709-9B6735E5A86B}"/>
                </a:ext>
              </a:extLst>
            </p:cNvPr>
            <p:cNvGrpSpPr/>
            <p:nvPr/>
          </p:nvGrpSpPr>
          <p:grpSpPr>
            <a:xfrm>
              <a:off x="2861105" y="6087056"/>
              <a:ext cx="1213343" cy="405817"/>
              <a:chOff x="1840569" y="6172500"/>
              <a:chExt cx="1213343" cy="405817"/>
            </a:xfrm>
          </p:grpSpPr>
          <p:sp>
            <p:nvSpPr>
              <p:cNvPr id="145" name="TextBox 144">
                <a:extLst>
                  <a:ext uri="{FF2B5EF4-FFF2-40B4-BE49-F238E27FC236}">
                    <a16:creationId xmlns:a16="http://schemas.microsoft.com/office/drawing/2014/main" id="{0866EEE7-4F27-0233-9ABB-CF1CDF0AE184}"/>
                  </a:ext>
                </a:extLst>
              </p:cNvPr>
              <p:cNvSpPr txBox="1"/>
              <p:nvPr/>
            </p:nvSpPr>
            <p:spPr>
              <a:xfrm>
                <a:off x="1840569" y="6259343"/>
                <a:ext cx="849982" cy="23083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900" dirty="0">
                    <a:solidFill>
                      <a:schemeClr val="bg1"/>
                    </a:solidFill>
                  </a:rPr>
                  <a:t>Master Node</a:t>
                </a:r>
              </a:p>
            </p:txBody>
          </p:sp>
          <p:pic>
            <p:nvPicPr>
              <p:cNvPr id="146" name="Picture 28">
                <a:extLst>
                  <a:ext uri="{FF2B5EF4-FFF2-40B4-BE49-F238E27FC236}">
                    <a16:creationId xmlns:a16="http://schemas.microsoft.com/office/drawing/2014/main" id="{E62FC60D-74BD-01E2-579C-D44B903B0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687" y="6172500"/>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7" name="Group 146">
              <a:extLst>
                <a:ext uri="{FF2B5EF4-FFF2-40B4-BE49-F238E27FC236}">
                  <a16:creationId xmlns:a16="http://schemas.microsoft.com/office/drawing/2014/main" id="{35766792-B38B-EDD3-358C-FFB6BABC1DDC}"/>
                </a:ext>
              </a:extLst>
            </p:cNvPr>
            <p:cNvGrpSpPr/>
            <p:nvPr/>
          </p:nvGrpSpPr>
          <p:grpSpPr>
            <a:xfrm>
              <a:off x="2523054" y="2844109"/>
              <a:ext cx="1246034" cy="409489"/>
              <a:chOff x="1438589" y="2236025"/>
              <a:chExt cx="1246034" cy="409489"/>
            </a:xfrm>
          </p:grpSpPr>
          <p:sp>
            <p:nvSpPr>
              <p:cNvPr id="148" name="TextBox 147">
                <a:extLst>
                  <a:ext uri="{FF2B5EF4-FFF2-40B4-BE49-F238E27FC236}">
                    <a16:creationId xmlns:a16="http://schemas.microsoft.com/office/drawing/2014/main" id="{4366F2D6-33B3-68FF-E3A3-A38680FC7509}"/>
                  </a:ext>
                </a:extLst>
              </p:cNvPr>
              <p:cNvSpPr txBox="1"/>
              <p:nvPr/>
            </p:nvSpPr>
            <p:spPr>
              <a:xfrm>
                <a:off x="1438589" y="2315873"/>
                <a:ext cx="889991" cy="21991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900" dirty="0">
                    <a:solidFill>
                      <a:schemeClr val="bg1"/>
                    </a:solidFill>
                  </a:rPr>
                  <a:t>Control Plane</a:t>
                </a:r>
              </a:p>
            </p:txBody>
          </p:sp>
          <p:pic>
            <p:nvPicPr>
              <p:cNvPr id="149" name="Picture 14">
                <a:extLst>
                  <a:ext uri="{FF2B5EF4-FFF2-40B4-BE49-F238E27FC236}">
                    <a16:creationId xmlns:a16="http://schemas.microsoft.com/office/drawing/2014/main" id="{5D87A3EA-E320-191F-489D-4FA4DE8484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525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0C756-29A9-A421-1B56-322826E99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B4D5DC-E7D6-7F93-9B30-43B7AE33C5C3}"/>
              </a:ext>
            </a:extLst>
          </p:cNvPr>
          <p:cNvSpPr>
            <a:spLocks noGrp="1"/>
          </p:cNvSpPr>
          <p:nvPr>
            <p:ph type="title"/>
          </p:nvPr>
        </p:nvSpPr>
        <p:spPr/>
        <p:txBody>
          <a:bodyPr>
            <a:normAutofit/>
          </a:bodyPr>
          <a:lstStyle/>
          <a:p>
            <a:r>
              <a:rPr lang="en-US" dirty="0"/>
              <a:t>Kubernetes Nodes</a:t>
            </a:r>
          </a:p>
        </p:txBody>
      </p:sp>
      <p:sp>
        <p:nvSpPr>
          <p:cNvPr id="16" name="TextBox 15">
            <a:extLst>
              <a:ext uri="{FF2B5EF4-FFF2-40B4-BE49-F238E27FC236}">
                <a16:creationId xmlns:a16="http://schemas.microsoft.com/office/drawing/2014/main" id="{A0EA76E9-9EB8-AB57-A8EE-FB2C3B5DF883}"/>
              </a:ext>
            </a:extLst>
          </p:cNvPr>
          <p:cNvSpPr txBox="1"/>
          <p:nvPr/>
        </p:nvSpPr>
        <p:spPr>
          <a:xfrm>
            <a:off x="862250" y="1683277"/>
            <a:ext cx="2085547" cy="338554"/>
          </a:xfrm>
          <a:prstGeom prst="rect">
            <a:avLst/>
          </a:prstGeom>
          <a:noFill/>
        </p:spPr>
        <p:txBody>
          <a:bodyPr wrap="square">
            <a:spAutoFit/>
          </a:bodyPr>
          <a:lstStyle/>
          <a:p>
            <a:pPr algn="ctr"/>
            <a:r>
              <a:rPr lang="en-US" sz="1600" b="1" i="0" dirty="0">
                <a:solidFill>
                  <a:srgbClr val="326CE5"/>
                </a:solidFill>
                <a:effectLst/>
              </a:rPr>
              <a:t>Master Node(s)</a:t>
            </a:r>
            <a:endParaRPr lang="en-US" sz="1600" b="1" dirty="0">
              <a:solidFill>
                <a:srgbClr val="326CE5"/>
              </a:solidFill>
            </a:endParaRPr>
          </a:p>
        </p:txBody>
      </p:sp>
      <p:sp>
        <p:nvSpPr>
          <p:cNvPr id="17" name="Content Placeholder 2">
            <a:extLst>
              <a:ext uri="{FF2B5EF4-FFF2-40B4-BE49-F238E27FC236}">
                <a16:creationId xmlns:a16="http://schemas.microsoft.com/office/drawing/2014/main" id="{F65EA083-39AF-B392-EA61-3C0D412B564E}"/>
              </a:ext>
            </a:extLst>
          </p:cNvPr>
          <p:cNvSpPr txBox="1">
            <a:spLocks/>
          </p:cNvSpPr>
          <p:nvPr/>
        </p:nvSpPr>
        <p:spPr>
          <a:xfrm>
            <a:off x="628650" y="1028394"/>
            <a:ext cx="7886700" cy="51964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0" i="0" dirty="0">
                <a:solidFill>
                  <a:srgbClr val="222222"/>
                </a:solidFill>
                <a:effectLst/>
              </a:rPr>
              <a:t>Kubernetes supports multiple Master and Worker nodes.</a:t>
            </a:r>
            <a:endParaRPr lang="en-US" dirty="0"/>
          </a:p>
        </p:txBody>
      </p:sp>
      <p:sp>
        <p:nvSpPr>
          <p:cNvPr id="103" name="TextBox 102">
            <a:extLst>
              <a:ext uri="{FF2B5EF4-FFF2-40B4-BE49-F238E27FC236}">
                <a16:creationId xmlns:a16="http://schemas.microsoft.com/office/drawing/2014/main" id="{DA7491B3-E521-FCCF-0960-D4CF74E60770}"/>
              </a:ext>
            </a:extLst>
          </p:cNvPr>
          <p:cNvSpPr txBox="1"/>
          <p:nvPr/>
        </p:nvSpPr>
        <p:spPr>
          <a:xfrm>
            <a:off x="4993223" y="1683277"/>
            <a:ext cx="2110061" cy="338554"/>
          </a:xfrm>
          <a:prstGeom prst="rect">
            <a:avLst/>
          </a:prstGeom>
          <a:noFill/>
        </p:spPr>
        <p:txBody>
          <a:bodyPr wrap="square">
            <a:spAutoFit/>
          </a:bodyPr>
          <a:lstStyle/>
          <a:p>
            <a:pPr algn="ctr"/>
            <a:r>
              <a:rPr lang="en-US" sz="1600" b="1" i="0" dirty="0">
                <a:solidFill>
                  <a:srgbClr val="326CE5"/>
                </a:solidFill>
                <a:effectLst/>
              </a:rPr>
              <a:t>Worker Node(s)</a:t>
            </a:r>
            <a:endParaRPr lang="en-US" sz="1600" b="1" dirty="0">
              <a:solidFill>
                <a:srgbClr val="326CE5"/>
              </a:solidFill>
            </a:endParaRPr>
          </a:p>
        </p:txBody>
      </p:sp>
      <p:sp>
        <p:nvSpPr>
          <p:cNvPr id="131" name="TextBox 130">
            <a:extLst>
              <a:ext uri="{FF2B5EF4-FFF2-40B4-BE49-F238E27FC236}">
                <a16:creationId xmlns:a16="http://schemas.microsoft.com/office/drawing/2014/main" id="{D10A9F21-B7BE-F2B0-32C9-E34060C83649}"/>
              </a:ext>
            </a:extLst>
          </p:cNvPr>
          <p:cNvSpPr txBox="1"/>
          <p:nvPr/>
        </p:nvSpPr>
        <p:spPr>
          <a:xfrm>
            <a:off x="947396" y="1965092"/>
            <a:ext cx="2085547" cy="369332"/>
          </a:xfrm>
          <a:prstGeom prst="rect">
            <a:avLst/>
          </a:prstGeom>
          <a:noFill/>
        </p:spPr>
        <p:txBody>
          <a:bodyPr wrap="square">
            <a:spAutoFit/>
          </a:bodyPr>
          <a:lstStyle/>
          <a:p>
            <a:r>
              <a:rPr lang="en-US" dirty="0"/>
              <a:t>High Availability</a:t>
            </a:r>
          </a:p>
        </p:txBody>
      </p:sp>
      <p:sp>
        <p:nvSpPr>
          <p:cNvPr id="132" name="TextBox 131">
            <a:extLst>
              <a:ext uri="{FF2B5EF4-FFF2-40B4-BE49-F238E27FC236}">
                <a16:creationId xmlns:a16="http://schemas.microsoft.com/office/drawing/2014/main" id="{F2CAD0B5-066B-640D-31E5-AF1B9B243C6E}"/>
              </a:ext>
            </a:extLst>
          </p:cNvPr>
          <p:cNvSpPr txBox="1"/>
          <p:nvPr/>
        </p:nvSpPr>
        <p:spPr>
          <a:xfrm>
            <a:off x="4792820" y="1965092"/>
            <a:ext cx="2494867" cy="369332"/>
          </a:xfrm>
          <a:prstGeom prst="rect">
            <a:avLst/>
          </a:prstGeom>
          <a:noFill/>
        </p:spPr>
        <p:txBody>
          <a:bodyPr wrap="square">
            <a:spAutoFit/>
          </a:bodyPr>
          <a:lstStyle/>
          <a:p>
            <a:pPr algn="ctr"/>
            <a:r>
              <a:rPr lang="en-US" dirty="0"/>
              <a:t>One to thousands</a:t>
            </a:r>
          </a:p>
        </p:txBody>
      </p:sp>
      <p:grpSp>
        <p:nvGrpSpPr>
          <p:cNvPr id="45" name="Group 44">
            <a:extLst>
              <a:ext uri="{FF2B5EF4-FFF2-40B4-BE49-F238E27FC236}">
                <a16:creationId xmlns:a16="http://schemas.microsoft.com/office/drawing/2014/main" id="{7D04AF12-1148-A8A0-01A1-08B7EA43C827}"/>
              </a:ext>
            </a:extLst>
          </p:cNvPr>
          <p:cNvGrpSpPr/>
          <p:nvPr/>
        </p:nvGrpSpPr>
        <p:grpSpPr>
          <a:xfrm>
            <a:off x="495648" y="2576885"/>
            <a:ext cx="2699574" cy="3581983"/>
            <a:chOff x="783583" y="2289260"/>
            <a:chExt cx="2906447" cy="3856476"/>
          </a:xfrm>
        </p:grpSpPr>
        <p:grpSp>
          <p:nvGrpSpPr>
            <p:cNvPr id="151" name="Group 150">
              <a:extLst>
                <a:ext uri="{FF2B5EF4-FFF2-40B4-BE49-F238E27FC236}">
                  <a16:creationId xmlns:a16="http://schemas.microsoft.com/office/drawing/2014/main" id="{36B02D0D-287D-9DA4-3750-511A38331009}"/>
                </a:ext>
              </a:extLst>
            </p:cNvPr>
            <p:cNvGrpSpPr/>
            <p:nvPr/>
          </p:nvGrpSpPr>
          <p:grpSpPr>
            <a:xfrm>
              <a:off x="783583" y="2289260"/>
              <a:ext cx="1698966" cy="2390430"/>
              <a:chOff x="1579207" y="2754602"/>
              <a:chExt cx="2495241" cy="3738271"/>
            </a:xfrm>
          </p:grpSpPr>
          <p:sp>
            <p:nvSpPr>
              <p:cNvPr id="135" name="Rounded Rectangle 134">
                <a:extLst>
                  <a:ext uri="{FF2B5EF4-FFF2-40B4-BE49-F238E27FC236}">
                    <a16:creationId xmlns:a16="http://schemas.microsoft.com/office/drawing/2014/main" id="{DCA23FF4-4DAC-3B09-2C8C-BD5453304963}"/>
                  </a:ext>
                </a:extLst>
              </p:cNvPr>
              <p:cNvSpPr/>
              <p:nvPr/>
            </p:nvSpPr>
            <p:spPr>
              <a:xfrm>
                <a:off x="1579207" y="2754602"/>
                <a:ext cx="2278251" cy="3541197"/>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2">
                <a:extLst>
                  <a:ext uri="{FF2B5EF4-FFF2-40B4-BE49-F238E27FC236}">
                    <a16:creationId xmlns:a16="http://schemas.microsoft.com/office/drawing/2014/main" id="{F382DAF8-BD07-95DD-A337-A55D70274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788" y="4186981"/>
                <a:ext cx="527128" cy="512714"/>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6">
                <a:extLst>
                  <a:ext uri="{FF2B5EF4-FFF2-40B4-BE49-F238E27FC236}">
                    <a16:creationId xmlns:a16="http://schemas.microsoft.com/office/drawing/2014/main" id="{20C1B63F-946C-F59B-19FB-F493CE9BA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703" y="3260813"/>
                <a:ext cx="527127" cy="512713"/>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6">
                <a:extLst>
                  <a:ext uri="{FF2B5EF4-FFF2-40B4-BE49-F238E27FC236}">
                    <a16:creationId xmlns:a16="http://schemas.microsoft.com/office/drawing/2014/main" id="{4DBC0D25-931E-7E2F-561E-A9434CC43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703" y="5129798"/>
                <a:ext cx="528480" cy="514029"/>
              </a:xfrm>
              <a:prstGeom prst="rect">
                <a:avLst/>
              </a:prstGeom>
              <a:noFill/>
              <a:extLst>
                <a:ext uri="{909E8E84-426E-40DD-AFC4-6F175D3DCCD1}">
                  <a14:hiddenFill xmlns:a14="http://schemas.microsoft.com/office/drawing/2010/main">
                    <a:solidFill>
                      <a:srgbClr val="FFFFFF"/>
                    </a:solidFill>
                  </a14:hiddenFill>
                </a:ext>
              </a:extLst>
            </p:spPr>
          </p:pic>
          <p:sp>
            <p:nvSpPr>
              <p:cNvPr id="139" name="Rounded Rectangle 138">
                <a:extLst>
                  <a:ext uri="{FF2B5EF4-FFF2-40B4-BE49-F238E27FC236}">
                    <a16:creationId xmlns:a16="http://schemas.microsoft.com/office/drawing/2014/main" id="{4EF4E529-76C7-D84A-74EC-408EFEFD1A99}"/>
                  </a:ext>
                </a:extLst>
              </p:cNvPr>
              <p:cNvSpPr/>
              <p:nvPr/>
            </p:nvSpPr>
            <p:spPr>
              <a:xfrm>
                <a:off x="1679946" y="3048854"/>
                <a:ext cx="2044896" cy="2945785"/>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2">
                <a:extLst>
                  <a:ext uri="{FF2B5EF4-FFF2-40B4-BE49-F238E27FC236}">
                    <a16:creationId xmlns:a16="http://schemas.microsoft.com/office/drawing/2014/main" id="{EC0FA367-E4F6-54BC-AD23-E31678DB71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9788" y="5246092"/>
                <a:ext cx="527129" cy="512715"/>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Arrow Connector 140">
                <a:extLst>
                  <a:ext uri="{FF2B5EF4-FFF2-40B4-BE49-F238E27FC236}">
                    <a16:creationId xmlns:a16="http://schemas.microsoft.com/office/drawing/2014/main" id="{E6EE5F90-8F07-D929-4476-05E7401982DC}"/>
                  </a:ext>
                </a:extLst>
              </p:cNvPr>
              <p:cNvCxnSpPr>
                <a:cxnSpLocks/>
              </p:cNvCxnSpPr>
              <p:nvPr/>
            </p:nvCxnSpPr>
            <p:spPr>
              <a:xfrm flipH="1" flipV="1">
                <a:off x="2373642" y="3669468"/>
                <a:ext cx="596146" cy="584049"/>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1543B034-5E0B-699D-1E84-3BAD9EEAB2AE}"/>
                  </a:ext>
                </a:extLst>
              </p:cNvPr>
              <p:cNvCxnSpPr>
                <a:cxnSpLocks/>
              </p:cNvCxnSpPr>
              <p:nvPr/>
            </p:nvCxnSpPr>
            <p:spPr>
              <a:xfrm flipH="1">
                <a:off x="2339612" y="4604329"/>
                <a:ext cx="630176" cy="584398"/>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82BEDA4C-95C0-BBC0-B41A-DA615A582D8B}"/>
                  </a:ext>
                </a:extLst>
              </p:cNvPr>
              <p:cNvCxnSpPr>
                <a:cxnSpLocks/>
              </p:cNvCxnSpPr>
              <p:nvPr/>
            </p:nvCxnSpPr>
            <p:spPr>
              <a:xfrm>
                <a:off x="3233352" y="4730750"/>
                <a:ext cx="0" cy="457977"/>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144" name="Group 143">
                <a:extLst>
                  <a:ext uri="{FF2B5EF4-FFF2-40B4-BE49-F238E27FC236}">
                    <a16:creationId xmlns:a16="http://schemas.microsoft.com/office/drawing/2014/main" id="{129F899E-763F-34F6-9D10-EC8B83371CAC}"/>
                  </a:ext>
                </a:extLst>
              </p:cNvPr>
              <p:cNvGrpSpPr/>
              <p:nvPr/>
            </p:nvGrpSpPr>
            <p:grpSpPr>
              <a:xfrm>
                <a:off x="2861105" y="6087056"/>
                <a:ext cx="1213343" cy="405817"/>
                <a:chOff x="1840569" y="6172500"/>
                <a:chExt cx="1213343" cy="405817"/>
              </a:xfrm>
            </p:grpSpPr>
            <p:sp>
              <p:nvSpPr>
                <p:cNvPr id="145" name="TextBox 144">
                  <a:extLst>
                    <a:ext uri="{FF2B5EF4-FFF2-40B4-BE49-F238E27FC236}">
                      <a16:creationId xmlns:a16="http://schemas.microsoft.com/office/drawing/2014/main" id="{EFC8DCF7-1054-3EFC-A9E4-72D4ED90EBC8}"/>
                    </a:ext>
                  </a:extLst>
                </p:cNvPr>
                <p:cNvSpPr txBox="1"/>
                <p:nvPr/>
              </p:nvSpPr>
              <p:spPr>
                <a:xfrm>
                  <a:off x="1840569" y="6259344"/>
                  <a:ext cx="849982" cy="248456"/>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Master Node</a:t>
                  </a:r>
                </a:p>
              </p:txBody>
            </p:sp>
            <p:pic>
              <p:nvPicPr>
                <p:cNvPr id="146" name="Picture 28">
                  <a:extLst>
                    <a:ext uri="{FF2B5EF4-FFF2-40B4-BE49-F238E27FC236}">
                      <a16:creationId xmlns:a16="http://schemas.microsoft.com/office/drawing/2014/main" id="{2A0AA9B8-23F3-C3E8-33B8-55F72FF5DC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687" y="6172500"/>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7" name="Group 146">
                <a:extLst>
                  <a:ext uri="{FF2B5EF4-FFF2-40B4-BE49-F238E27FC236}">
                    <a16:creationId xmlns:a16="http://schemas.microsoft.com/office/drawing/2014/main" id="{7C5F8C90-4E21-DD58-AC3C-2ECA9ECE6C3C}"/>
                  </a:ext>
                </a:extLst>
              </p:cNvPr>
              <p:cNvGrpSpPr/>
              <p:nvPr/>
            </p:nvGrpSpPr>
            <p:grpSpPr>
              <a:xfrm>
                <a:off x="2523054" y="2844109"/>
                <a:ext cx="1246034" cy="409489"/>
                <a:chOff x="1438589" y="2236025"/>
                <a:chExt cx="1246034" cy="409489"/>
              </a:xfrm>
            </p:grpSpPr>
            <p:sp>
              <p:nvSpPr>
                <p:cNvPr id="148" name="TextBox 147">
                  <a:extLst>
                    <a:ext uri="{FF2B5EF4-FFF2-40B4-BE49-F238E27FC236}">
                      <a16:creationId xmlns:a16="http://schemas.microsoft.com/office/drawing/2014/main" id="{BBF9282A-AB49-D69A-6DDA-08DE25FAF618}"/>
                    </a:ext>
                  </a:extLst>
                </p:cNvPr>
                <p:cNvSpPr txBox="1"/>
                <p:nvPr/>
              </p:nvSpPr>
              <p:spPr>
                <a:xfrm>
                  <a:off x="1438589" y="2315873"/>
                  <a:ext cx="889991" cy="248455"/>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Control Plane</a:t>
                  </a:r>
                </a:p>
              </p:txBody>
            </p:sp>
            <p:pic>
              <p:nvPicPr>
                <p:cNvPr id="149" name="Picture 14">
                  <a:extLst>
                    <a:ext uri="{FF2B5EF4-FFF2-40B4-BE49-F238E27FC236}">
                      <a16:creationId xmlns:a16="http://schemas.microsoft.com/office/drawing/2014/main" id="{21777408-F617-20B2-5211-D72D54A64E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707B4211-0616-046C-42CD-A95A60EFE92F}"/>
                </a:ext>
              </a:extLst>
            </p:cNvPr>
            <p:cNvGrpSpPr/>
            <p:nvPr/>
          </p:nvGrpSpPr>
          <p:grpSpPr>
            <a:xfrm>
              <a:off x="1380906" y="2953278"/>
              <a:ext cx="1698966" cy="2390430"/>
              <a:chOff x="1579207" y="2754602"/>
              <a:chExt cx="2495241" cy="3738271"/>
            </a:xfrm>
          </p:grpSpPr>
          <p:sp>
            <p:nvSpPr>
              <p:cNvPr id="4" name="Rounded Rectangle 3">
                <a:extLst>
                  <a:ext uri="{FF2B5EF4-FFF2-40B4-BE49-F238E27FC236}">
                    <a16:creationId xmlns:a16="http://schemas.microsoft.com/office/drawing/2014/main" id="{81C00164-DE6C-23F5-62A5-D6748D182A23}"/>
                  </a:ext>
                </a:extLst>
              </p:cNvPr>
              <p:cNvSpPr/>
              <p:nvPr/>
            </p:nvSpPr>
            <p:spPr>
              <a:xfrm>
                <a:off x="1579207" y="2754602"/>
                <a:ext cx="2278251" cy="3541197"/>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26902696-805B-F27D-6BD8-F51CEA037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788" y="4186981"/>
                <a:ext cx="527128" cy="512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994AE88-CD8F-67CA-2DE5-59CD7BFB0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703" y="3260813"/>
                <a:ext cx="527127" cy="512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a:extLst>
                  <a:ext uri="{FF2B5EF4-FFF2-40B4-BE49-F238E27FC236}">
                    <a16:creationId xmlns:a16="http://schemas.microsoft.com/office/drawing/2014/main" id="{D18D1D96-AF24-65E6-3C96-E929CB5C5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703" y="5129798"/>
                <a:ext cx="528480" cy="514029"/>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F51BC258-38F1-12CA-558D-B1467844544D}"/>
                  </a:ext>
                </a:extLst>
              </p:cNvPr>
              <p:cNvSpPr/>
              <p:nvPr/>
            </p:nvSpPr>
            <p:spPr>
              <a:xfrm>
                <a:off x="1679946" y="3048854"/>
                <a:ext cx="2044896" cy="2945785"/>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2">
                <a:extLst>
                  <a:ext uri="{FF2B5EF4-FFF2-40B4-BE49-F238E27FC236}">
                    <a16:creationId xmlns:a16="http://schemas.microsoft.com/office/drawing/2014/main" id="{700F90C6-4A94-BA8E-5904-33B425169A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9788" y="5246092"/>
                <a:ext cx="527129" cy="51271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72678112-34A7-9FD2-1785-9FA8A634D173}"/>
                  </a:ext>
                </a:extLst>
              </p:cNvPr>
              <p:cNvCxnSpPr>
                <a:cxnSpLocks/>
              </p:cNvCxnSpPr>
              <p:nvPr/>
            </p:nvCxnSpPr>
            <p:spPr>
              <a:xfrm flipH="1" flipV="1">
                <a:off x="2373642" y="3669468"/>
                <a:ext cx="596146" cy="584049"/>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B655867-6027-C756-BC63-4C16B2C32162}"/>
                  </a:ext>
                </a:extLst>
              </p:cNvPr>
              <p:cNvCxnSpPr>
                <a:cxnSpLocks/>
              </p:cNvCxnSpPr>
              <p:nvPr/>
            </p:nvCxnSpPr>
            <p:spPr>
              <a:xfrm flipH="1">
                <a:off x="2339612" y="4604329"/>
                <a:ext cx="630176" cy="584398"/>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FE35234-7451-7BCE-9939-2DD692B890BE}"/>
                  </a:ext>
                </a:extLst>
              </p:cNvPr>
              <p:cNvCxnSpPr>
                <a:cxnSpLocks/>
              </p:cNvCxnSpPr>
              <p:nvPr/>
            </p:nvCxnSpPr>
            <p:spPr>
              <a:xfrm>
                <a:off x="3233352" y="4730750"/>
                <a:ext cx="0" cy="457977"/>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5D6E1393-DB6B-103E-0EA0-2CF9C0A68D82}"/>
                  </a:ext>
                </a:extLst>
              </p:cNvPr>
              <p:cNvGrpSpPr/>
              <p:nvPr/>
            </p:nvGrpSpPr>
            <p:grpSpPr>
              <a:xfrm>
                <a:off x="2861105" y="6087056"/>
                <a:ext cx="1213343" cy="405817"/>
                <a:chOff x="1840569" y="6172500"/>
                <a:chExt cx="1213343" cy="405817"/>
              </a:xfrm>
            </p:grpSpPr>
            <p:sp>
              <p:nvSpPr>
                <p:cNvPr id="19" name="TextBox 18">
                  <a:extLst>
                    <a:ext uri="{FF2B5EF4-FFF2-40B4-BE49-F238E27FC236}">
                      <a16:creationId xmlns:a16="http://schemas.microsoft.com/office/drawing/2014/main" id="{BE0F775B-AA6F-FA1F-087D-B944838941C4}"/>
                    </a:ext>
                  </a:extLst>
                </p:cNvPr>
                <p:cNvSpPr txBox="1"/>
                <p:nvPr/>
              </p:nvSpPr>
              <p:spPr>
                <a:xfrm>
                  <a:off x="1840569" y="6259344"/>
                  <a:ext cx="849982" cy="248456"/>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Master Node</a:t>
                  </a:r>
                </a:p>
              </p:txBody>
            </p:sp>
            <p:pic>
              <p:nvPicPr>
                <p:cNvPr id="20" name="Picture 28">
                  <a:extLst>
                    <a:ext uri="{FF2B5EF4-FFF2-40B4-BE49-F238E27FC236}">
                      <a16:creationId xmlns:a16="http://schemas.microsoft.com/office/drawing/2014/main" id="{0E67F56E-B436-47B9-B8A5-52AA4D7FF5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687" y="6172500"/>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62975168-4279-CABF-6B58-B45136A39E0E}"/>
                  </a:ext>
                </a:extLst>
              </p:cNvPr>
              <p:cNvGrpSpPr/>
              <p:nvPr/>
            </p:nvGrpSpPr>
            <p:grpSpPr>
              <a:xfrm>
                <a:off x="2523054" y="2844109"/>
                <a:ext cx="1246034" cy="409489"/>
                <a:chOff x="1438589" y="2236025"/>
                <a:chExt cx="1246034" cy="409489"/>
              </a:xfrm>
            </p:grpSpPr>
            <p:sp>
              <p:nvSpPr>
                <p:cNvPr id="15" name="TextBox 14">
                  <a:extLst>
                    <a:ext uri="{FF2B5EF4-FFF2-40B4-BE49-F238E27FC236}">
                      <a16:creationId xmlns:a16="http://schemas.microsoft.com/office/drawing/2014/main" id="{AF11511E-A56B-2A3C-1C77-F904D68BE4FB}"/>
                    </a:ext>
                  </a:extLst>
                </p:cNvPr>
                <p:cNvSpPr txBox="1"/>
                <p:nvPr/>
              </p:nvSpPr>
              <p:spPr>
                <a:xfrm>
                  <a:off x="1438589" y="2315873"/>
                  <a:ext cx="889991" cy="248455"/>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Control Plane</a:t>
                  </a:r>
                </a:p>
              </p:txBody>
            </p:sp>
            <p:pic>
              <p:nvPicPr>
                <p:cNvPr id="18" name="Picture 14">
                  <a:extLst>
                    <a:ext uri="{FF2B5EF4-FFF2-40B4-BE49-F238E27FC236}">
                      <a16:creationId xmlns:a16="http://schemas.microsoft.com/office/drawing/2014/main" id="{7E669C6B-6358-2740-27B9-FD91ECCB31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1" name="Group 20">
              <a:extLst>
                <a:ext uri="{FF2B5EF4-FFF2-40B4-BE49-F238E27FC236}">
                  <a16:creationId xmlns:a16="http://schemas.microsoft.com/office/drawing/2014/main" id="{FC1373B5-3C22-69EC-9116-6D0AC70381B3}"/>
                </a:ext>
              </a:extLst>
            </p:cNvPr>
            <p:cNvGrpSpPr/>
            <p:nvPr/>
          </p:nvGrpSpPr>
          <p:grpSpPr>
            <a:xfrm>
              <a:off x="1991064" y="3755306"/>
              <a:ext cx="1698966" cy="2390430"/>
              <a:chOff x="1579207" y="2754602"/>
              <a:chExt cx="2495241" cy="3738271"/>
            </a:xfrm>
          </p:grpSpPr>
          <p:sp>
            <p:nvSpPr>
              <p:cNvPr id="22" name="Rounded Rectangle 21">
                <a:extLst>
                  <a:ext uri="{FF2B5EF4-FFF2-40B4-BE49-F238E27FC236}">
                    <a16:creationId xmlns:a16="http://schemas.microsoft.com/office/drawing/2014/main" id="{AC5F6E3C-C028-E14C-9124-B87B66327BD6}"/>
                  </a:ext>
                </a:extLst>
              </p:cNvPr>
              <p:cNvSpPr/>
              <p:nvPr/>
            </p:nvSpPr>
            <p:spPr>
              <a:xfrm>
                <a:off x="1579207" y="2754602"/>
                <a:ext cx="2278251" cy="3541197"/>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a:extLst>
                  <a:ext uri="{FF2B5EF4-FFF2-40B4-BE49-F238E27FC236}">
                    <a16:creationId xmlns:a16="http://schemas.microsoft.com/office/drawing/2014/main" id="{BD4793D1-784B-656E-D85F-C677AF764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788" y="4186981"/>
                <a:ext cx="527128" cy="5127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925E9977-0255-1067-A777-53B68B1F5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703" y="3260813"/>
                <a:ext cx="527127" cy="51271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a:extLst>
                  <a:ext uri="{FF2B5EF4-FFF2-40B4-BE49-F238E27FC236}">
                    <a16:creationId xmlns:a16="http://schemas.microsoft.com/office/drawing/2014/main" id="{C5D78A8C-6CCE-B5D1-1994-9043CF838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703" y="5129798"/>
                <a:ext cx="528480" cy="514029"/>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a:extLst>
                  <a:ext uri="{FF2B5EF4-FFF2-40B4-BE49-F238E27FC236}">
                    <a16:creationId xmlns:a16="http://schemas.microsoft.com/office/drawing/2014/main" id="{35457386-E58A-B99D-6999-E29EF080FD62}"/>
                  </a:ext>
                </a:extLst>
              </p:cNvPr>
              <p:cNvSpPr/>
              <p:nvPr/>
            </p:nvSpPr>
            <p:spPr>
              <a:xfrm>
                <a:off x="1679946" y="3048854"/>
                <a:ext cx="2044896" cy="2945785"/>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12">
                <a:extLst>
                  <a:ext uri="{FF2B5EF4-FFF2-40B4-BE49-F238E27FC236}">
                    <a16:creationId xmlns:a16="http://schemas.microsoft.com/office/drawing/2014/main" id="{615160B4-CDA3-71D5-CCAA-7FFF29CE66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9788" y="5246092"/>
                <a:ext cx="527129" cy="512715"/>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DBE792C4-B530-230F-39D2-5C4C596256E7}"/>
                  </a:ext>
                </a:extLst>
              </p:cNvPr>
              <p:cNvCxnSpPr>
                <a:cxnSpLocks/>
              </p:cNvCxnSpPr>
              <p:nvPr/>
            </p:nvCxnSpPr>
            <p:spPr>
              <a:xfrm flipH="1" flipV="1">
                <a:off x="2373642" y="3669468"/>
                <a:ext cx="596146" cy="584049"/>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27C5D32E-19EC-7067-FBE9-8DFA16B3BB8B}"/>
                  </a:ext>
                </a:extLst>
              </p:cNvPr>
              <p:cNvCxnSpPr>
                <a:cxnSpLocks/>
              </p:cNvCxnSpPr>
              <p:nvPr/>
            </p:nvCxnSpPr>
            <p:spPr>
              <a:xfrm flipH="1">
                <a:off x="2339612" y="4604329"/>
                <a:ext cx="630176" cy="584398"/>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2E77EC0-F7DD-0F23-670A-67F9F13E2E71}"/>
                  </a:ext>
                </a:extLst>
              </p:cNvPr>
              <p:cNvCxnSpPr>
                <a:cxnSpLocks/>
              </p:cNvCxnSpPr>
              <p:nvPr/>
            </p:nvCxnSpPr>
            <p:spPr>
              <a:xfrm>
                <a:off x="3233352" y="4730750"/>
                <a:ext cx="0" cy="457977"/>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27D56528-A0E4-A7C1-8E7F-3D52F2E39EEB}"/>
                  </a:ext>
                </a:extLst>
              </p:cNvPr>
              <p:cNvGrpSpPr/>
              <p:nvPr/>
            </p:nvGrpSpPr>
            <p:grpSpPr>
              <a:xfrm>
                <a:off x="2861105" y="6087056"/>
                <a:ext cx="1213343" cy="405817"/>
                <a:chOff x="1840569" y="6172500"/>
                <a:chExt cx="1213343" cy="405817"/>
              </a:xfrm>
            </p:grpSpPr>
            <p:sp>
              <p:nvSpPr>
                <p:cNvPr id="43" name="TextBox 42">
                  <a:extLst>
                    <a:ext uri="{FF2B5EF4-FFF2-40B4-BE49-F238E27FC236}">
                      <a16:creationId xmlns:a16="http://schemas.microsoft.com/office/drawing/2014/main" id="{934F7C85-23D8-4742-6953-C0155EE26972}"/>
                    </a:ext>
                  </a:extLst>
                </p:cNvPr>
                <p:cNvSpPr txBox="1"/>
                <p:nvPr/>
              </p:nvSpPr>
              <p:spPr>
                <a:xfrm>
                  <a:off x="1840569" y="6259344"/>
                  <a:ext cx="849982" cy="248456"/>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Master Node</a:t>
                  </a:r>
                </a:p>
              </p:txBody>
            </p:sp>
            <p:pic>
              <p:nvPicPr>
                <p:cNvPr id="44" name="Picture 28">
                  <a:extLst>
                    <a:ext uri="{FF2B5EF4-FFF2-40B4-BE49-F238E27FC236}">
                      <a16:creationId xmlns:a16="http://schemas.microsoft.com/office/drawing/2014/main" id="{066FB98C-CFFF-51AF-B04D-9CF0AA06D0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687" y="6172500"/>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785E459A-1AB7-AEDF-45B9-185291D02203}"/>
                  </a:ext>
                </a:extLst>
              </p:cNvPr>
              <p:cNvGrpSpPr/>
              <p:nvPr/>
            </p:nvGrpSpPr>
            <p:grpSpPr>
              <a:xfrm>
                <a:off x="2523054" y="2844109"/>
                <a:ext cx="1246034" cy="409489"/>
                <a:chOff x="1438589" y="2236025"/>
                <a:chExt cx="1246034" cy="409489"/>
              </a:xfrm>
            </p:grpSpPr>
            <p:sp>
              <p:nvSpPr>
                <p:cNvPr id="41" name="TextBox 40">
                  <a:extLst>
                    <a:ext uri="{FF2B5EF4-FFF2-40B4-BE49-F238E27FC236}">
                      <a16:creationId xmlns:a16="http://schemas.microsoft.com/office/drawing/2014/main" id="{7A81A31A-C8D3-B4EF-6802-42A486981CBE}"/>
                    </a:ext>
                  </a:extLst>
                </p:cNvPr>
                <p:cNvSpPr txBox="1"/>
                <p:nvPr/>
              </p:nvSpPr>
              <p:spPr>
                <a:xfrm>
                  <a:off x="1438589" y="2315873"/>
                  <a:ext cx="889991" cy="248455"/>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Control Plane</a:t>
                  </a:r>
                </a:p>
              </p:txBody>
            </p:sp>
            <p:pic>
              <p:nvPicPr>
                <p:cNvPr id="42" name="Picture 14">
                  <a:extLst>
                    <a:ext uri="{FF2B5EF4-FFF2-40B4-BE49-F238E27FC236}">
                      <a16:creationId xmlns:a16="http://schemas.microsoft.com/office/drawing/2014/main" id="{1EABB415-D9DE-43A2-DC91-4132C80787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527" name="Group 526">
            <a:extLst>
              <a:ext uri="{FF2B5EF4-FFF2-40B4-BE49-F238E27FC236}">
                <a16:creationId xmlns:a16="http://schemas.microsoft.com/office/drawing/2014/main" id="{08768AB6-0307-F41A-C515-1DD07A9DE786}"/>
              </a:ext>
            </a:extLst>
          </p:cNvPr>
          <p:cNvGrpSpPr/>
          <p:nvPr/>
        </p:nvGrpSpPr>
        <p:grpSpPr>
          <a:xfrm>
            <a:off x="3714633" y="2585187"/>
            <a:ext cx="5153487" cy="3609663"/>
            <a:chOff x="3722871" y="2684043"/>
            <a:chExt cx="5277732" cy="3696688"/>
          </a:xfrm>
        </p:grpSpPr>
        <p:grpSp>
          <p:nvGrpSpPr>
            <p:cNvPr id="218" name="Group 217">
              <a:extLst>
                <a:ext uri="{FF2B5EF4-FFF2-40B4-BE49-F238E27FC236}">
                  <a16:creationId xmlns:a16="http://schemas.microsoft.com/office/drawing/2014/main" id="{A38871F2-8F4B-171A-47DB-C514B505FD29}"/>
                </a:ext>
              </a:extLst>
            </p:cNvPr>
            <p:cNvGrpSpPr/>
            <p:nvPr/>
          </p:nvGrpSpPr>
          <p:grpSpPr>
            <a:xfrm>
              <a:off x="3731242" y="2684043"/>
              <a:ext cx="3625913" cy="3659884"/>
              <a:chOff x="3731242" y="2684043"/>
              <a:chExt cx="3625913" cy="3659884"/>
            </a:xfrm>
          </p:grpSpPr>
          <p:grpSp>
            <p:nvGrpSpPr>
              <p:cNvPr id="25" name="Group 24">
                <a:extLst>
                  <a:ext uri="{FF2B5EF4-FFF2-40B4-BE49-F238E27FC236}">
                    <a16:creationId xmlns:a16="http://schemas.microsoft.com/office/drawing/2014/main" id="{0C7AF7A7-F652-20F1-F655-04F1ED242C57}"/>
                  </a:ext>
                </a:extLst>
              </p:cNvPr>
              <p:cNvGrpSpPr/>
              <p:nvPr/>
            </p:nvGrpSpPr>
            <p:grpSpPr>
              <a:xfrm>
                <a:off x="3731242" y="2684043"/>
                <a:ext cx="882713" cy="916684"/>
                <a:chOff x="3644091" y="4881965"/>
                <a:chExt cx="1349106" cy="1401026"/>
              </a:xfrm>
            </p:grpSpPr>
            <p:sp>
              <p:nvSpPr>
                <p:cNvPr id="26" name="Rounded Rectangle 25">
                  <a:extLst>
                    <a:ext uri="{FF2B5EF4-FFF2-40B4-BE49-F238E27FC236}">
                      <a16:creationId xmlns:a16="http://schemas.microsoft.com/office/drawing/2014/main" id="{66CBEFC2-F351-E60F-45A1-6293F3809DAC}"/>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7" name="Picture 8">
                  <a:extLst>
                    <a:ext uri="{FF2B5EF4-FFF2-40B4-BE49-F238E27FC236}">
                      <a16:creationId xmlns:a16="http://schemas.microsoft.com/office/drawing/2014/main" id="{B7E00DEE-DB34-E208-4C9F-7691FBE691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a:extLst>
                    <a:ext uri="{FF2B5EF4-FFF2-40B4-BE49-F238E27FC236}">
                      <a16:creationId xmlns:a16="http://schemas.microsoft.com/office/drawing/2014/main" id="{2591B8DC-796D-89D8-3092-595B9D6DFE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9B8275BC-08E0-7B22-7E56-2D17A01AF0DA}"/>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0" name="Group 29">
                  <a:extLst>
                    <a:ext uri="{FF2B5EF4-FFF2-40B4-BE49-F238E27FC236}">
                      <a16:creationId xmlns:a16="http://schemas.microsoft.com/office/drawing/2014/main" id="{76216E3B-B6C1-61F8-5A31-38F961C26A32}"/>
                    </a:ext>
                  </a:extLst>
                </p:cNvPr>
                <p:cNvGrpSpPr/>
                <p:nvPr/>
              </p:nvGrpSpPr>
              <p:grpSpPr>
                <a:xfrm>
                  <a:off x="3809530" y="5877174"/>
                  <a:ext cx="1183667" cy="405817"/>
                  <a:chOff x="3809530" y="5877174"/>
                  <a:chExt cx="1183667" cy="405817"/>
                </a:xfrm>
              </p:grpSpPr>
              <p:sp>
                <p:nvSpPr>
                  <p:cNvPr id="31" name="TextBox 30">
                    <a:extLst>
                      <a:ext uri="{FF2B5EF4-FFF2-40B4-BE49-F238E27FC236}">
                        <a16:creationId xmlns:a16="http://schemas.microsoft.com/office/drawing/2014/main" id="{3AE696F0-114C-8373-D1AE-074B4BD99E18}"/>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2" name="Picture 28">
                    <a:extLst>
                      <a:ext uri="{FF2B5EF4-FFF2-40B4-BE49-F238E27FC236}">
                        <a16:creationId xmlns:a16="http://schemas.microsoft.com/office/drawing/2014/main" id="{4365577B-7E4A-C1AA-ACC7-97049E7ECC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ABF8D4D0-F5AD-A4B6-0A90-C55F37A35E6A}"/>
                  </a:ext>
                </a:extLst>
              </p:cNvPr>
              <p:cNvGrpSpPr/>
              <p:nvPr/>
            </p:nvGrpSpPr>
            <p:grpSpPr>
              <a:xfrm>
                <a:off x="3883642" y="2836443"/>
                <a:ext cx="882713" cy="916684"/>
                <a:chOff x="3644091" y="4881965"/>
                <a:chExt cx="1349106" cy="1401026"/>
              </a:xfrm>
            </p:grpSpPr>
            <p:sp>
              <p:nvSpPr>
                <p:cNvPr id="47" name="Rounded Rectangle 46">
                  <a:extLst>
                    <a:ext uri="{FF2B5EF4-FFF2-40B4-BE49-F238E27FC236}">
                      <a16:creationId xmlns:a16="http://schemas.microsoft.com/office/drawing/2014/main" id="{3A72E39D-2630-5585-C968-78575BA84B3E}"/>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8" name="Picture 8">
                  <a:extLst>
                    <a:ext uri="{FF2B5EF4-FFF2-40B4-BE49-F238E27FC236}">
                      <a16:creationId xmlns:a16="http://schemas.microsoft.com/office/drawing/2014/main" id="{488161AA-6607-3F0F-62AD-E363DDF232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a:extLst>
                    <a:ext uri="{FF2B5EF4-FFF2-40B4-BE49-F238E27FC236}">
                      <a16:creationId xmlns:a16="http://schemas.microsoft.com/office/drawing/2014/main" id="{399E7E9C-4D64-B9D4-E58C-2016D7A55A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E6F0D870-D3AB-445D-AE5D-835F45EEA962}"/>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51" name="Group 50">
                  <a:extLst>
                    <a:ext uri="{FF2B5EF4-FFF2-40B4-BE49-F238E27FC236}">
                      <a16:creationId xmlns:a16="http://schemas.microsoft.com/office/drawing/2014/main" id="{51C7A3AD-6C43-DE98-A8F9-D594EFCB4EFB}"/>
                    </a:ext>
                  </a:extLst>
                </p:cNvPr>
                <p:cNvGrpSpPr/>
                <p:nvPr/>
              </p:nvGrpSpPr>
              <p:grpSpPr>
                <a:xfrm>
                  <a:off x="3809530" y="5877174"/>
                  <a:ext cx="1183667" cy="405817"/>
                  <a:chOff x="3809530" y="5877174"/>
                  <a:chExt cx="1183667" cy="405817"/>
                </a:xfrm>
              </p:grpSpPr>
              <p:sp>
                <p:nvSpPr>
                  <p:cNvPr id="52" name="TextBox 51">
                    <a:extLst>
                      <a:ext uri="{FF2B5EF4-FFF2-40B4-BE49-F238E27FC236}">
                        <a16:creationId xmlns:a16="http://schemas.microsoft.com/office/drawing/2014/main" id="{60462C6C-B034-C332-FEF8-4F1EBB7374F9}"/>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53" name="Picture 28">
                    <a:extLst>
                      <a:ext uri="{FF2B5EF4-FFF2-40B4-BE49-F238E27FC236}">
                        <a16:creationId xmlns:a16="http://schemas.microsoft.com/office/drawing/2014/main" id="{D97B49FA-BA07-1AA4-3933-F1351A880D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4" name="Group 53">
                <a:extLst>
                  <a:ext uri="{FF2B5EF4-FFF2-40B4-BE49-F238E27FC236}">
                    <a16:creationId xmlns:a16="http://schemas.microsoft.com/office/drawing/2014/main" id="{3E84498D-3F52-4FDB-813E-544F4D453A54}"/>
                  </a:ext>
                </a:extLst>
              </p:cNvPr>
              <p:cNvGrpSpPr/>
              <p:nvPr/>
            </p:nvGrpSpPr>
            <p:grpSpPr>
              <a:xfrm>
                <a:off x="4036042" y="2988843"/>
                <a:ext cx="882713" cy="916684"/>
                <a:chOff x="3644091" y="4881965"/>
                <a:chExt cx="1349106" cy="1401026"/>
              </a:xfrm>
            </p:grpSpPr>
            <p:sp>
              <p:nvSpPr>
                <p:cNvPr id="55" name="Rounded Rectangle 54">
                  <a:extLst>
                    <a:ext uri="{FF2B5EF4-FFF2-40B4-BE49-F238E27FC236}">
                      <a16:creationId xmlns:a16="http://schemas.microsoft.com/office/drawing/2014/main" id="{6BCDF23D-1BCC-2431-7710-C77922F418D1}"/>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56" name="Picture 8">
                  <a:extLst>
                    <a:ext uri="{FF2B5EF4-FFF2-40B4-BE49-F238E27FC236}">
                      <a16:creationId xmlns:a16="http://schemas.microsoft.com/office/drawing/2014/main" id="{12E2F71F-7167-5DFC-E768-BE5A313C8D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a:extLst>
                    <a:ext uri="{FF2B5EF4-FFF2-40B4-BE49-F238E27FC236}">
                      <a16:creationId xmlns:a16="http://schemas.microsoft.com/office/drawing/2014/main" id="{409EB87F-EEAE-E754-F878-28D44BD15C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27B9C31E-3B48-F40B-C477-22831ED8308A}"/>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59" name="Group 58">
                  <a:extLst>
                    <a:ext uri="{FF2B5EF4-FFF2-40B4-BE49-F238E27FC236}">
                      <a16:creationId xmlns:a16="http://schemas.microsoft.com/office/drawing/2014/main" id="{516735CA-017A-ED8F-05DD-DFE0AD4ED968}"/>
                    </a:ext>
                  </a:extLst>
                </p:cNvPr>
                <p:cNvGrpSpPr/>
                <p:nvPr/>
              </p:nvGrpSpPr>
              <p:grpSpPr>
                <a:xfrm>
                  <a:off x="3809530" y="5877174"/>
                  <a:ext cx="1183667" cy="405817"/>
                  <a:chOff x="3809530" y="5877174"/>
                  <a:chExt cx="1183667" cy="405817"/>
                </a:xfrm>
              </p:grpSpPr>
              <p:sp>
                <p:nvSpPr>
                  <p:cNvPr id="60" name="TextBox 59">
                    <a:extLst>
                      <a:ext uri="{FF2B5EF4-FFF2-40B4-BE49-F238E27FC236}">
                        <a16:creationId xmlns:a16="http://schemas.microsoft.com/office/drawing/2014/main" id="{9B6B3210-8970-124A-FB9B-BD8AC603F442}"/>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61" name="Picture 28">
                    <a:extLst>
                      <a:ext uri="{FF2B5EF4-FFF2-40B4-BE49-F238E27FC236}">
                        <a16:creationId xmlns:a16="http://schemas.microsoft.com/office/drawing/2014/main" id="{433F15F8-336E-06FB-5073-3371469DCE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2" name="Group 61">
                <a:extLst>
                  <a:ext uri="{FF2B5EF4-FFF2-40B4-BE49-F238E27FC236}">
                    <a16:creationId xmlns:a16="http://schemas.microsoft.com/office/drawing/2014/main" id="{0A670D2E-AD99-B6A9-E8C8-3029DA37EB45}"/>
                  </a:ext>
                </a:extLst>
              </p:cNvPr>
              <p:cNvGrpSpPr/>
              <p:nvPr/>
            </p:nvGrpSpPr>
            <p:grpSpPr>
              <a:xfrm>
                <a:off x="4188442" y="3141243"/>
                <a:ext cx="882713" cy="916684"/>
                <a:chOff x="3644091" y="4881965"/>
                <a:chExt cx="1349106" cy="1401026"/>
              </a:xfrm>
            </p:grpSpPr>
            <p:sp>
              <p:nvSpPr>
                <p:cNvPr id="63" name="Rounded Rectangle 62">
                  <a:extLst>
                    <a:ext uri="{FF2B5EF4-FFF2-40B4-BE49-F238E27FC236}">
                      <a16:creationId xmlns:a16="http://schemas.microsoft.com/office/drawing/2014/main" id="{0A93907E-151F-7B2A-982B-E1448F74B7B6}"/>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64" name="Picture 8">
                  <a:extLst>
                    <a:ext uri="{FF2B5EF4-FFF2-40B4-BE49-F238E27FC236}">
                      <a16:creationId xmlns:a16="http://schemas.microsoft.com/office/drawing/2014/main" id="{5EB94210-4699-E7CB-471A-A50B6820A5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a:extLst>
                    <a:ext uri="{FF2B5EF4-FFF2-40B4-BE49-F238E27FC236}">
                      <a16:creationId xmlns:a16="http://schemas.microsoft.com/office/drawing/2014/main" id="{7906A45A-5C67-5541-E772-C547F6FE7D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46056B46-F20E-E61B-D462-FB8A1F23DD33}"/>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67" name="Group 66">
                  <a:extLst>
                    <a:ext uri="{FF2B5EF4-FFF2-40B4-BE49-F238E27FC236}">
                      <a16:creationId xmlns:a16="http://schemas.microsoft.com/office/drawing/2014/main" id="{334BB00F-42A1-76E1-D515-AA2C5249D8EB}"/>
                    </a:ext>
                  </a:extLst>
                </p:cNvPr>
                <p:cNvGrpSpPr/>
                <p:nvPr/>
              </p:nvGrpSpPr>
              <p:grpSpPr>
                <a:xfrm>
                  <a:off x="3809530" y="5877174"/>
                  <a:ext cx="1183667" cy="405817"/>
                  <a:chOff x="3809530" y="5877174"/>
                  <a:chExt cx="1183667" cy="405817"/>
                </a:xfrm>
              </p:grpSpPr>
              <p:sp>
                <p:nvSpPr>
                  <p:cNvPr id="68" name="TextBox 67">
                    <a:extLst>
                      <a:ext uri="{FF2B5EF4-FFF2-40B4-BE49-F238E27FC236}">
                        <a16:creationId xmlns:a16="http://schemas.microsoft.com/office/drawing/2014/main" id="{B89869BC-A0B7-B303-10A7-BD1A47E504AA}"/>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69" name="Picture 28">
                    <a:extLst>
                      <a:ext uri="{FF2B5EF4-FFF2-40B4-BE49-F238E27FC236}">
                        <a16:creationId xmlns:a16="http://schemas.microsoft.com/office/drawing/2014/main" id="{95BEDD61-1EEF-F824-F30A-1A30E7210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0" name="Group 69">
                <a:extLst>
                  <a:ext uri="{FF2B5EF4-FFF2-40B4-BE49-F238E27FC236}">
                    <a16:creationId xmlns:a16="http://schemas.microsoft.com/office/drawing/2014/main" id="{302C2E3E-1474-F31B-BFB1-B74E4185EEA6}"/>
                  </a:ext>
                </a:extLst>
              </p:cNvPr>
              <p:cNvGrpSpPr/>
              <p:nvPr/>
            </p:nvGrpSpPr>
            <p:grpSpPr>
              <a:xfrm>
                <a:off x="4340842" y="3293643"/>
                <a:ext cx="882713" cy="916684"/>
                <a:chOff x="3644091" y="4881965"/>
                <a:chExt cx="1349106" cy="1401026"/>
              </a:xfrm>
            </p:grpSpPr>
            <p:sp>
              <p:nvSpPr>
                <p:cNvPr id="71" name="Rounded Rectangle 70">
                  <a:extLst>
                    <a:ext uri="{FF2B5EF4-FFF2-40B4-BE49-F238E27FC236}">
                      <a16:creationId xmlns:a16="http://schemas.microsoft.com/office/drawing/2014/main" id="{7C1FEC0C-C308-6B77-C053-DC08AC632467}"/>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72" name="Picture 8">
                  <a:extLst>
                    <a:ext uri="{FF2B5EF4-FFF2-40B4-BE49-F238E27FC236}">
                      <a16:creationId xmlns:a16="http://schemas.microsoft.com/office/drawing/2014/main" id="{3B94BD77-07A2-656C-12E0-0FC0A23570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a:extLst>
                    <a:ext uri="{FF2B5EF4-FFF2-40B4-BE49-F238E27FC236}">
                      <a16:creationId xmlns:a16="http://schemas.microsoft.com/office/drawing/2014/main" id="{A55CC5D6-BB3B-E675-F45A-75AC2009CA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58FD4955-D5E5-45A7-937A-EB1B8F220EB5}"/>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75" name="Group 74">
                  <a:extLst>
                    <a:ext uri="{FF2B5EF4-FFF2-40B4-BE49-F238E27FC236}">
                      <a16:creationId xmlns:a16="http://schemas.microsoft.com/office/drawing/2014/main" id="{DCC4CBE5-F471-EFDF-EEC4-1CE4FACD2D11}"/>
                    </a:ext>
                  </a:extLst>
                </p:cNvPr>
                <p:cNvGrpSpPr/>
                <p:nvPr/>
              </p:nvGrpSpPr>
              <p:grpSpPr>
                <a:xfrm>
                  <a:off x="3809530" y="5877174"/>
                  <a:ext cx="1183667" cy="405817"/>
                  <a:chOff x="3809530" y="5877174"/>
                  <a:chExt cx="1183667" cy="405817"/>
                </a:xfrm>
              </p:grpSpPr>
              <p:sp>
                <p:nvSpPr>
                  <p:cNvPr id="76" name="TextBox 75">
                    <a:extLst>
                      <a:ext uri="{FF2B5EF4-FFF2-40B4-BE49-F238E27FC236}">
                        <a16:creationId xmlns:a16="http://schemas.microsoft.com/office/drawing/2014/main" id="{F6BC10E1-3B25-4D3D-34EC-90B0F514A3CA}"/>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77" name="Picture 28">
                    <a:extLst>
                      <a:ext uri="{FF2B5EF4-FFF2-40B4-BE49-F238E27FC236}">
                        <a16:creationId xmlns:a16="http://schemas.microsoft.com/office/drawing/2014/main" id="{56851381-03EB-14B3-4587-E0B10F5EDA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8" name="Group 77">
                <a:extLst>
                  <a:ext uri="{FF2B5EF4-FFF2-40B4-BE49-F238E27FC236}">
                    <a16:creationId xmlns:a16="http://schemas.microsoft.com/office/drawing/2014/main" id="{74283E3C-3045-42D6-B61C-04F736774B9A}"/>
                  </a:ext>
                </a:extLst>
              </p:cNvPr>
              <p:cNvGrpSpPr/>
              <p:nvPr/>
            </p:nvGrpSpPr>
            <p:grpSpPr>
              <a:xfrm>
                <a:off x="4493242" y="3446043"/>
                <a:ext cx="882713" cy="916684"/>
                <a:chOff x="3644091" y="4881965"/>
                <a:chExt cx="1349106" cy="1401026"/>
              </a:xfrm>
            </p:grpSpPr>
            <p:sp>
              <p:nvSpPr>
                <p:cNvPr id="79" name="Rounded Rectangle 78">
                  <a:extLst>
                    <a:ext uri="{FF2B5EF4-FFF2-40B4-BE49-F238E27FC236}">
                      <a16:creationId xmlns:a16="http://schemas.microsoft.com/office/drawing/2014/main" id="{BF6CD6CB-347B-447B-CF40-E5BC3DE15E75}"/>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80" name="Picture 8">
                  <a:extLst>
                    <a:ext uri="{FF2B5EF4-FFF2-40B4-BE49-F238E27FC236}">
                      <a16:creationId xmlns:a16="http://schemas.microsoft.com/office/drawing/2014/main" id="{6CF52E3D-5DF9-280F-072D-7B5C6DCE98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a:extLst>
                    <a:ext uri="{FF2B5EF4-FFF2-40B4-BE49-F238E27FC236}">
                      <a16:creationId xmlns:a16="http://schemas.microsoft.com/office/drawing/2014/main" id="{F83A480D-2938-E76A-70EC-BD64308D88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68AAA370-554A-24B2-F24E-CB0956A8D3EA}"/>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83" name="Group 82">
                  <a:extLst>
                    <a:ext uri="{FF2B5EF4-FFF2-40B4-BE49-F238E27FC236}">
                      <a16:creationId xmlns:a16="http://schemas.microsoft.com/office/drawing/2014/main" id="{257D5546-299F-D065-05BD-07481373E04C}"/>
                    </a:ext>
                  </a:extLst>
                </p:cNvPr>
                <p:cNvGrpSpPr/>
                <p:nvPr/>
              </p:nvGrpSpPr>
              <p:grpSpPr>
                <a:xfrm>
                  <a:off x="3809530" y="5877174"/>
                  <a:ext cx="1183667" cy="405817"/>
                  <a:chOff x="3809530" y="5877174"/>
                  <a:chExt cx="1183667" cy="405817"/>
                </a:xfrm>
              </p:grpSpPr>
              <p:sp>
                <p:nvSpPr>
                  <p:cNvPr id="84" name="TextBox 83">
                    <a:extLst>
                      <a:ext uri="{FF2B5EF4-FFF2-40B4-BE49-F238E27FC236}">
                        <a16:creationId xmlns:a16="http://schemas.microsoft.com/office/drawing/2014/main" id="{3FFF6543-90BF-F479-C4FF-34D7A41D6A63}"/>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85" name="Picture 28">
                    <a:extLst>
                      <a:ext uri="{FF2B5EF4-FFF2-40B4-BE49-F238E27FC236}">
                        <a16:creationId xmlns:a16="http://schemas.microsoft.com/office/drawing/2014/main" id="{CB06915F-E945-DAD2-FEF2-9A2977D883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6" name="Group 85">
                <a:extLst>
                  <a:ext uri="{FF2B5EF4-FFF2-40B4-BE49-F238E27FC236}">
                    <a16:creationId xmlns:a16="http://schemas.microsoft.com/office/drawing/2014/main" id="{82DF94A4-2DCE-D0F2-C52E-FD5CDCCD8FA9}"/>
                  </a:ext>
                </a:extLst>
              </p:cNvPr>
              <p:cNvGrpSpPr/>
              <p:nvPr/>
            </p:nvGrpSpPr>
            <p:grpSpPr>
              <a:xfrm>
                <a:off x="4645642" y="3598443"/>
                <a:ext cx="882713" cy="916684"/>
                <a:chOff x="3644091" y="4881965"/>
                <a:chExt cx="1349106" cy="1401026"/>
              </a:xfrm>
            </p:grpSpPr>
            <p:sp>
              <p:nvSpPr>
                <p:cNvPr id="87" name="Rounded Rectangle 86">
                  <a:extLst>
                    <a:ext uri="{FF2B5EF4-FFF2-40B4-BE49-F238E27FC236}">
                      <a16:creationId xmlns:a16="http://schemas.microsoft.com/office/drawing/2014/main" id="{15012349-5C4C-A699-8017-4B63CFF0CF47}"/>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88" name="Picture 8">
                  <a:extLst>
                    <a:ext uri="{FF2B5EF4-FFF2-40B4-BE49-F238E27FC236}">
                      <a16:creationId xmlns:a16="http://schemas.microsoft.com/office/drawing/2014/main" id="{DBC2A7F3-36E4-36AF-D06B-B7DB31DA13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0">
                  <a:extLst>
                    <a:ext uri="{FF2B5EF4-FFF2-40B4-BE49-F238E27FC236}">
                      <a16:creationId xmlns:a16="http://schemas.microsoft.com/office/drawing/2014/main" id="{43D79186-C843-35A4-7521-4D7E864DBC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B4BC07BA-4E95-CC03-CB45-28F8ACA41B53}"/>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91" name="Group 90">
                  <a:extLst>
                    <a:ext uri="{FF2B5EF4-FFF2-40B4-BE49-F238E27FC236}">
                      <a16:creationId xmlns:a16="http://schemas.microsoft.com/office/drawing/2014/main" id="{C950101E-CD1F-95CD-0EA2-E430144F6CE8}"/>
                    </a:ext>
                  </a:extLst>
                </p:cNvPr>
                <p:cNvGrpSpPr/>
                <p:nvPr/>
              </p:nvGrpSpPr>
              <p:grpSpPr>
                <a:xfrm>
                  <a:off x="3809530" y="5877174"/>
                  <a:ext cx="1183667" cy="405817"/>
                  <a:chOff x="3809530" y="5877174"/>
                  <a:chExt cx="1183667" cy="405817"/>
                </a:xfrm>
              </p:grpSpPr>
              <p:sp>
                <p:nvSpPr>
                  <p:cNvPr id="92" name="TextBox 91">
                    <a:extLst>
                      <a:ext uri="{FF2B5EF4-FFF2-40B4-BE49-F238E27FC236}">
                        <a16:creationId xmlns:a16="http://schemas.microsoft.com/office/drawing/2014/main" id="{4D93E8F0-FAAC-117B-3151-DAA466AF80BA}"/>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93" name="Picture 28">
                    <a:extLst>
                      <a:ext uri="{FF2B5EF4-FFF2-40B4-BE49-F238E27FC236}">
                        <a16:creationId xmlns:a16="http://schemas.microsoft.com/office/drawing/2014/main" id="{78EBBC7C-4A90-1B56-64EF-0068F05E72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4" name="Group 93">
                <a:extLst>
                  <a:ext uri="{FF2B5EF4-FFF2-40B4-BE49-F238E27FC236}">
                    <a16:creationId xmlns:a16="http://schemas.microsoft.com/office/drawing/2014/main" id="{3EDB5A92-DCB5-3AC7-EA2B-049BAD3C542E}"/>
                  </a:ext>
                </a:extLst>
              </p:cNvPr>
              <p:cNvGrpSpPr/>
              <p:nvPr/>
            </p:nvGrpSpPr>
            <p:grpSpPr>
              <a:xfrm>
                <a:off x="4798042" y="3750843"/>
                <a:ext cx="882713" cy="916684"/>
                <a:chOff x="3644091" y="4881965"/>
                <a:chExt cx="1349106" cy="1401026"/>
              </a:xfrm>
            </p:grpSpPr>
            <p:sp>
              <p:nvSpPr>
                <p:cNvPr id="95" name="Rounded Rectangle 94">
                  <a:extLst>
                    <a:ext uri="{FF2B5EF4-FFF2-40B4-BE49-F238E27FC236}">
                      <a16:creationId xmlns:a16="http://schemas.microsoft.com/office/drawing/2014/main" id="{39FC6A3D-862E-171B-F5AC-686809BC04EF}"/>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96" name="Picture 8">
                  <a:extLst>
                    <a:ext uri="{FF2B5EF4-FFF2-40B4-BE49-F238E27FC236}">
                      <a16:creationId xmlns:a16="http://schemas.microsoft.com/office/drawing/2014/main" id="{CE85BCDE-114A-EB7B-56A6-467B58C83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0">
                  <a:extLst>
                    <a:ext uri="{FF2B5EF4-FFF2-40B4-BE49-F238E27FC236}">
                      <a16:creationId xmlns:a16="http://schemas.microsoft.com/office/drawing/2014/main" id="{396EF65F-4CCC-6E73-DDA5-1FA9D6025C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474680AF-3B09-BFCA-350E-F10394CA58E8}"/>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99" name="Group 98">
                  <a:extLst>
                    <a:ext uri="{FF2B5EF4-FFF2-40B4-BE49-F238E27FC236}">
                      <a16:creationId xmlns:a16="http://schemas.microsoft.com/office/drawing/2014/main" id="{A481ADBA-D3BB-5E4C-CD8D-4AF4424E2AFE}"/>
                    </a:ext>
                  </a:extLst>
                </p:cNvPr>
                <p:cNvGrpSpPr/>
                <p:nvPr/>
              </p:nvGrpSpPr>
              <p:grpSpPr>
                <a:xfrm>
                  <a:off x="3809530" y="5877174"/>
                  <a:ext cx="1183667" cy="405817"/>
                  <a:chOff x="3809530" y="5877174"/>
                  <a:chExt cx="1183667" cy="405817"/>
                </a:xfrm>
              </p:grpSpPr>
              <p:sp>
                <p:nvSpPr>
                  <p:cNvPr id="100" name="TextBox 99">
                    <a:extLst>
                      <a:ext uri="{FF2B5EF4-FFF2-40B4-BE49-F238E27FC236}">
                        <a16:creationId xmlns:a16="http://schemas.microsoft.com/office/drawing/2014/main" id="{5FB1F2F3-EDBE-E718-0BD2-654953FA008D}"/>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101" name="Picture 28">
                    <a:extLst>
                      <a:ext uri="{FF2B5EF4-FFF2-40B4-BE49-F238E27FC236}">
                        <a16:creationId xmlns:a16="http://schemas.microsoft.com/office/drawing/2014/main" id="{47A2B176-4155-579B-1084-BDDCD57731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2" name="Group 101">
                <a:extLst>
                  <a:ext uri="{FF2B5EF4-FFF2-40B4-BE49-F238E27FC236}">
                    <a16:creationId xmlns:a16="http://schemas.microsoft.com/office/drawing/2014/main" id="{895E19FC-7D2D-DDFF-374D-C016212534A2}"/>
                  </a:ext>
                </a:extLst>
              </p:cNvPr>
              <p:cNvGrpSpPr/>
              <p:nvPr/>
            </p:nvGrpSpPr>
            <p:grpSpPr>
              <a:xfrm>
                <a:off x="4950442" y="3903243"/>
                <a:ext cx="882713" cy="916684"/>
                <a:chOff x="3644091" y="4881965"/>
                <a:chExt cx="1349106" cy="1401026"/>
              </a:xfrm>
            </p:grpSpPr>
            <p:sp>
              <p:nvSpPr>
                <p:cNvPr id="104" name="Rounded Rectangle 103">
                  <a:extLst>
                    <a:ext uri="{FF2B5EF4-FFF2-40B4-BE49-F238E27FC236}">
                      <a16:creationId xmlns:a16="http://schemas.microsoft.com/office/drawing/2014/main" id="{652BF9A4-D927-3A40-1C7D-E06B94834DBA}"/>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105" name="Picture 8">
                  <a:extLst>
                    <a:ext uri="{FF2B5EF4-FFF2-40B4-BE49-F238E27FC236}">
                      <a16:creationId xmlns:a16="http://schemas.microsoft.com/office/drawing/2014/main" id="{42BBBC2E-0331-E670-1F0C-1250027C7C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
                  <a:extLst>
                    <a:ext uri="{FF2B5EF4-FFF2-40B4-BE49-F238E27FC236}">
                      <a16:creationId xmlns:a16="http://schemas.microsoft.com/office/drawing/2014/main" id="{6C5081AE-FB64-5096-A9B1-1F0D45B866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B73EAB85-EB8C-9B45-4CDE-7ED03853A869}"/>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108" name="Group 107">
                  <a:extLst>
                    <a:ext uri="{FF2B5EF4-FFF2-40B4-BE49-F238E27FC236}">
                      <a16:creationId xmlns:a16="http://schemas.microsoft.com/office/drawing/2014/main" id="{4EB2A4F1-4B2A-06FF-A1CD-80EB12907079}"/>
                    </a:ext>
                  </a:extLst>
                </p:cNvPr>
                <p:cNvGrpSpPr/>
                <p:nvPr/>
              </p:nvGrpSpPr>
              <p:grpSpPr>
                <a:xfrm>
                  <a:off x="3809530" y="5877174"/>
                  <a:ext cx="1183667" cy="405817"/>
                  <a:chOff x="3809530" y="5877174"/>
                  <a:chExt cx="1183667" cy="405817"/>
                </a:xfrm>
              </p:grpSpPr>
              <p:sp>
                <p:nvSpPr>
                  <p:cNvPr id="109" name="TextBox 108">
                    <a:extLst>
                      <a:ext uri="{FF2B5EF4-FFF2-40B4-BE49-F238E27FC236}">
                        <a16:creationId xmlns:a16="http://schemas.microsoft.com/office/drawing/2014/main" id="{0B1628A7-FEA8-E99A-B7DE-2F92FC3348B2}"/>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110" name="Picture 28">
                    <a:extLst>
                      <a:ext uri="{FF2B5EF4-FFF2-40B4-BE49-F238E27FC236}">
                        <a16:creationId xmlns:a16="http://schemas.microsoft.com/office/drawing/2014/main" id="{864B89CA-A9A5-D934-E12D-B9D66F4916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1" name="Group 110">
                <a:extLst>
                  <a:ext uri="{FF2B5EF4-FFF2-40B4-BE49-F238E27FC236}">
                    <a16:creationId xmlns:a16="http://schemas.microsoft.com/office/drawing/2014/main" id="{4139D544-8914-6053-D37E-D896D81C715B}"/>
                  </a:ext>
                </a:extLst>
              </p:cNvPr>
              <p:cNvGrpSpPr/>
              <p:nvPr/>
            </p:nvGrpSpPr>
            <p:grpSpPr>
              <a:xfrm>
                <a:off x="5102842" y="4055643"/>
                <a:ext cx="882713" cy="916684"/>
                <a:chOff x="3644091" y="4881965"/>
                <a:chExt cx="1349106" cy="1401026"/>
              </a:xfrm>
            </p:grpSpPr>
            <p:sp>
              <p:nvSpPr>
                <p:cNvPr id="112" name="Rounded Rectangle 111">
                  <a:extLst>
                    <a:ext uri="{FF2B5EF4-FFF2-40B4-BE49-F238E27FC236}">
                      <a16:creationId xmlns:a16="http://schemas.microsoft.com/office/drawing/2014/main" id="{5CEF4807-F7E1-0367-8075-377866D694CE}"/>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113" name="Picture 8">
                  <a:extLst>
                    <a:ext uri="{FF2B5EF4-FFF2-40B4-BE49-F238E27FC236}">
                      <a16:creationId xmlns:a16="http://schemas.microsoft.com/office/drawing/2014/main" id="{32AC745F-744C-4801-3BCC-4A53664AE3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0">
                  <a:extLst>
                    <a:ext uri="{FF2B5EF4-FFF2-40B4-BE49-F238E27FC236}">
                      <a16:creationId xmlns:a16="http://schemas.microsoft.com/office/drawing/2014/main" id="{019851B9-5B80-72DD-F5A9-2FF437BCF2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5737B050-B2B1-FFA6-25F2-BD772EE6D37E}"/>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116" name="Group 115">
                  <a:extLst>
                    <a:ext uri="{FF2B5EF4-FFF2-40B4-BE49-F238E27FC236}">
                      <a16:creationId xmlns:a16="http://schemas.microsoft.com/office/drawing/2014/main" id="{55923F1B-E7CC-9868-4963-74445AB837EF}"/>
                    </a:ext>
                  </a:extLst>
                </p:cNvPr>
                <p:cNvGrpSpPr/>
                <p:nvPr/>
              </p:nvGrpSpPr>
              <p:grpSpPr>
                <a:xfrm>
                  <a:off x="3809530" y="5877174"/>
                  <a:ext cx="1183667" cy="405817"/>
                  <a:chOff x="3809530" y="5877174"/>
                  <a:chExt cx="1183667" cy="405817"/>
                </a:xfrm>
              </p:grpSpPr>
              <p:sp>
                <p:nvSpPr>
                  <p:cNvPr id="117" name="TextBox 116">
                    <a:extLst>
                      <a:ext uri="{FF2B5EF4-FFF2-40B4-BE49-F238E27FC236}">
                        <a16:creationId xmlns:a16="http://schemas.microsoft.com/office/drawing/2014/main" id="{FDC5A29E-256C-1C3B-52A8-4C8264017DB3}"/>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118" name="Picture 28">
                    <a:extLst>
                      <a:ext uri="{FF2B5EF4-FFF2-40B4-BE49-F238E27FC236}">
                        <a16:creationId xmlns:a16="http://schemas.microsoft.com/office/drawing/2014/main" id="{F49286D6-C12E-756F-611B-CE4AD3ED46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9" name="Group 118">
                <a:extLst>
                  <a:ext uri="{FF2B5EF4-FFF2-40B4-BE49-F238E27FC236}">
                    <a16:creationId xmlns:a16="http://schemas.microsoft.com/office/drawing/2014/main" id="{A53CBFA1-8CC6-4E58-0CA1-6FD62DB36F37}"/>
                  </a:ext>
                </a:extLst>
              </p:cNvPr>
              <p:cNvGrpSpPr/>
              <p:nvPr/>
            </p:nvGrpSpPr>
            <p:grpSpPr>
              <a:xfrm>
                <a:off x="5255242" y="4208043"/>
                <a:ext cx="882713" cy="916684"/>
                <a:chOff x="3644091" y="4881965"/>
                <a:chExt cx="1349106" cy="1401026"/>
              </a:xfrm>
            </p:grpSpPr>
            <p:sp>
              <p:nvSpPr>
                <p:cNvPr id="120" name="Rounded Rectangle 119">
                  <a:extLst>
                    <a:ext uri="{FF2B5EF4-FFF2-40B4-BE49-F238E27FC236}">
                      <a16:creationId xmlns:a16="http://schemas.microsoft.com/office/drawing/2014/main" id="{3A14E8FD-DCB6-5202-9726-3FAF8D7510EC}"/>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121" name="Picture 8">
                  <a:extLst>
                    <a:ext uri="{FF2B5EF4-FFF2-40B4-BE49-F238E27FC236}">
                      <a16:creationId xmlns:a16="http://schemas.microsoft.com/office/drawing/2014/main" id="{7004244B-3DBA-0C30-375A-D7D94D800A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0">
                  <a:extLst>
                    <a:ext uri="{FF2B5EF4-FFF2-40B4-BE49-F238E27FC236}">
                      <a16:creationId xmlns:a16="http://schemas.microsoft.com/office/drawing/2014/main" id="{AB97603F-7E6D-62A6-BB0D-67F20E7D97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C075205A-7774-A423-60D8-900B37951C83}"/>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124" name="Group 123">
                  <a:extLst>
                    <a:ext uri="{FF2B5EF4-FFF2-40B4-BE49-F238E27FC236}">
                      <a16:creationId xmlns:a16="http://schemas.microsoft.com/office/drawing/2014/main" id="{96A25220-C64B-80A7-FAD6-647EDEBB1EC0}"/>
                    </a:ext>
                  </a:extLst>
                </p:cNvPr>
                <p:cNvGrpSpPr/>
                <p:nvPr/>
              </p:nvGrpSpPr>
              <p:grpSpPr>
                <a:xfrm>
                  <a:off x="3809530" y="5877174"/>
                  <a:ext cx="1183667" cy="405817"/>
                  <a:chOff x="3809530" y="5877174"/>
                  <a:chExt cx="1183667" cy="405817"/>
                </a:xfrm>
              </p:grpSpPr>
              <p:sp>
                <p:nvSpPr>
                  <p:cNvPr id="125" name="TextBox 124">
                    <a:extLst>
                      <a:ext uri="{FF2B5EF4-FFF2-40B4-BE49-F238E27FC236}">
                        <a16:creationId xmlns:a16="http://schemas.microsoft.com/office/drawing/2014/main" id="{1BDA9C12-FD48-43BD-867D-1A3276526166}"/>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126" name="Picture 28">
                    <a:extLst>
                      <a:ext uri="{FF2B5EF4-FFF2-40B4-BE49-F238E27FC236}">
                        <a16:creationId xmlns:a16="http://schemas.microsoft.com/office/drawing/2014/main" id="{4665E1A3-E260-FC0B-3A37-F6DD1B6DD3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7" name="Group 126">
                <a:extLst>
                  <a:ext uri="{FF2B5EF4-FFF2-40B4-BE49-F238E27FC236}">
                    <a16:creationId xmlns:a16="http://schemas.microsoft.com/office/drawing/2014/main" id="{24E45C0B-847F-4F09-F13D-709CF683DD5F}"/>
                  </a:ext>
                </a:extLst>
              </p:cNvPr>
              <p:cNvGrpSpPr/>
              <p:nvPr/>
            </p:nvGrpSpPr>
            <p:grpSpPr>
              <a:xfrm>
                <a:off x="5407642" y="4360443"/>
                <a:ext cx="882713" cy="916684"/>
                <a:chOff x="3644091" y="4881965"/>
                <a:chExt cx="1349106" cy="1401026"/>
              </a:xfrm>
            </p:grpSpPr>
            <p:sp>
              <p:nvSpPr>
                <p:cNvPr id="128" name="Rounded Rectangle 127">
                  <a:extLst>
                    <a:ext uri="{FF2B5EF4-FFF2-40B4-BE49-F238E27FC236}">
                      <a16:creationId xmlns:a16="http://schemas.microsoft.com/office/drawing/2014/main" id="{F1128652-5C4A-CF47-53F7-7A68C76E9798}"/>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129" name="Picture 8">
                  <a:extLst>
                    <a:ext uri="{FF2B5EF4-FFF2-40B4-BE49-F238E27FC236}">
                      <a16:creationId xmlns:a16="http://schemas.microsoft.com/office/drawing/2014/main" id="{49CDB180-2C57-6BD8-3104-01AE1F1994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0">
                  <a:extLst>
                    <a:ext uri="{FF2B5EF4-FFF2-40B4-BE49-F238E27FC236}">
                      <a16:creationId xmlns:a16="http://schemas.microsoft.com/office/drawing/2014/main" id="{CC4A46F7-AF1C-FD20-6C25-C15226D41D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33" name="TextBox 132">
                  <a:extLst>
                    <a:ext uri="{FF2B5EF4-FFF2-40B4-BE49-F238E27FC236}">
                      <a16:creationId xmlns:a16="http://schemas.microsoft.com/office/drawing/2014/main" id="{CCE53345-15A3-D109-78A3-27BFA967FF1D}"/>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134" name="Group 133">
                  <a:extLst>
                    <a:ext uri="{FF2B5EF4-FFF2-40B4-BE49-F238E27FC236}">
                      <a16:creationId xmlns:a16="http://schemas.microsoft.com/office/drawing/2014/main" id="{E1FB6DED-0C72-5F93-FA2E-2757A6E9FD38}"/>
                    </a:ext>
                  </a:extLst>
                </p:cNvPr>
                <p:cNvGrpSpPr/>
                <p:nvPr/>
              </p:nvGrpSpPr>
              <p:grpSpPr>
                <a:xfrm>
                  <a:off x="3809530" y="5877174"/>
                  <a:ext cx="1183667" cy="405817"/>
                  <a:chOff x="3809530" y="5877174"/>
                  <a:chExt cx="1183667" cy="405817"/>
                </a:xfrm>
              </p:grpSpPr>
              <p:sp>
                <p:nvSpPr>
                  <p:cNvPr id="150" name="TextBox 149">
                    <a:extLst>
                      <a:ext uri="{FF2B5EF4-FFF2-40B4-BE49-F238E27FC236}">
                        <a16:creationId xmlns:a16="http://schemas.microsoft.com/office/drawing/2014/main" id="{CFF1FBCA-E13C-B3CC-E285-BA9592F57EC8}"/>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152" name="Picture 28">
                    <a:extLst>
                      <a:ext uri="{FF2B5EF4-FFF2-40B4-BE49-F238E27FC236}">
                        <a16:creationId xmlns:a16="http://schemas.microsoft.com/office/drawing/2014/main" id="{54B32583-28E5-480B-1B9C-597411FA3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3" name="Group 152">
                <a:extLst>
                  <a:ext uri="{FF2B5EF4-FFF2-40B4-BE49-F238E27FC236}">
                    <a16:creationId xmlns:a16="http://schemas.microsoft.com/office/drawing/2014/main" id="{6DC9C5E9-105A-2E54-46C7-D605AD3A46F9}"/>
                  </a:ext>
                </a:extLst>
              </p:cNvPr>
              <p:cNvGrpSpPr/>
              <p:nvPr/>
            </p:nvGrpSpPr>
            <p:grpSpPr>
              <a:xfrm>
                <a:off x="5560042" y="4512843"/>
                <a:ext cx="882713" cy="916684"/>
                <a:chOff x="3644091" y="4881965"/>
                <a:chExt cx="1349106" cy="1401026"/>
              </a:xfrm>
            </p:grpSpPr>
            <p:sp>
              <p:nvSpPr>
                <p:cNvPr id="154" name="Rounded Rectangle 153">
                  <a:extLst>
                    <a:ext uri="{FF2B5EF4-FFF2-40B4-BE49-F238E27FC236}">
                      <a16:creationId xmlns:a16="http://schemas.microsoft.com/office/drawing/2014/main" id="{E98930D6-3618-4D94-0C27-65F56C3FA215}"/>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155" name="Picture 8">
                  <a:extLst>
                    <a:ext uri="{FF2B5EF4-FFF2-40B4-BE49-F238E27FC236}">
                      <a16:creationId xmlns:a16="http://schemas.microsoft.com/office/drawing/2014/main" id="{F440568A-C379-7BA1-53BB-A2714DFAAA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0">
                  <a:extLst>
                    <a:ext uri="{FF2B5EF4-FFF2-40B4-BE49-F238E27FC236}">
                      <a16:creationId xmlns:a16="http://schemas.microsoft.com/office/drawing/2014/main" id="{55827CE8-87FC-F68C-CE82-2ADAC25620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80B64D94-76CE-3CAA-6936-5CC936C1AB07}"/>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158" name="Group 157">
                  <a:extLst>
                    <a:ext uri="{FF2B5EF4-FFF2-40B4-BE49-F238E27FC236}">
                      <a16:creationId xmlns:a16="http://schemas.microsoft.com/office/drawing/2014/main" id="{6498B28F-C474-5C02-5E3B-CCEB15F562A5}"/>
                    </a:ext>
                  </a:extLst>
                </p:cNvPr>
                <p:cNvGrpSpPr/>
                <p:nvPr/>
              </p:nvGrpSpPr>
              <p:grpSpPr>
                <a:xfrm>
                  <a:off x="3809530" y="5877174"/>
                  <a:ext cx="1183667" cy="405817"/>
                  <a:chOff x="3809530" y="5877174"/>
                  <a:chExt cx="1183667" cy="405817"/>
                </a:xfrm>
              </p:grpSpPr>
              <p:sp>
                <p:nvSpPr>
                  <p:cNvPr id="159" name="TextBox 158">
                    <a:extLst>
                      <a:ext uri="{FF2B5EF4-FFF2-40B4-BE49-F238E27FC236}">
                        <a16:creationId xmlns:a16="http://schemas.microsoft.com/office/drawing/2014/main" id="{6F6E14F1-0727-21FD-5935-8ECFCC17E966}"/>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160" name="Picture 28">
                    <a:extLst>
                      <a:ext uri="{FF2B5EF4-FFF2-40B4-BE49-F238E27FC236}">
                        <a16:creationId xmlns:a16="http://schemas.microsoft.com/office/drawing/2014/main" id="{C2215FDB-B27D-F40B-1380-17AD1AE00F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1" name="Group 160">
                <a:extLst>
                  <a:ext uri="{FF2B5EF4-FFF2-40B4-BE49-F238E27FC236}">
                    <a16:creationId xmlns:a16="http://schemas.microsoft.com/office/drawing/2014/main" id="{9E648A88-2879-B0D1-FB20-85343F752B8C}"/>
                  </a:ext>
                </a:extLst>
              </p:cNvPr>
              <p:cNvGrpSpPr/>
              <p:nvPr/>
            </p:nvGrpSpPr>
            <p:grpSpPr>
              <a:xfrm>
                <a:off x="5712442" y="4665243"/>
                <a:ext cx="882713" cy="916684"/>
                <a:chOff x="3644091" y="4881965"/>
                <a:chExt cx="1349106" cy="1401026"/>
              </a:xfrm>
            </p:grpSpPr>
            <p:sp>
              <p:nvSpPr>
                <p:cNvPr id="162" name="Rounded Rectangle 161">
                  <a:extLst>
                    <a:ext uri="{FF2B5EF4-FFF2-40B4-BE49-F238E27FC236}">
                      <a16:creationId xmlns:a16="http://schemas.microsoft.com/office/drawing/2014/main" id="{C88F61BB-D3E0-0217-C49E-8DFAE44D00DC}"/>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163" name="Picture 8">
                  <a:extLst>
                    <a:ext uri="{FF2B5EF4-FFF2-40B4-BE49-F238E27FC236}">
                      <a16:creationId xmlns:a16="http://schemas.microsoft.com/office/drawing/2014/main" id="{C3B47E16-5E14-5676-45BF-E0F4E1F54B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0">
                  <a:extLst>
                    <a:ext uri="{FF2B5EF4-FFF2-40B4-BE49-F238E27FC236}">
                      <a16:creationId xmlns:a16="http://schemas.microsoft.com/office/drawing/2014/main" id="{2CF1787C-66C0-26E6-AD7C-A8706E7E50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65" name="TextBox 164">
                  <a:extLst>
                    <a:ext uri="{FF2B5EF4-FFF2-40B4-BE49-F238E27FC236}">
                      <a16:creationId xmlns:a16="http://schemas.microsoft.com/office/drawing/2014/main" id="{38823433-36FA-8B2C-2897-90821F29F0BA}"/>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166" name="Group 165">
                  <a:extLst>
                    <a:ext uri="{FF2B5EF4-FFF2-40B4-BE49-F238E27FC236}">
                      <a16:creationId xmlns:a16="http://schemas.microsoft.com/office/drawing/2014/main" id="{F67075AC-913D-9141-6014-B0399263A43E}"/>
                    </a:ext>
                  </a:extLst>
                </p:cNvPr>
                <p:cNvGrpSpPr/>
                <p:nvPr/>
              </p:nvGrpSpPr>
              <p:grpSpPr>
                <a:xfrm>
                  <a:off x="3809530" y="5877174"/>
                  <a:ext cx="1183667" cy="405817"/>
                  <a:chOff x="3809530" y="5877174"/>
                  <a:chExt cx="1183667" cy="405817"/>
                </a:xfrm>
              </p:grpSpPr>
              <p:sp>
                <p:nvSpPr>
                  <p:cNvPr id="167" name="TextBox 166">
                    <a:extLst>
                      <a:ext uri="{FF2B5EF4-FFF2-40B4-BE49-F238E27FC236}">
                        <a16:creationId xmlns:a16="http://schemas.microsoft.com/office/drawing/2014/main" id="{8012A726-8FD8-EBDA-D329-37B532D56531}"/>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168" name="Picture 28">
                    <a:extLst>
                      <a:ext uri="{FF2B5EF4-FFF2-40B4-BE49-F238E27FC236}">
                        <a16:creationId xmlns:a16="http://schemas.microsoft.com/office/drawing/2014/main" id="{4FE97E00-2B18-6F0E-B567-E45EF7E02D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9" name="Group 168">
                <a:extLst>
                  <a:ext uri="{FF2B5EF4-FFF2-40B4-BE49-F238E27FC236}">
                    <a16:creationId xmlns:a16="http://schemas.microsoft.com/office/drawing/2014/main" id="{421BA7CD-7607-856E-F0D0-2F9C2B23A3ED}"/>
                  </a:ext>
                </a:extLst>
              </p:cNvPr>
              <p:cNvGrpSpPr/>
              <p:nvPr/>
            </p:nvGrpSpPr>
            <p:grpSpPr>
              <a:xfrm>
                <a:off x="5864842" y="4817643"/>
                <a:ext cx="882713" cy="916684"/>
                <a:chOff x="3644091" y="4881965"/>
                <a:chExt cx="1349106" cy="1401026"/>
              </a:xfrm>
            </p:grpSpPr>
            <p:sp>
              <p:nvSpPr>
                <p:cNvPr id="170" name="Rounded Rectangle 169">
                  <a:extLst>
                    <a:ext uri="{FF2B5EF4-FFF2-40B4-BE49-F238E27FC236}">
                      <a16:creationId xmlns:a16="http://schemas.microsoft.com/office/drawing/2014/main" id="{BD058C26-2FB6-4520-2325-FA0088D41AC3}"/>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171" name="Picture 8">
                  <a:extLst>
                    <a:ext uri="{FF2B5EF4-FFF2-40B4-BE49-F238E27FC236}">
                      <a16:creationId xmlns:a16="http://schemas.microsoft.com/office/drawing/2014/main" id="{83F93E56-B516-D89F-329F-F3F46BC2FE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a:extLst>
                    <a:ext uri="{FF2B5EF4-FFF2-40B4-BE49-F238E27FC236}">
                      <a16:creationId xmlns:a16="http://schemas.microsoft.com/office/drawing/2014/main" id="{D63BAD10-66BF-C8BD-9CF8-D7E737F7A1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73" name="TextBox 172">
                  <a:extLst>
                    <a:ext uri="{FF2B5EF4-FFF2-40B4-BE49-F238E27FC236}">
                      <a16:creationId xmlns:a16="http://schemas.microsoft.com/office/drawing/2014/main" id="{870A834C-D782-FCE2-8791-FB19B364C2EF}"/>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174" name="Group 173">
                  <a:extLst>
                    <a:ext uri="{FF2B5EF4-FFF2-40B4-BE49-F238E27FC236}">
                      <a16:creationId xmlns:a16="http://schemas.microsoft.com/office/drawing/2014/main" id="{048EF820-4275-4C63-966C-ABF9FEF6587B}"/>
                    </a:ext>
                  </a:extLst>
                </p:cNvPr>
                <p:cNvGrpSpPr/>
                <p:nvPr/>
              </p:nvGrpSpPr>
              <p:grpSpPr>
                <a:xfrm>
                  <a:off x="3809530" y="5877174"/>
                  <a:ext cx="1183667" cy="405817"/>
                  <a:chOff x="3809530" y="5877174"/>
                  <a:chExt cx="1183667" cy="405817"/>
                </a:xfrm>
              </p:grpSpPr>
              <p:sp>
                <p:nvSpPr>
                  <p:cNvPr id="175" name="TextBox 174">
                    <a:extLst>
                      <a:ext uri="{FF2B5EF4-FFF2-40B4-BE49-F238E27FC236}">
                        <a16:creationId xmlns:a16="http://schemas.microsoft.com/office/drawing/2014/main" id="{2C81B085-76C7-FD92-47CD-3DF99EE327D1}"/>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176" name="Picture 28">
                    <a:extLst>
                      <a:ext uri="{FF2B5EF4-FFF2-40B4-BE49-F238E27FC236}">
                        <a16:creationId xmlns:a16="http://schemas.microsoft.com/office/drawing/2014/main" id="{7BBF26AE-013A-1818-F9E0-53F21457B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77" name="Group 176">
                <a:extLst>
                  <a:ext uri="{FF2B5EF4-FFF2-40B4-BE49-F238E27FC236}">
                    <a16:creationId xmlns:a16="http://schemas.microsoft.com/office/drawing/2014/main" id="{2B7BE03E-2D68-DA21-2EA4-D462D1A9A717}"/>
                  </a:ext>
                </a:extLst>
              </p:cNvPr>
              <p:cNvGrpSpPr/>
              <p:nvPr/>
            </p:nvGrpSpPr>
            <p:grpSpPr>
              <a:xfrm>
                <a:off x="6017242" y="4970043"/>
                <a:ext cx="882713" cy="916684"/>
                <a:chOff x="3644091" y="4881965"/>
                <a:chExt cx="1349106" cy="1401026"/>
              </a:xfrm>
            </p:grpSpPr>
            <p:sp>
              <p:nvSpPr>
                <p:cNvPr id="178" name="Rounded Rectangle 177">
                  <a:extLst>
                    <a:ext uri="{FF2B5EF4-FFF2-40B4-BE49-F238E27FC236}">
                      <a16:creationId xmlns:a16="http://schemas.microsoft.com/office/drawing/2014/main" id="{4FD4FF20-39C3-15F6-9493-F1B252FF66FB}"/>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179" name="Picture 8">
                  <a:extLst>
                    <a:ext uri="{FF2B5EF4-FFF2-40B4-BE49-F238E27FC236}">
                      <a16:creationId xmlns:a16="http://schemas.microsoft.com/office/drawing/2014/main" id="{32E528AE-B48C-2E3D-6D30-94999835CD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0">
                  <a:extLst>
                    <a:ext uri="{FF2B5EF4-FFF2-40B4-BE49-F238E27FC236}">
                      <a16:creationId xmlns:a16="http://schemas.microsoft.com/office/drawing/2014/main" id="{68EEF74B-289F-1D5D-42C4-6E58EAA108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EC66B23A-8C13-6F83-BA41-BB65EAF5DEFD}"/>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182" name="Group 181">
                  <a:extLst>
                    <a:ext uri="{FF2B5EF4-FFF2-40B4-BE49-F238E27FC236}">
                      <a16:creationId xmlns:a16="http://schemas.microsoft.com/office/drawing/2014/main" id="{6C5D33DE-B995-F8CD-867C-405FDE74EF19}"/>
                    </a:ext>
                  </a:extLst>
                </p:cNvPr>
                <p:cNvGrpSpPr/>
                <p:nvPr/>
              </p:nvGrpSpPr>
              <p:grpSpPr>
                <a:xfrm>
                  <a:off x="3809530" y="5877174"/>
                  <a:ext cx="1183667" cy="405817"/>
                  <a:chOff x="3809530" y="5877174"/>
                  <a:chExt cx="1183667" cy="405817"/>
                </a:xfrm>
              </p:grpSpPr>
              <p:sp>
                <p:nvSpPr>
                  <p:cNvPr id="183" name="TextBox 182">
                    <a:extLst>
                      <a:ext uri="{FF2B5EF4-FFF2-40B4-BE49-F238E27FC236}">
                        <a16:creationId xmlns:a16="http://schemas.microsoft.com/office/drawing/2014/main" id="{3D435C81-2B29-9026-566A-39E436CC86AE}"/>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184" name="Picture 28">
                    <a:extLst>
                      <a:ext uri="{FF2B5EF4-FFF2-40B4-BE49-F238E27FC236}">
                        <a16:creationId xmlns:a16="http://schemas.microsoft.com/office/drawing/2014/main" id="{893F60E7-6B79-95B8-A567-1EDF058B9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6" name="Group 185">
                <a:extLst>
                  <a:ext uri="{FF2B5EF4-FFF2-40B4-BE49-F238E27FC236}">
                    <a16:creationId xmlns:a16="http://schemas.microsoft.com/office/drawing/2014/main" id="{3F30EFCC-8E14-D5D8-A159-9DF7D94679A0}"/>
                  </a:ext>
                </a:extLst>
              </p:cNvPr>
              <p:cNvGrpSpPr/>
              <p:nvPr/>
            </p:nvGrpSpPr>
            <p:grpSpPr>
              <a:xfrm>
                <a:off x="6169642" y="5122443"/>
                <a:ext cx="882713" cy="916684"/>
                <a:chOff x="3644091" y="4881965"/>
                <a:chExt cx="1349106" cy="1401026"/>
              </a:xfrm>
            </p:grpSpPr>
            <p:sp>
              <p:nvSpPr>
                <p:cNvPr id="187" name="Rounded Rectangle 186">
                  <a:extLst>
                    <a:ext uri="{FF2B5EF4-FFF2-40B4-BE49-F238E27FC236}">
                      <a16:creationId xmlns:a16="http://schemas.microsoft.com/office/drawing/2014/main" id="{80620FE3-AADC-1051-263A-6EBE4D49998B}"/>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188" name="Picture 8">
                  <a:extLst>
                    <a:ext uri="{FF2B5EF4-FFF2-40B4-BE49-F238E27FC236}">
                      <a16:creationId xmlns:a16="http://schemas.microsoft.com/office/drawing/2014/main" id="{FD56C451-16C1-D9B0-0957-0ECF196475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10">
                  <a:extLst>
                    <a:ext uri="{FF2B5EF4-FFF2-40B4-BE49-F238E27FC236}">
                      <a16:creationId xmlns:a16="http://schemas.microsoft.com/office/drawing/2014/main" id="{D0880E60-F3DD-24CF-A6EF-177B4CD846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90" name="TextBox 189">
                  <a:extLst>
                    <a:ext uri="{FF2B5EF4-FFF2-40B4-BE49-F238E27FC236}">
                      <a16:creationId xmlns:a16="http://schemas.microsoft.com/office/drawing/2014/main" id="{7D11C09E-5E55-230F-B767-D891B82A7DFD}"/>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191" name="Group 190">
                  <a:extLst>
                    <a:ext uri="{FF2B5EF4-FFF2-40B4-BE49-F238E27FC236}">
                      <a16:creationId xmlns:a16="http://schemas.microsoft.com/office/drawing/2014/main" id="{2E8FE890-BE72-20E3-A6B5-E4A25DA12F07}"/>
                    </a:ext>
                  </a:extLst>
                </p:cNvPr>
                <p:cNvGrpSpPr/>
                <p:nvPr/>
              </p:nvGrpSpPr>
              <p:grpSpPr>
                <a:xfrm>
                  <a:off x="3809530" y="5877174"/>
                  <a:ext cx="1183667" cy="405817"/>
                  <a:chOff x="3809530" y="5877174"/>
                  <a:chExt cx="1183667" cy="405817"/>
                </a:xfrm>
              </p:grpSpPr>
              <p:sp>
                <p:nvSpPr>
                  <p:cNvPr id="192" name="TextBox 191">
                    <a:extLst>
                      <a:ext uri="{FF2B5EF4-FFF2-40B4-BE49-F238E27FC236}">
                        <a16:creationId xmlns:a16="http://schemas.microsoft.com/office/drawing/2014/main" id="{EB773A57-BF4F-4257-D943-113173BC81B6}"/>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193" name="Picture 28">
                    <a:extLst>
                      <a:ext uri="{FF2B5EF4-FFF2-40B4-BE49-F238E27FC236}">
                        <a16:creationId xmlns:a16="http://schemas.microsoft.com/office/drawing/2014/main" id="{F809227A-51D8-899B-CD40-09B40383CC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4" name="Group 193">
                <a:extLst>
                  <a:ext uri="{FF2B5EF4-FFF2-40B4-BE49-F238E27FC236}">
                    <a16:creationId xmlns:a16="http://schemas.microsoft.com/office/drawing/2014/main" id="{26D4B0B7-B1B3-4CB0-E2B7-D59F25EC597C}"/>
                  </a:ext>
                </a:extLst>
              </p:cNvPr>
              <p:cNvGrpSpPr/>
              <p:nvPr/>
            </p:nvGrpSpPr>
            <p:grpSpPr>
              <a:xfrm>
                <a:off x="6322042" y="5274843"/>
                <a:ext cx="882713" cy="916684"/>
                <a:chOff x="3644091" y="4881965"/>
                <a:chExt cx="1349106" cy="1401026"/>
              </a:xfrm>
            </p:grpSpPr>
            <p:sp>
              <p:nvSpPr>
                <p:cNvPr id="195" name="Rounded Rectangle 194">
                  <a:extLst>
                    <a:ext uri="{FF2B5EF4-FFF2-40B4-BE49-F238E27FC236}">
                      <a16:creationId xmlns:a16="http://schemas.microsoft.com/office/drawing/2014/main" id="{F6B5D841-1243-FF80-4724-471CF7F0DAE6}"/>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196" name="Picture 8">
                  <a:extLst>
                    <a:ext uri="{FF2B5EF4-FFF2-40B4-BE49-F238E27FC236}">
                      <a16:creationId xmlns:a16="http://schemas.microsoft.com/office/drawing/2014/main" id="{178A23BD-02AB-18EF-4BEF-7EA99416BE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10">
                  <a:extLst>
                    <a:ext uri="{FF2B5EF4-FFF2-40B4-BE49-F238E27FC236}">
                      <a16:creationId xmlns:a16="http://schemas.microsoft.com/office/drawing/2014/main" id="{8232B0FE-FA12-7363-EB46-97B0A2A95E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a:extLst>
                    <a:ext uri="{FF2B5EF4-FFF2-40B4-BE49-F238E27FC236}">
                      <a16:creationId xmlns:a16="http://schemas.microsoft.com/office/drawing/2014/main" id="{EA71AFF0-A14E-66AB-1F81-44CFAC78820C}"/>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199" name="Group 198">
                  <a:extLst>
                    <a:ext uri="{FF2B5EF4-FFF2-40B4-BE49-F238E27FC236}">
                      <a16:creationId xmlns:a16="http://schemas.microsoft.com/office/drawing/2014/main" id="{95616BAD-92C0-7B37-DFA2-C1E40CF0E53E}"/>
                    </a:ext>
                  </a:extLst>
                </p:cNvPr>
                <p:cNvGrpSpPr/>
                <p:nvPr/>
              </p:nvGrpSpPr>
              <p:grpSpPr>
                <a:xfrm>
                  <a:off x="3809530" y="5877174"/>
                  <a:ext cx="1183667" cy="405817"/>
                  <a:chOff x="3809530" y="5877174"/>
                  <a:chExt cx="1183667" cy="405817"/>
                </a:xfrm>
              </p:grpSpPr>
              <p:sp>
                <p:nvSpPr>
                  <p:cNvPr id="200" name="TextBox 199">
                    <a:extLst>
                      <a:ext uri="{FF2B5EF4-FFF2-40B4-BE49-F238E27FC236}">
                        <a16:creationId xmlns:a16="http://schemas.microsoft.com/office/drawing/2014/main" id="{9C897761-BA41-A0D3-1939-49A70E86FAD7}"/>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201" name="Picture 28">
                    <a:extLst>
                      <a:ext uri="{FF2B5EF4-FFF2-40B4-BE49-F238E27FC236}">
                        <a16:creationId xmlns:a16="http://schemas.microsoft.com/office/drawing/2014/main" id="{8BA525EB-0E4F-9C49-F21F-AB36CD0CF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2" name="Group 201">
                <a:extLst>
                  <a:ext uri="{FF2B5EF4-FFF2-40B4-BE49-F238E27FC236}">
                    <a16:creationId xmlns:a16="http://schemas.microsoft.com/office/drawing/2014/main" id="{F7B5F226-004B-A5FE-6834-4C09F55C5D71}"/>
                  </a:ext>
                </a:extLst>
              </p:cNvPr>
              <p:cNvGrpSpPr/>
              <p:nvPr/>
            </p:nvGrpSpPr>
            <p:grpSpPr>
              <a:xfrm>
                <a:off x="6474442" y="5427243"/>
                <a:ext cx="882713" cy="916684"/>
                <a:chOff x="3644091" y="4881965"/>
                <a:chExt cx="1349106" cy="1401026"/>
              </a:xfrm>
            </p:grpSpPr>
            <p:sp>
              <p:nvSpPr>
                <p:cNvPr id="203" name="Rounded Rectangle 202">
                  <a:extLst>
                    <a:ext uri="{FF2B5EF4-FFF2-40B4-BE49-F238E27FC236}">
                      <a16:creationId xmlns:a16="http://schemas.microsoft.com/office/drawing/2014/main" id="{DDF4143B-D15E-4078-7B33-E48C037AD278}"/>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04" name="Picture 8">
                  <a:extLst>
                    <a:ext uri="{FF2B5EF4-FFF2-40B4-BE49-F238E27FC236}">
                      <a16:creationId xmlns:a16="http://schemas.microsoft.com/office/drawing/2014/main" id="{90B36713-A904-ECB8-6D0E-53BAC8B36E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10">
                  <a:extLst>
                    <a:ext uri="{FF2B5EF4-FFF2-40B4-BE49-F238E27FC236}">
                      <a16:creationId xmlns:a16="http://schemas.microsoft.com/office/drawing/2014/main" id="{B6D3CF96-A727-921A-07E7-6CE3B2DE82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205">
                  <a:extLst>
                    <a:ext uri="{FF2B5EF4-FFF2-40B4-BE49-F238E27FC236}">
                      <a16:creationId xmlns:a16="http://schemas.microsoft.com/office/drawing/2014/main" id="{EC23D03A-9149-DD6B-1259-CCECEB1EE7AA}"/>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207" name="Group 206">
                  <a:extLst>
                    <a:ext uri="{FF2B5EF4-FFF2-40B4-BE49-F238E27FC236}">
                      <a16:creationId xmlns:a16="http://schemas.microsoft.com/office/drawing/2014/main" id="{42FD4AFD-29B5-2534-603E-4DB8A6ECB4C2}"/>
                    </a:ext>
                  </a:extLst>
                </p:cNvPr>
                <p:cNvGrpSpPr/>
                <p:nvPr/>
              </p:nvGrpSpPr>
              <p:grpSpPr>
                <a:xfrm>
                  <a:off x="3809530" y="5877174"/>
                  <a:ext cx="1183667" cy="405817"/>
                  <a:chOff x="3809530" y="5877174"/>
                  <a:chExt cx="1183667" cy="405817"/>
                </a:xfrm>
              </p:grpSpPr>
              <p:sp>
                <p:nvSpPr>
                  <p:cNvPr id="208" name="TextBox 207">
                    <a:extLst>
                      <a:ext uri="{FF2B5EF4-FFF2-40B4-BE49-F238E27FC236}">
                        <a16:creationId xmlns:a16="http://schemas.microsoft.com/office/drawing/2014/main" id="{A8206C7B-0D92-F414-9E9B-FDE864883F1A}"/>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209" name="Picture 28">
                    <a:extLst>
                      <a:ext uri="{FF2B5EF4-FFF2-40B4-BE49-F238E27FC236}">
                        <a16:creationId xmlns:a16="http://schemas.microsoft.com/office/drawing/2014/main" id="{E1557563-6BAE-AA97-9C85-4456FB8FDB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19" name="Group 218">
              <a:extLst>
                <a:ext uri="{FF2B5EF4-FFF2-40B4-BE49-F238E27FC236}">
                  <a16:creationId xmlns:a16="http://schemas.microsoft.com/office/drawing/2014/main" id="{F56725E8-3982-7213-0424-5228CEC5B9B5}"/>
                </a:ext>
              </a:extLst>
            </p:cNvPr>
            <p:cNvGrpSpPr/>
            <p:nvPr/>
          </p:nvGrpSpPr>
          <p:grpSpPr>
            <a:xfrm>
              <a:off x="5374690" y="2711356"/>
              <a:ext cx="3625913" cy="3659884"/>
              <a:chOff x="3731242" y="2684043"/>
              <a:chExt cx="3625913" cy="3659884"/>
            </a:xfrm>
          </p:grpSpPr>
          <p:grpSp>
            <p:nvGrpSpPr>
              <p:cNvPr id="220" name="Group 219">
                <a:extLst>
                  <a:ext uri="{FF2B5EF4-FFF2-40B4-BE49-F238E27FC236}">
                    <a16:creationId xmlns:a16="http://schemas.microsoft.com/office/drawing/2014/main" id="{F624BE28-C4A2-1F32-5E38-74803FF606D1}"/>
                  </a:ext>
                </a:extLst>
              </p:cNvPr>
              <p:cNvGrpSpPr/>
              <p:nvPr/>
            </p:nvGrpSpPr>
            <p:grpSpPr>
              <a:xfrm>
                <a:off x="3731242" y="2684043"/>
                <a:ext cx="882713" cy="916684"/>
                <a:chOff x="3644091" y="4881965"/>
                <a:chExt cx="1349106" cy="1401026"/>
              </a:xfrm>
            </p:grpSpPr>
            <p:sp>
              <p:nvSpPr>
                <p:cNvPr id="365" name="Rounded Rectangle 364">
                  <a:extLst>
                    <a:ext uri="{FF2B5EF4-FFF2-40B4-BE49-F238E27FC236}">
                      <a16:creationId xmlns:a16="http://schemas.microsoft.com/office/drawing/2014/main" id="{E99FC323-53F0-8FCF-3364-D7072DC76680}"/>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366" name="Picture 8">
                  <a:extLst>
                    <a:ext uri="{FF2B5EF4-FFF2-40B4-BE49-F238E27FC236}">
                      <a16:creationId xmlns:a16="http://schemas.microsoft.com/office/drawing/2014/main" id="{E84A62A2-7254-7ED2-CF07-C7E2122A54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10">
                  <a:extLst>
                    <a:ext uri="{FF2B5EF4-FFF2-40B4-BE49-F238E27FC236}">
                      <a16:creationId xmlns:a16="http://schemas.microsoft.com/office/drawing/2014/main" id="{38BDBFAF-F56F-1BEE-9367-9A3AC05B78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68" name="TextBox 367">
                  <a:extLst>
                    <a:ext uri="{FF2B5EF4-FFF2-40B4-BE49-F238E27FC236}">
                      <a16:creationId xmlns:a16="http://schemas.microsoft.com/office/drawing/2014/main" id="{9AB5B79D-4E96-2149-2E19-C9DAC80CEDD9}"/>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69" name="Group 368">
                  <a:extLst>
                    <a:ext uri="{FF2B5EF4-FFF2-40B4-BE49-F238E27FC236}">
                      <a16:creationId xmlns:a16="http://schemas.microsoft.com/office/drawing/2014/main" id="{6228CBA8-ECBE-DB45-D3A7-5363C772C8F3}"/>
                    </a:ext>
                  </a:extLst>
                </p:cNvPr>
                <p:cNvGrpSpPr/>
                <p:nvPr/>
              </p:nvGrpSpPr>
              <p:grpSpPr>
                <a:xfrm>
                  <a:off x="3809530" y="5877174"/>
                  <a:ext cx="1183667" cy="405817"/>
                  <a:chOff x="3809530" y="5877174"/>
                  <a:chExt cx="1183667" cy="405817"/>
                </a:xfrm>
              </p:grpSpPr>
              <p:sp>
                <p:nvSpPr>
                  <p:cNvPr id="370" name="TextBox 369">
                    <a:extLst>
                      <a:ext uri="{FF2B5EF4-FFF2-40B4-BE49-F238E27FC236}">
                        <a16:creationId xmlns:a16="http://schemas.microsoft.com/office/drawing/2014/main" id="{20E23001-D7A5-CA78-452B-04F4F44BE9AE}"/>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71" name="Picture 28">
                    <a:extLst>
                      <a:ext uri="{FF2B5EF4-FFF2-40B4-BE49-F238E27FC236}">
                        <a16:creationId xmlns:a16="http://schemas.microsoft.com/office/drawing/2014/main" id="{7431CCC9-5F1D-E261-9554-DA80CC7FC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1" name="Group 220">
                <a:extLst>
                  <a:ext uri="{FF2B5EF4-FFF2-40B4-BE49-F238E27FC236}">
                    <a16:creationId xmlns:a16="http://schemas.microsoft.com/office/drawing/2014/main" id="{72A1B368-83C1-C8D1-E400-661C85FAB141}"/>
                  </a:ext>
                </a:extLst>
              </p:cNvPr>
              <p:cNvGrpSpPr/>
              <p:nvPr/>
            </p:nvGrpSpPr>
            <p:grpSpPr>
              <a:xfrm>
                <a:off x="3883642" y="2836443"/>
                <a:ext cx="882713" cy="916684"/>
                <a:chOff x="3644091" y="4881965"/>
                <a:chExt cx="1349106" cy="1401026"/>
              </a:xfrm>
            </p:grpSpPr>
            <p:sp>
              <p:nvSpPr>
                <p:cNvPr id="358" name="Rounded Rectangle 357">
                  <a:extLst>
                    <a:ext uri="{FF2B5EF4-FFF2-40B4-BE49-F238E27FC236}">
                      <a16:creationId xmlns:a16="http://schemas.microsoft.com/office/drawing/2014/main" id="{4B71031B-2CD7-3B6F-67D3-F58C23ED2526}"/>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359" name="Picture 8">
                  <a:extLst>
                    <a:ext uri="{FF2B5EF4-FFF2-40B4-BE49-F238E27FC236}">
                      <a16:creationId xmlns:a16="http://schemas.microsoft.com/office/drawing/2014/main" id="{FB5807E1-0E54-B4A9-76FB-BAC3C9F9B0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10">
                  <a:extLst>
                    <a:ext uri="{FF2B5EF4-FFF2-40B4-BE49-F238E27FC236}">
                      <a16:creationId xmlns:a16="http://schemas.microsoft.com/office/drawing/2014/main" id="{2C0D8C8B-AC24-9795-0CCA-9D96CEA63A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61" name="TextBox 360">
                  <a:extLst>
                    <a:ext uri="{FF2B5EF4-FFF2-40B4-BE49-F238E27FC236}">
                      <a16:creationId xmlns:a16="http://schemas.microsoft.com/office/drawing/2014/main" id="{3B886A7F-574E-CDF2-C0D4-165F6867C59E}"/>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62" name="Group 361">
                  <a:extLst>
                    <a:ext uri="{FF2B5EF4-FFF2-40B4-BE49-F238E27FC236}">
                      <a16:creationId xmlns:a16="http://schemas.microsoft.com/office/drawing/2014/main" id="{2333AC44-C27D-BDF7-815D-06B95CCC569D}"/>
                    </a:ext>
                  </a:extLst>
                </p:cNvPr>
                <p:cNvGrpSpPr/>
                <p:nvPr/>
              </p:nvGrpSpPr>
              <p:grpSpPr>
                <a:xfrm>
                  <a:off x="3809530" y="5877174"/>
                  <a:ext cx="1183667" cy="405817"/>
                  <a:chOff x="3809530" y="5877174"/>
                  <a:chExt cx="1183667" cy="405817"/>
                </a:xfrm>
              </p:grpSpPr>
              <p:sp>
                <p:nvSpPr>
                  <p:cNvPr id="363" name="TextBox 362">
                    <a:extLst>
                      <a:ext uri="{FF2B5EF4-FFF2-40B4-BE49-F238E27FC236}">
                        <a16:creationId xmlns:a16="http://schemas.microsoft.com/office/drawing/2014/main" id="{99EAED94-74D3-0AB4-200F-A9A79E0C3647}"/>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64" name="Picture 28">
                    <a:extLst>
                      <a:ext uri="{FF2B5EF4-FFF2-40B4-BE49-F238E27FC236}">
                        <a16:creationId xmlns:a16="http://schemas.microsoft.com/office/drawing/2014/main" id="{23BCD73A-33F8-38D5-FDEB-E42B5D6733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2" name="Group 221">
                <a:extLst>
                  <a:ext uri="{FF2B5EF4-FFF2-40B4-BE49-F238E27FC236}">
                    <a16:creationId xmlns:a16="http://schemas.microsoft.com/office/drawing/2014/main" id="{D5827F30-2E10-E6F0-9136-2B0884F3DBBE}"/>
                  </a:ext>
                </a:extLst>
              </p:cNvPr>
              <p:cNvGrpSpPr/>
              <p:nvPr/>
            </p:nvGrpSpPr>
            <p:grpSpPr>
              <a:xfrm>
                <a:off x="4036042" y="2988843"/>
                <a:ext cx="882713" cy="916684"/>
                <a:chOff x="3644091" y="4881965"/>
                <a:chExt cx="1349106" cy="1401026"/>
              </a:xfrm>
            </p:grpSpPr>
            <p:sp>
              <p:nvSpPr>
                <p:cNvPr id="351" name="Rounded Rectangle 350">
                  <a:extLst>
                    <a:ext uri="{FF2B5EF4-FFF2-40B4-BE49-F238E27FC236}">
                      <a16:creationId xmlns:a16="http://schemas.microsoft.com/office/drawing/2014/main" id="{0A9900F6-BB6F-F075-5004-8B5F0F433018}"/>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352" name="Picture 8">
                  <a:extLst>
                    <a:ext uri="{FF2B5EF4-FFF2-40B4-BE49-F238E27FC236}">
                      <a16:creationId xmlns:a16="http://schemas.microsoft.com/office/drawing/2014/main" id="{81D5CED6-2738-D93E-C04F-826598956B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10">
                  <a:extLst>
                    <a:ext uri="{FF2B5EF4-FFF2-40B4-BE49-F238E27FC236}">
                      <a16:creationId xmlns:a16="http://schemas.microsoft.com/office/drawing/2014/main" id="{D7F4201F-CD6E-63BE-A8B6-11FE558363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54" name="TextBox 353">
                  <a:extLst>
                    <a:ext uri="{FF2B5EF4-FFF2-40B4-BE49-F238E27FC236}">
                      <a16:creationId xmlns:a16="http://schemas.microsoft.com/office/drawing/2014/main" id="{4864072D-8290-6407-91AC-94F983B0753B}"/>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55" name="Group 354">
                  <a:extLst>
                    <a:ext uri="{FF2B5EF4-FFF2-40B4-BE49-F238E27FC236}">
                      <a16:creationId xmlns:a16="http://schemas.microsoft.com/office/drawing/2014/main" id="{B7D4C4B7-39B4-16D4-0707-1AB77D68DF88}"/>
                    </a:ext>
                  </a:extLst>
                </p:cNvPr>
                <p:cNvGrpSpPr/>
                <p:nvPr/>
              </p:nvGrpSpPr>
              <p:grpSpPr>
                <a:xfrm>
                  <a:off x="3809530" y="5877174"/>
                  <a:ext cx="1183667" cy="405817"/>
                  <a:chOff x="3809530" y="5877174"/>
                  <a:chExt cx="1183667" cy="405817"/>
                </a:xfrm>
              </p:grpSpPr>
              <p:sp>
                <p:nvSpPr>
                  <p:cNvPr id="356" name="TextBox 355">
                    <a:extLst>
                      <a:ext uri="{FF2B5EF4-FFF2-40B4-BE49-F238E27FC236}">
                        <a16:creationId xmlns:a16="http://schemas.microsoft.com/office/drawing/2014/main" id="{99A1DCCF-CB8E-EF71-40E3-2CAEF8FE7CDE}"/>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57" name="Picture 28">
                    <a:extLst>
                      <a:ext uri="{FF2B5EF4-FFF2-40B4-BE49-F238E27FC236}">
                        <a16:creationId xmlns:a16="http://schemas.microsoft.com/office/drawing/2014/main" id="{E753E44E-3EA1-FCCE-8CD8-AE82A350EC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3" name="Group 222">
                <a:extLst>
                  <a:ext uri="{FF2B5EF4-FFF2-40B4-BE49-F238E27FC236}">
                    <a16:creationId xmlns:a16="http://schemas.microsoft.com/office/drawing/2014/main" id="{82D58AB0-76A2-95D5-AED0-39AD61C9B4A7}"/>
                  </a:ext>
                </a:extLst>
              </p:cNvPr>
              <p:cNvGrpSpPr/>
              <p:nvPr/>
            </p:nvGrpSpPr>
            <p:grpSpPr>
              <a:xfrm>
                <a:off x="4188442" y="3141243"/>
                <a:ext cx="882713" cy="916684"/>
                <a:chOff x="3644091" y="4881965"/>
                <a:chExt cx="1349106" cy="1401026"/>
              </a:xfrm>
            </p:grpSpPr>
            <p:sp>
              <p:nvSpPr>
                <p:cNvPr id="344" name="Rounded Rectangle 343">
                  <a:extLst>
                    <a:ext uri="{FF2B5EF4-FFF2-40B4-BE49-F238E27FC236}">
                      <a16:creationId xmlns:a16="http://schemas.microsoft.com/office/drawing/2014/main" id="{91423C4C-9D48-91D1-A147-3B1E2438F327}"/>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345" name="Picture 8">
                  <a:extLst>
                    <a:ext uri="{FF2B5EF4-FFF2-40B4-BE49-F238E27FC236}">
                      <a16:creationId xmlns:a16="http://schemas.microsoft.com/office/drawing/2014/main" id="{590343E1-02D4-64A0-7432-281D55BCCF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10">
                  <a:extLst>
                    <a:ext uri="{FF2B5EF4-FFF2-40B4-BE49-F238E27FC236}">
                      <a16:creationId xmlns:a16="http://schemas.microsoft.com/office/drawing/2014/main" id="{A19559C2-76A7-81B8-6EE0-145BB9E314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47" name="TextBox 346">
                  <a:extLst>
                    <a:ext uri="{FF2B5EF4-FFF2-40B4-BE49-F238E27FC236}">
                      <a16:creationId xmlns:a16="http://schemas.microsoft.com/office/drawing/2014/main" id="{6C3F33EC-22E7-B005-4292-3B1A0F64982F}"/>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48" name="Group 347">
                  <a:extLst>
                    <a:ext uri="{FF2B5EF4-FFF2-40B4-BE49-F238E27FC236}">
                      <a16:creationId xmlns:a16="http://schemas.microsoft.com/office/drawing/2014/main" id="{71EABECD-93ED-6DB5-B453-F0132336C459}"/>
                    </a:ext>
                  </a:extLst>
                </p:cNvPr>
                <p:cNvGrpSpPr/>
                <p:nvPr/>
              </p:nvGrpSpPr>
              <p:grpSpPr>
                <a:xfrm>
                  <a:off x="3809530" y="5877174"/>
                  <a:ext cx="1183667" cy="405817"/>
                  <a:chOff x="3809530" y="5877174"/>
                  <a:chExt cx="1183667" cy="405817"/>
                </a:xfrm>
              </p:grpSpPr>
              <p:sp>
                <p:nvSpPr>
                  <p:cNvPr id="349" name="TextBox 348">
                    <a:extLst>
                      <a:ext uri="{FF2B5EF4-FFF2-40B4-BE49-F238E27FC236}">
                        <a16:creationId xmlns:a16="http://schemas.microsoft.com/office/drawing/2014/main" id="{A21355CB-0F89-08B6-859F-2CEB23974CAC}"/>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50" name="Picture 28">
                    <a:extLst>
                      <a:ext uri="{FF2B5EF4-FFF2-40B4-BE49-F238E27FC236}">
                        <a16:creationId xmlns:a16="http://schemas.microsoft.com/office/drawing/2014/main" id="{246138CE-F4F6-5B41-8316-46ACA6426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4" name="Group 223">
                <a:extLst>
                  <a:ext uri="{FF2B5EF4-FFF2-40B4-BE49-F238E27FC236}">
                    <a16:creationId xmlns:a16="http://schemas.microsoft.com/office/drawing/2014/main" id="{FCE0F9F0-1792-DE2F-CE1A-12B334FE7495}"/>
                  </a:ext>
                </a:extLst>
              </p:cNvPr>
              <p:cNvGrpSpPr/>
              <p:nvPr/>
            </p:nvGrpSpPr>
            <p:grpSpPr>
              <a:xfrm>
                <a:off x="4340842" y="3293643"/>
                <a:ext cx="882713" cy="916684"/>
                <a:chOff x="3644091" y="4881965"/>
                <a:chExt cx="1349106" cy="1401026"/>
              </a:xfrm>
            </p:grpSpPr>
            <p:sp>
              <p:nvSpPr>
                <p:cNvPr id="337" name="Rounded Rectangle 336">
                  <a:extLst>
                    <a:ext uri="{FF2B5EF4-FFF2-40B4-BE49-F238E27FC236}">
                      <a16:creationId xmlns:a16="http://schemas.microsoft.com/office/drawing/2014/main" id="{762EB8BE-FC6F-2630-8655-F3B5E2DBE299}"/>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338" name="Picture 8">
                  <a:extLst>
                    <a:ext uri="{FF2B5EF4-FFF2-40B4-BE49-F238E27FC236}">
                      <a16:creationId xmlns:a16="http://schemas.microsoft.com/office/drawing/2014/main" id="{E3834070-1964-F724-DD66-A763094C5A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10">
                  <a:extLst>
                    <a:ext uri="{FF2B5EF4-FFF2-40B4-BE49-F238E27FC236}">
                      <a16:creationId xmlns:a16="http://schemas.microsoft.com/office/drawing/2014/main" id="{0FDAC264-C110-6473-699E-82C584ECFF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40" name="TextBox 339">
                  <a:extLst>
                    <a:ext uri="{FF2B5EF4-FFF2-40B4-BE49-F238E27FC236}">
                      <a16:creationId xmlns:a16="http://schemas.microsoft.com/office/drawing/2014/main" id="{14A96047-F45E-22CF-9A49-91FBF9AC98DC}"/>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41" name="Group 340">
                  <a:extLst>
                    <a:ext uri="{FF2B5EF4-FFF2-40B4-BE49-F238E27FC236}">
                      <a16:creationId xmlns:a16="http://schemas.microsoft.com/office/drawing/2014/main" id="{F200B480-24A9-0C98-05A8-E884E061AFE7}"/>
                    </a:ext>
                  </a:extLst>
                </p:cNvPr>
                <p:cNvGrpSpPr/>
                <p:nvPr/>
              </p:nvGrpSpPr>
              <p:grpSpPr>
                <a:xfrm>
                  <a:off x="3809530" y="5877174"/>
                  <a:ext cx="1183667" cy="405817"/>
                  <a:chOff x="3809530" y="5877174"/>
                  <a:chExt cx="1183667" cy="405817"/>
                </a:xfrm>
              </p:grpSpPr>
              <p:sp>
                <p:nvSpPr>
                  <p:cNvPr id="342" name="TextBox 341">
                    <a:extLst>
                      <a:ext uri="{FF2B5EF4-FFF2-40B4-BE49-F238E27FC236}">
                        <a16:creationId xmlns:a16="http://schemas.microsoft.com/office/drawing/2014/main" id="{43250A82-4554-8FE7-2940-D451A2D5B700}"/>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43" name="Picture 28">
                    <a:extLst>
                      <a:ext uri="{FF2B5EF4-FFF2-40B4-BE49-F238E27FC236}">
                        <a16:creationId xmlns:a16="http://schemas.microsoft.com/office/drawing/2014/main" id="{5CFC45B6-7760-E7BC-24F3-6517C2450C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5" name="Group 224">
                <a:extLst>
                  <a:ext uri="{FF2B5EF4-FFF2-40B4-BE49-F238E27FC236}">
                    <a16:creationId xmlns:a16="http://schemas.microsoft.com/office/drawing/2014/main" id="{CD3ACD85-6C6B-5748-7DCB-C07D8B24EB5B}"/>
                  </a:ext>
                </a:extLst>
              </p:cNvPr>
              <p:cNvGrpSpPr/>
              <p:nvPr/>
            </p:nvGrpSpPr>
            <p:grpSpPr>
              <a:xfrm>
                <a:off x="4493242" y="3446043"/>
                <a:ext cx="882713" cy="916684"/>
                <a:chOff x="3644091" y="4881965"/>
                <a:chExt cx="1349106" cy="1401026"/>
              </a:xfrm>
            </p:grpSpPr>
            <p:sp>
              <p:nvSpPr>
                <p:cNvPr id="330" name="Rounded Rectangle 329">
                  <a:extLst>
                    <a:ext uri="{FF2B5EF4-FFF2-40B4-BE49-F238E27FC236}">
                      <a16:creationId xmlns:a16="http://schemas.microsoft.com/office/drawing/2014/main" id="{646D04B2-8631-338D-CEDE-8AF62B1C82E2}"/>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331" name="Picture 8">
                  <a:extLst>
                    <a:ext uri="{FF2B5EF4-FFF2-40B4-BE49-F238E27FC236}">
                      <a16:creationId xmlns:a16="http://schemas.microsoft.com/office/drawing/2014/main" id="{78FD667A-4339-1C4F-6FAE-8BF5A9F204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10">
                  <a:extLst>
                    <a:ext uri="{FF2B5EF4-FFF2-40B4-BE49-F238E27FC236}">
                      <a16:creationId xmlns:a16="http://schemas.microsoft.com/office/drawing/2014/main" id="{F29D5D13-1657-E3EF-D252-E79858339B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33" name="TextBox 332">
                  <a:extLst>
                    <a:ext uri="{FF2B5EF4-FFF2-40B4-BE49-F238E27FC236}">
                      <a16:creationId xmlns:a16="http://schemas.microsoft.com/office/drawing/2014/main" id="{4C52C971-DFAD-0845-7339-9F0A999C0F9A}"/>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34" name="Group 333">
                  <a:extLst>
                    <a:ext uri="{FF2B5EF4-FFF2-40B4-BE49-F238E27FC236}">
                      <a16:creationId xmlns:a16="http://schemas.microsoft.com/office/drawing/2014/main" id="{EA6FD761-FC67-A740-909C-4396717319DD}"/>
                    </a:ext>
                  </a:extLst>
                </p:cNvPr>
                <p:cNvGrpSpPr/>
                <p:nvPr/>
              </p:nvGrpSpPr>
              <p:grpSpPr>
                <a:xfrm>
                  <a:off x="3809530" y="5877174"/>
                  <a:ext cx="1183667" cy="405817"/>
                  <a:chOff x="3809530" y="5877174"/>
                  <a:chExt cx="1183667" cy="405817"/>
                </a:xfrm>
              </p:grpSpPr>
              <p:sp>
                <p:nvSpPr>
                  <p:cNvPr id="335" name="TextBox 334">
                    <a:extLst>
                      <a:ext uri="{FF2B5EF4-FFF2-40B4-BE49-F238E27FC236}">
                        <a16:creationId xmlns:a16="http://schemas.microsoft.com/office/drawing/2014/main" id="{D1A5ED67-130A-C65C-DDE1-F2E627AFC4C7}"/>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36" name="Picture 28">
                    <a:extLst>
                      <a:ext uri="{FF2B5EF4-FFF2-40B4-BE49-F238E27FC236}">
                        <a16:creationId xmlns:a16="http://schemas.microsoft.com/office/drawing/2014/main" id="{27967F13-82A8-C8F9-2C37-85A281BBD7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6" name="Group 225">
                <a:extLst>
                  <a:ext uri="{FF2B5EF4-FFF2-40B4-BE49-F238E27FC236}">
                    <a16:creationId xmlns:a16="http://schemas.microsoft.com/office/drawing/2014/main" id="{A661A459-3D48-82C3-5D21-02DAF1D9C5AD}"/>
                  </a:ext>
                </a:extLst>
              </p:cNvPr>
              <p:cNvGrpSpPr/>
              <p:nvPr/>
            </p:nvGrpSpPr>
            <p:grpSpPr>
              <a:xfrm>
                <a:off x="4645642" y="3598443"/>
                <a:ext cx="882713" cy="916684"/>
                <a:chOff x="3644091" y="4881965"/>
                <a:chExt cx="1349106" cy="1401026"/>
              </a:xfrm>
            </p:grpSpPr>
            <p:sp>
              <p:nvSpPr>
                <p:cNvPr id="323" name="Rounded Rectangle 322">
                  <a:extLst>
                    <a:ext uri="{FF2B5EF4-FFF2-40B4-BE49-F238E27FC236}">
                      <a16:creationId xmlns:a16="http://schemas.microsoft.com/office/drawing/2014/main" id="{6DCE6B9F-16AF-03E5-209C-524F5195A18B}"/>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324" name="Picture 8">
                  <a:extLst>
                    <a:ext uri="{FF2B5EF4-FFF2-40B4-BE49-F238E27FC236}">
                      <a16:creationId xmlns:a16="http://schemas.microsoft.com/office/drawing/2014/main" id="{EEAE86D4-D2BE-DB5D-179F-D8D5986322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10">
                  <a:extLst>
                    <a:ext uri="{FF2B5EF4-FFF2-40B4-BE49-F238E27FC236}">
                      <a16:creationId xmlns:a16="http://schemas.microsoft.com/office/drawing/2014/main" id="{50BCDB38-1AEB-DC3E-9FC8-331014538B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26" name="TextBox 325">
                  <a:extLst>
                    <a:ext uri="{FF2B5EF4-FFF2-40B4-BE49-F238E27FC236}">
                      <a16:creationId xmlns:a16="http://schemas.microsoft.com/office/drawing/2014/main" id="{80BD0AE7-637F-5DFD-8049-65F8ABF8ACEF}"/>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27" name="Group 326">
                  <a:extLst>
                    <a:ext uri="{FF2B5EF4-FFF2-40B4-BE49-F238E27FC236}">
                      <a16:creationId xmlns:a16="http://schemas.microsoft.com/office/drawing/2014/main" id="{77216D51-5205-CBB8-4496-BC0A05CF0919}"/>
                    </a:ext>
                  </a:extLst>
                </p:cNvPr>
                <p:cNvGrpSpPr/>
                <p:nvPr/>
              </p:nvGrpSpPr>
              <p:grpSpPr>
                <a:xfrm>
                  <a:off x="3809530" y="5877174"/>
                  <a:ext cx="1183667" cy="405817"/>
                  <a:chOff x="3809530" y="5877174"/>
                  <a:chExt cx="1183667" cy="405817"/>
                </a:xfrm>
              </p:grpSpPr>
              <p:sp>
                <p:nvSpPr>
                  <p:cNvPr id="328" name="TextBox 327">
                    <a:extLst>
                      <a:ext uri="{FF2B5EF4-FFF2-40B4-BE49-F238E27FC236}">
                        <a16:creationId xmlns:a16="http://schemas.microsoft.com/office/drawing/2014/main" id="{72DF8790-5F89-8C67-A316-A817AA26FBE3}"/>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29" name="Picture 28">
                    <a:extLst>
                      <a:ext uri="{FF2B5EF4-FFF2-40B4-BE49-F238E27FC236}">
                        <a16:creationId xmlns:a16="http://schemas.microsoft.com/office/drawing/2014/main" id="{F5CD2282-A436-422B-6FF6-C5674C3E7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7" name="Group 226">
                <a:extLst>
                  <a:ext uri="{FF2B5EF4-FFF2-40B4-BE49-F238E27FC236}">
                    <a16:creationId xmlns:a16="http://schemas.microsoft.com/office/drawing/2014/main" id="{BEF740E8-72ED-8FD1-C9BE-B11E510732EA}"/>
                  </a:ext>
                </a:extLst>
              </p:cNvPr>
              <p:cNvGrpSpPr/>
              <p:nvPr/>
            </p:nvGrpSpPr>
            <p:grpSpPr>
              <a:xfrm>
                <a:off x="4798042" y="3750843"/>
                <a:ext cx="882713" cy="916684"/>
                <a:chOff x="3644091" y="4881965"/>
                <a:chExt cx="1349106" cy="1401026"/>
              </a:xfrm>
            </p:grpSpPr>
            <p:sp>
              <p:nvSpPr>
                <p:cNvPr id="316" name="Rounded Rectangle 315">
                  <a:extLst>
                    <a:ext uri="{FF2B5EF4-FFF2-40B4-BE49-F238E27FC236}">
                      <a16:creationId xmlns:a16="http://schemas.microsoft.com/office/drawing/2014/main" id="{77D55F09-EF1C-7DA1-CD28-8A8FD4A3AEA6}"/>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317" name="Picture 8">
                  <a:extLst>
                    <a:ext uri="{FF2B5EF4-FFF2-40B4-BE49-F238E27FC236}">
                      <a16:creationId xmlns:a16="http://schemas.microsoft.com/office/drawing/2014/main" id="{01C57C9E-AA64-7937-565D-9A9F6FE73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10">
                  <a:extLst>
                    <a:ext uri="{FF2B5EF4-FFF2-40B4-BE49-F238E27FC236}">
                      <a16:creationId xmlns:a16="http://schemas.microsoft.com/office/drawing/2014/main" id="{3B860E17-5988-969D-8A83-6CD74B9FC0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19" name="TextBox 318">
                  <a:extLst>
                    <a:ext uri="{FF2B5EF4-FFF2-40B4-BE49-F238E27FC236}">
                      <a16:creationId xmlns:a16="http://schemas.microsoft.com/office/drawing/2014/main" id="{364BF0BB-D541-9B91-50E0-9063329FA2B3}"/>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20" name="Group 319">
                  <a:extLst>
                    <a:ext uri="{FF2B5EF4-FFF2-40B4-BE49-F238E27FC236}">
                      <a16:creationId xmlns:a16="http://schemas.microsoft.com/office/drawing/2014/main" id="{31ED98A1-D582-BFC9-DDE2-D45C5951B7D9}"/>
                    </a:ext>
                  </a:extLst>
                </p:cNvPr>
                <p:cNvGrpSpPr/>
                <p:nvPr/>
              </p:nvGrpSpPr>
              <p:grpSpPr>
                <a:xfrm>
                  <a:off x="3809530" y="5877174"/>
                  <a:ext cx="1183667" cy="405817"/>
                  <a:chOff x="3809530" y="5877174"/>
                  <a:chExt cx="1183667" cy="405817"/>
                </a:xfrm>
              </p:grpSpPr>
              <p:sp>
                <p:nvSpPr>
                  <p:cNvPr id="321" name="TextBox 320">
                    <a:extLst>
                      <a:ext uri="{FF2B5EF4-FFF2-40B4-BE49-F238E27FC236}">
                        <a16:creationId xmlns:a16="http://schemas.microsoft.com/office/drawing/2014/main" id="{A1A6C9E5-CB51-0012-2102-6EFCE20518DF}"/>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22" name="Picture 28">
                    <a:extLst>
                      <a:ext uri="{FF2B5EF4-FFF2-40B4-BE49-F238E27FC236}">
                        <a16:creationId xmlns:a16="http://schemas.microsoft.com/office/drawing/2014/main" id="{F3F83307-FD67-FDB6-B9B1-EC191616A3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8" name="Group 227">
                <a:extLst>
                  <a:ext uri="{FF2B5EF4-FFF2-40B4-BE49-F238E27FC236}">
                    <a16:creationId xmlns:a16="http://schemas.microsoft.com/office/drawing/2014/main" id="{F051F70B-5182-C2D0-78F7-425AE7C24716}"/>
                  </a:ext>
                </a:extLst>
              </p:cNvPr>
              <p:cNvGrpSpPr/>
              <p:nvPr/>
            </p:nvGrpSpPr>
            <p:grpSpPr>
              <a:xfrm>
                <a:off x="4950442" y="3903243"/>
                <a:ext cx="882713" cy="916684"/>
                <a:chOff x="3644091" y="4881965"/>
                <a:chExt cx="1349106" cy="1401026"/>
              </a:xfrm>
            </p:grpSpPr>
            <p:sp>
              <p:nvSpPr>
                <p:cNvPr id="309" name="Rounded Rectangle 308">
                  <a:extLst>
                    <a:ext uri="{FF2B5EF4-FFF2-40B4-BE49-F238E27FC236}">
                      <a16:creationId xmlns:a16="http://schemas.microsoft.com/office/drawing/2014/main" id="{162B0A77-64C2-469B-01EC-27D2D611C808}"/>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310" name="Picture 8">
                  <a:extLst>
                    <a:ext uri="{FF2B5EF4-FFF2-40B4-BE49-F238E27FC236}">
                      <a16:creationId xmlns:a16="http://schemas.microsoft.com/office/drawing/2014/main" id="{F2ECD4FF-D09A-D728-2CD3-9A73D33192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11" name="Picture 10">
                  <a:extLst>
                    <a:ext uri="{FF2B5EF4-FFF2-40B4-BE49-F238E27FC236}">
                      <a16:creationId xmlns:a16="http://schemas.microsoft.com/office/drawing/2014/main" id="{9C063E8E-BD4A-6904-6430-DA296DDB1B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12" name="TextBox 311">
                  <a:extLst>
                    <a:ext uri="{FF2B5EF4-FFF2-40B4-BE49-F238E27FC236}">
                      <a16:creationId xmlns:a16="http://schemas.microsoft.com/office/drawing/2014/main" id="{75DE6434-082C-045D-9966-ACCF16333652}"/>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13" name="Group 312">
                  <a:extLst>
                    <a:ext uri="{FF2B5EF4-FFF2-40B4-BE49-F238E27FC236}">
                      <a16:creationId xmlns:a16="http://schemas.microsoft.com/office/drawing/2014/main" id="{DF61DD74-F964-F316-E5A3-93916E7D3273}"/>
                    </a:ext>
                  </a:extLst>
                </p:cNvPr>
                <p:cNvGrpSpPr/>
                <p:nvPr/>
              </p:nvGrpSpPr>
              <p:grpSpPr>
                <a:xfrm>
                  <a:off x="3809530" y="5877174"/>
                  <a:ext cx="1183667" cy="405817"/>
                  <a:chOff x="3809530" y="5877174"/>
                  <a:chExt cx="1183667" cy="405817"/>
                </a:xfrm>
              </p:grpSpPr>
              <p:sp>
                <p:nvSpPr>
                  <p:cNvPr id="314" name="TextBox 313">
                    <a:extLst>
                      <a:ext uri="{FF2B5EF4-FFF2-40B4-BE49-F238E27FC236}">
                        <a16:creationId xmlns:a16="http://schemas.microsoft.com/office/drawing/2014/main" id="{04D95A92-8E57-7A36-E87A-F59EEF34E6DB}"/>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15" name="Picture 28">
                    <a:extLst>
                      <a:ext uri="{FF2B5EF4-FFF2-40B4-BE49-F238E27FC236}">
                        <a16:creationId xmlns:a16="http://schemas.microsoft.com/office/drawing/2014/main" id="{6A330D62-7750-EBB8-DC08-545D8D9397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9" name="Group 228">
                <a:extLst>
                  <a:ext uri="{FF2B5EF4-FFF2-40B4-BE49-F238E27FC236}">
                    <a16:creationId xmlns:a16="http://schemas.microsoft.com/office/drawing/2014/main" id="{69D569FA-7799-1D27-D448-5449EA38C82D}"/>
                  </a:ext>
                </a:extLst>
              </p:cNvPr>
              <p:cNvGrpSpPr/>
              <p:nvPr/>
            </p:nvGrpSpPr>
            <p:grpSpPr>
              <a:xfrm>
                <a:off x="5102842" y="4055643"/>
                <a:ext cx="882713" cy="916684"/>
                <a:chOff x="3644091" y="4881965"/>
                <a:chExt cx="1349106" cy="1401026"/>
              </a:xfrm>
            </p:grpSpPr>
            <p:sp>
              <p:nvSpPr>
                <p:cNvPr id="302" name="Rounded Rectangle 301">
                  <a:extLst>
                    <a:ext uri="{FF2B5EF4-FFF2-40B4-BE49-F238E27FC236}">
                      <a16:creationId xmlns:a16="http://schemas.microsoft.com/office/drawing/2014/main" id="{4B6C7A14-03F2-59BF-00DF-FE66D58252F7}"/>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303" name="Picture 8">
                  <a:extLst>
                    <a:ext uri="{FF2B5EF4-FFF2-40B4-BE49-F238E27FC236}">
                      <a16:creationId xmlns:a16="http://schemas.microsoft.com/office/drawing/2014/main" id="{8757CCB3-012E-E44E-7AC7-017D277FD7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10">
                  <a:extLst>
                    <a:ext uri="{FF2B5EF4-FFF2-40B4-BE49-F238E27FC236}">
                      <a16:creationId xmlns:a16="http://schemas.microsoft.com/office/drawing/2014/main" id="{4385F151-BC09-5AEB-437C-79450C698C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05" name="TextBox 304">
                  <a:extLst>
                    <a:ext uri="{FF2B5EF4-FFF2-40B4-BE49-F238E27FC236}">
                      <a16:creationId xmlns:a16="http://schemas.microsoft.com/office/drawing/2014/main" id="{AC1B6B6A-F3A8-93D1-7506-A99B8446EBB4}"/>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06" name="Group 305">
                  <a:extLst>
                    <a:ext uri="{FF2B5EF4-FFF2-40B4-BE49-F238E27FC236}">
                      <a16:creationId xmlns:a16="http://schemas.microsoft.com/office/drawing/2014/main" id="{7D647442-6717-4509-137F-DA7677F19D6F}"/>
                    </a:ext>
                  </a:extLst>
                </p:cNvPr>
                <p:cNvGrpSpPr/>
                <p:nvPr/>
              </p:nvGrpSpPr>
              <p:grpSpPr>
                <a:xfrm>
                  <a:off x="3809530" y="5877174"/>
                  <a:ext cx="1183667" cy="405817"/>
                  <a:chOff x="3809530" y="5877174"/>
                  <a:chExt cx="1183667" cy="405817"/>
                </a:xfrm>
              </p:grpSpPr>
              <p:sp>
                <p:nvSpPr>
                  <p:cNvPr id="307" name="TextBox 306">
                    <a:extLst>
                      <a:ext uri="{FF2B5EF4-FFF2-40B4-BE49-F238E27FC236}">
                        <a16:creationId xmlns:a16="http://schemas.microsoft.com/office/drawing/2014/main" id="{51308D0C-42C4-5FDE-E98F-2F440A8ED460}"/>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08" name="Picture 28">
                    <a:extLst>
                      <a:ext uri="{FF2B5EF4-FFF2-40B4-BE49-F238E27FC236}">
                        <a16:creationId xmlns:a16="http://schemas.microsoft.com/office/drawing/2014/main" id="{87C89FC2-4964-F201-4A56-6A3F282355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0" name="Group 229">
                <a:extLst>
                  <a:ext uri="{FF2B5EF4-FFF2-40B4-BE49-F238E27FC236}">
                    <a16:creationId xmlns:a16="http://schemas.microsoft.com/office/drawing/2014/main" id="{20F063EE-708F-D745-DE65-750B1A7B7766}"/>
                  </a:ext>
                </a:extLst>
              </p:cNvPr>
              <p:cNvGrpSpPr/>
              <p:nvPr/>
            </p:nvGrpSpPr>
            <p:grpSpPr>
              <a:xfrm>
                <a:off x="5255242" y="4208043"/>
                <a:ext cx="882713" cy="916684"/>
                <a:chOff x="3644091" y="4881965"/>
                <a:chExt cx="1349106" cy="1401026"/>
              </a:xfrm>
            </p:grpSpPr>
            <p:sp>
              <p:nvSpPr>
                <p:cNvPr id="295" name="Rounded Rectangle 294">
                  <a:extLst>
                    <a:ext uri="{FF2B5EF4-FFF2-40B4-BE49-F238E27FC236}">
                      <a16:creationId xmlns:a16="http://schemas.microsoft.com/office/drawing/2014/main" id="{D9FA84CD-8F4A-EE11-2EF0-5FD305993CB5}"/>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96" name="Picture 8">
                  <a:extLst>
                    <a:ext uri="{FF2B5EF4-FFF2-40B4-BE49-F238E27FC236}">
                      <a16:creationId xmlns:a16="http://schemas.microsoft.com/office/drawing/2014/main" id="{8C43DC27-0D59-7638-46B5-CF9CCB7B46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10">
                  <a:extLst>
                    <a:ext uri="{FF2B5EF4-FFF2-40B4-BE49-F238E27FC236}">
                      <a16:creationId xmlns:a16="http://schemas.microsoft.com/office/drawing/2014/main" id="{5C00B034-3CFC-BCCF-E0E8-DEE22892BA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98" name="TextBox 297">
                  <a:extLst>
                    <a:ext uri="{FF2B5EF4-FFF2-40B4-BE49-F238E27FC236}">
                      <a16:creationId xmlns:a16="http://schemas.microsoft.com/office/drawing/2014/main" id="{2F125C1E-7AE3-A6A8-EAB3-72C2F968D6F7}"/>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299" name="Group 298">
                  <a:extLst>
                    <a:ext uri="{FF2B5EF4-FFF2-40B4-BE49-F238E27FC236}">
                      <a16:creationId xmlns:a16="http://schemas.microsoft.com/office/drawing/2014/main" id="{830F10BB-93FB-08EE-00C8-BF025EE53555}"/>
                    </a:ext>
                  </a:extLst>
                </p:cNvPr>
                <p:cNvGrpSpPr/>
                <p:nvPr/>
              </p:nvGrpSpPr>
              <p:grpSpPr>
                <a:xfrm>
                  <a:off x="3809530" y="5877174"/>
                  <a:ext cx="1183667" cy="405817"/>
                  <a:chOff x="3809530" y="5877174"/>
                  <a:chExt cx="1183667" cy="405817"/>
                </a:xfrm>
              </p:grpSpPr>
              <p:sp>
                <p:nvSpPr>
                  <p:cNvPr id="300" name="TextBox 299">
                    <a:extLst>
                      <a:ext uri="{FF2B5EF4-FFF2-40B4-BE49-F238E27FC236}">
                        <a16:creationId xmlns:a16="http://schemas.microsoft.com/office/drawing/2014/main" id="{879D451B-55CB-91F9-E86B-163F2D0395B2}"/>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01" name="Picture 28">
                    <a:extLst>
                      <a:ext uri="{FF2B5EF4-FFF2-40B4-BE49-F238E27FC236}">
                        <a16:creationId xmlns:a16="http://schemas.microsoft.com/office/drawing/2014/main" id="{38E7E729-F6DF-102A-FF65-6F1B03935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1" name="Group 230">
                <a:extLst>
                  <a:ext uri="{FF2B5EF4-FFF2-40B4-BE49-F238E27FC236}">
                    <a16:creationId xmlns:a16="http://schemas.microsoft.com/office/drawing/2014/main" id="{C249AFAC-8B00-834E-72B3-31755C0663A5}"/>
                  </a:ext>
                </a:extLst>
              </p:cNvPr>
              <p:cNvGrpSpPr/>
              <p:nvPr/>
            </p:nvGrpSpPr>
            <p:grpSpPr>
              <a:xfrm>
                <a:off x="5407642" y="4360443"/>
                <a:ext cx="882713" cy="916684"/>
                <a:chOff x="3644091" y="4881965"/>
                <a:chExt cx="1349106" cy="1401026"/>
              </a:xfrm>
            </p:grpSpPr>
            <p:sp>
              <p:nvSpPr>
                <p:cNvPr id="288" name="Rounded Rectangle 287">
                  <a:extLst>
                    <a:ext uri="{FF2B5EF4-FFF2-40B4-BE49-F238E27FC236}">
                      <a16:creationId xmlns:a16="http://schemas.microsoft.com/office/drawing/2014/main" id="{9964F211-1A93-011B-C5BF-4B1BB1E8B8EF}"/>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89" name="Picture 8">
                  <a:extLst>
                    <a:ext uri="{FF2B5EF4-FFF2-40B4-BE49-F238E27FC236}">
                      <a16:creationId xmlns:a16="http://schemas.microsoft.com/office/drawing/2014/main" id="{D412C934-D007-50E7-717D-F575E5894E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0">
                  <a:extLst>
                    <a:ext uri="{FF2B5EF4-FFF2-40B4-BE49-F238E27FC236}">
                      <a16:creationId xmlns:a16="http://schemas.microsoft.com/office/drawing/2014/main" id="{32061144-6FDE-7ECF-9321-5F2517C543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91" name="TextBox 290">
                  <a:extLst>
                    <a:ext uri="{FF2B5EF4-FFF2-40B4-BE49-F238E27FC236}">
                      <a16:creationId xmlns:a16="http://schemas.microsoft.com/office/drawing/2014/main" id="{9E518138-34C7-385F-260E-14F6B6AF7A98}"/>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292" name="Group 291">
                  <a:extLst>
                    <a:ext uri="{FF2B5EF4-FFF2-40B4-BE49-F238E27FC236}">
                      <a16:creationId xmlns:a16="http://schemas.microsoft.com/office/drawing/2014/main" id="{F667C08E-6379-FAAA-2CE6-D4B06A67FB78}"/>
                    </a:ext>
                  </a:extLst>
                </p:cNvPr>
                <p:cNvGrpSpPr/>
                <p:nvPr/>
              </p:nvGrpSpPr>
              <p:grpSpPr>
                <a:xfrm>
                  <a:off x="3809530" y="5877174"/>
                  <a:ext cx="1183667" cy="405817"/>
                  <a:chOff x="3809530" y="5877174"/>
                  <a:chExt cx="1183667" cy="405817"/>
                </a:xfrm>
              </p:grpSpPr>
              <p:sp>
                <p:nvSpPr>
                  <p:cNvPr id="293" name="TextBox 292">
                    <a:extLst>
                      <a:ext uri="{FF2B5EF4-FFF2-40B4-BE49-F238E27FC236}">
                        <a16:creationId xmlns:a16="http://schemas.microsoft.com/office/drawing/2014/main" id="{A2CF056B-CABA-1E87-0FB8-9ABAC3B3D628}"/>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294" name="Picture 28">
                    <a:extLst>
                      <a:ext uri="{FF2B5EF4-FFF2-40B4-BE49-F238E27FC236}">
                        <a16:creationId xmlns:a16="http://schemas.microsoft.com/office/drawing/2014/main" id="{B76E55DE-0151-184C-2D24-CC161E03DE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2" name="Group 231">
                <a:extLst>
                  <a:ext uri="{FF2B5EF4-FFF2-40B4-BE49-F238E27FC236}">
                    <a16:creationId xmlns:a16="http://schemas.microsoft.com/office/drawing/2014/main" id="{E1D3C42B-D4D4-989C-3EBB-B5A47E429EA5}"/>
                  </a:ext>
                </a:extLst>
              </p:cNvPr>
              <p:cNvGrpSpPr/>
              <p:nvPr/>
            </p:nvGrpSpPr>
            <p:grpSpPr>
              <a:xfrm>
                <a:off x="5560042" y="4512843"/>
                <a:ext cx="882713" cy="916684"/>
                <a:chOff x="3644091" y="4881965"/>
                <a:chExt cx="1349106" cy="1401026"/>
              </a:xfrm>
            </p:grpSpPr>
            <p:sp>
              <p:nvSpPr>
                <p:cNvPr id="281" name="Rounded Rectangle 280">
                  <a:extLst>
                    <a:ext uri="{FF2B5EF4-FFF2-40B4-BE49-F238E27FC236}">
                      <a16:creationId xmlns:a16="http://schemas.microsoft.com/office/drawing/2014/main" id="{9AB70113-027B-F105-286A-D28F80609D43}"/>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82" name="Picture 8">
                  <a:extLst>
                    <a:ext uri="{FF2B5EF4-FFF2-40B4-BE49-F238E27FC236}">
                      <a16:creationId xmlns:a16="http://schemas.microsoft.com/office/drawing/2014/main" id="{DFFB16B6-7289-38A6-554A-84E8A0E67C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10">
                  <a:extLst>
                    <a:ext uri="{FF2B5EF4-FFF2-40B4-BE49-F238E27FC236}">
                      <a16:creationId xmlns:a16="http://schemas.microsoft.com/office/drawing/2014/main" id="{B43AC25D-1ADE-5FDE-EDBF-AC75010E7E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84" name="TextBox 283">
                  <a:extLst>
                    <a:ext uri="{FF2B5EF4-FFF2-40B4-BE49-F238E27FC236}">
                      <a16:creationId xmlns:a16="http://schemas.microsoft.com/office/drawing/2014/main" id="{16EC8606-B69B-CDF4-B311-3D3CF7DDAD6F}"/>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285" name="Group 284">
                  <a:extLst>
                    <a:ext uri="{FF2B5EF4-FFF2-40B4-BE49-F238E27FC236}">
                      <a16:creationId xmlns:a16="http://schemas.microsoft.com/office/drawing/2014/main" id="{061D83EB-3572-7AB8-9EC2-147859977B85}"/>
                    </a:ext>
                  </a:extLst>
                </p:cNvPr>
                <p:cNvGrpSpPr/>
                <p:nvPr/>
              </p:nvGrpSpPr>
              <p:grpSpPr>
                <a:xfrm>
                  <a:off x="3809530" y="5877174"/>
                  <a:ext cx="1183667" cy="405817"/>
                  <a:chOff x="3809530" y="5877174"/>
                  <a:chExt cx="1183667" cy="405817"/>
                </a:xfrm>
              </p:grpSpPr>
              <p:sp>
                <p:nvSpPr>
                  <p:cNvPr id="286" name="TextBox 285">
                    <a:extLst>
                      <a:ext uri="{FF2B5EF4-FFF2-40B4-BE49-F238E27FC236}">
                        <a16:creationId xmlns:a16="http://schemas.microsoft.com/office/drawing/2014/main" id="{C7464517-E1FD-C54E-6667-4C72A0CD17EC}"/>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287" name="Picture 28">
                    <a:extLst>
                      <a:ext uri="{FF2B5EF4-FFF2-40B4-BE49-F238E27FC236}">
                        <a16:creationId xmlns:a16="http://schemas.microsoft.com/office/drawing/2014/main" id="{BF8230A9-971E-D5E8-B830-FEDD5017D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3" name="Group 232">
                <a:extLst>
                  <a:ext uri="{FF2B5EF4-FFF2-40B4-BE49-F238E27FC236}">
                    <a16:creationId xmlns:a16="http://schemas.microsoft.com/office/drawing/2014/main" id="{5EF3591B-6586-872D-6837-9F85D714688A}"/>
                  </a:ext>
                </a:extLst>
              </p:cNvPr>
              <p:cNvGrpSpPr/>
              <p:nvPr/>
            </p:nvGrpSpPr>
            <p:grpSpPr>
              <a:xfrm>
                <a:off x="5712442" y="4665243"/>
                <a:ext cx="882713" cy="916684"/>
                <a:chOff x="3644091" y="4881965"/>
                <a:chExt cx="1349106" cy="1401026"/>
              </a:xfrm>
            </p:grpSpPr>
            <p:sp>
              <p:nvSpPr>
                <p:cNvPr id="274" name="Rounded Rectangle 273">
                  <a:extLst>
                    <a:ext uri="{FF2B5EF4-FFF2-40B4-BE49-F238E27FC236}">
                      <a16:creationId xmlns:a16="http://schemas.microsoft.com/office/drawing/2014/main" id="{F398007E-FEBF-3B74-6569-7E91C7DD1F34}"/>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75" name="Picture 8">
                  <a:extLst>
                    <a:ext uri="{FF2B5EF4-FFF2-40B4-BE49-F238E27FC236}">
                      <a16:creationId xmlns:a16="http://schemas.microsoft.com/office/drawing/2014/main" id="{8577D27F-2410-5AC6-FA9E-B26140B2DC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10">
                  <a:extLst>
                    <a:ext uri="{FF2B5EF4-FFF2-40B4-BE49-F238E27FC236}">
                      <a16:creationId xmlns:a16="http://schemas.microsoft.com/office/drawing/2014/main" id="{303940B7-A8B2-E1C1-380F-D3717D9B8A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77" name="TextBox 276">
                  <a:extLst>
                    <a:ext uri="{FF2B5EF4-FFF2-40B4-BE49-F238E27FC236}">
                      <a16:creationId xmlns:a16="http://schemas.microsoft.com/office/drawing/2014/main" id="{D846EEC8-2C89-D33C-5C75-57CEDF2B508A}"/>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278" name="Group 277">
                  <a:extLst>
                    <a:ext uri="{FF2B5EF4-FFF2-40B4-BE49-F238E27FC236}">
                      <a16:creationId xmlns:a16="http://schemas.microsoft.com/office/drawing/2014/main" id="{B39D993D-DD89-F0F1-84C9-43827BFBA073}"/>
                    </a:ext>
                  </a:extLst>
                </p:cNvPr>
                <p:cNvGrpSpPr/>
                <p:nvPr/>
              </p:nvGrpSpPr>
              <p:grpSpPr>
                <a:xfrm>
                  <a:off x="3809530" y="5877174"/>
                  <a:ext cx="1183667" cy="405817"/>
                  <a:chOff x="3809530" y="5877174"/>
                  <a:chExt cx="1183667" cy="405817"/>
                </a:xfrm>
              </p:grpSpPr>
              <p:sp>
                <p:nvSpPr>
                  <p:cNvPr id="279" name="TextBox 278">
                    <a:extLst>
                      <a:ext uri="{FF2B5EF4-FFF2-40B4-BE49-F238E27FC236}">
                        <a16:creationId xmlns:a16="http://schemas.microsoft.com/office/drawing/2014/main" id="{56F86609-3227-3846-8A2F-85D926ACB9DE}"/>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280" name="Picture 28">
                    <a:extLst>
                      <a:ext uri="{FF2B5EF4-FFF2-40B4-BE49-F238E27FC236}">
                        <a16:creationId xmlns:a16="http://schemas.microsoft.com/office/drawing/2014/main" id="{67D77513-605D-2EE3-A8A0-379D2B1378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4" name="Group 233">
                <a:extLst>
                  <a:ext uri="{FF2B5EF4-FFF2-40B4-BE49-F238E27FC236}">
                    <a16:creationId xmlns:a16="http://schemas.microsoft.com/office/drawing/2014/main" id="{A63E0119-FD26-C17D-C0D9-BABB4F33AEEC}"/>
                  </a:ext>
                </a:extLst>
              </p:cNvPr>
              <p:cNvGrpSpPr/>
              <p:nvPr/>
            </p:nvGrpSpPr>
            <p:grpSpPr>
              <a:xfrm>
                <a:off x="5864842" y="4817643"/>
                <a:ext cx="882713" cy="916684"/>
                <a:chOff x="3644091" y="4881965"/>
                <a:chExt cx="1349106" cy="1401026"/>
              </a:xfrm>
            </p:grpSpPr>
            <p:sp>
              <p:nvSpPr>
                <p:cNvPr id="267" name="Rounded Rectangle 266">
                  <a:extLst>
                    <a:ext uri="{FF2B5EF4-FFF2-40B4-BE49-F238E27FC236}">
                      <a16:creationId xmlns:a16="http://schemas.microsoft.com/office/drawing/2014/main" id="{43932863-51E0-F277-526E-DFCF1C547376}"/>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68" name="Picture 8">
                  <a:extLst>
                    <a:ext uri="{FF2B5EF4-FFF2-40B4-BE49-F238E27FC236}">
                      <a16:creationId xmlns:a16="http://schemas.microsoft.com/office/drawing/2014/main" id="{77DC5EF2-6E9B-F5A5-22D5-9B387764C7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10">
                  <a:extLst>
                    <a:ext uri="{FF2B5EF4-FFF2-40B4-BE49-F238E27FC236}">
                      <a16:creationId xmlns:a16="http://schemas.microsoft.com/office/drawing/2014/main" id="{D5553FC9-BCA0-C35B-DC6A-4DBF183BB6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70" name="TextBox 269">
                  <a:extLst>
                    <a:ext uri="{FF2B5EF4-FFF2-40B4-BE49-F238E27FC236}">
                      <a16:creationId xmlns:a16="http://schemas.microsoft.com/office/drawing/2014/main" id="{01CF6834-40A7-FDB9-C16D-21560F7EA9FF}"/>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271" name="Group 270">
                  <a:extLst>
                    <a:ext uri="{FF2B5EF4-FFF2-40B4-BE49-F238E27FC236}">
                      <a16:creationId xmlns:a16="http://schemas.microsoft.com/office/drawing/2014/main" id="{5C15B99D-920C-C3C3-316B-C81E563081B6}"/>
                    </a:ext>
                  </a:extLst>
                </p:cNvPr>
                <p:cNvGrpSpPr/>
                <p:nvPr/>
              </p:nvGrpSpPr>
              <p:grpSpPr>
                <a:xfrm>
                  <a:off x="3809530" y="5877174"/>
                  <a:ext cx="1183667" cy="405817"/>
                  <a:chOff x="3809530" y="5877174"/>
                  <a:chExt cx="1183667" cy="405817"/>
                </a:xfrm>
              </p:grpSpPr>
              <p:sp>
                <p:nvSpPr>
                  <p:cNvPr id="272" name="TextBox 271">
                    <a:extLst>
                      <a:ext uri="{FF2B5EF4-FFF2-40B4-BE49-F238E27FC236}">
                        <a16:creationId xmlns:a16="http://schemas.microsoft.com/office/drawing/2014/main" id="{DDE891AF-AA20-40B3-1F1E-35508A764C0B}"/>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273" name="Picture 28">
                    <a:extLst>
                      <a:ext uri="{FF2B5EF4-FFF2-40B4-BE49-F238E27FC236}">
                        <a16:creationId xmlns:a16="http://schemas.microsoft.com/office/drawing/2014/main" id="{4D5AADE3-842F-4CDB-ED2C-2EFEF1B8DB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5" name="Group 234">
                <a:extLst>
                  <a:ext uri="{FF2B5EF4-FFF2-40B4-BE49-F238E27FC236}">
                    <a16:creationId xmlns:a16="http://schemas.microsoft.com/office/drawing/2014/main" id="{D574F5A4-2AE7-6F78-9E42-5149503AF1CD}"/>
                  </a:ext>
                </a:extLst>
              </p:cNvPr>
              <p:cNvGrpSpPr/>
              <p:nvPr/>
            </p:nvGrpSpPr>
            <p:grpSpPr>
              <a:xfrm>
                <a:off x="6017242" y="4970043"/>
                <a:ext cx="882713" cy="916684"/>
                <a:chOff x="3644091" y="4881965"/>
                <a:chExt cx="1349106" cy="1401026"/>
              </a:xfrm>
            </p:grpSpPr>
            <p:sp>
              <p:nvSpPr>
                <p:cNvPr id="260" name="Rounded Rectangle 259">
                  <a:extLst>
                    <a:ext uri="{FF2B5EF4-FFF2-40B4-BE49-F238E27FC236}">
                      <a16:creationId xmlns:a16="http://schemas.microsoft.com/office/drawing/2014/main" id="{6A746B1A-C93C-22DB-DEBC-291E30F90AFC}"/>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61" name="Picture 8">
                  <a:extLst>
                    <a:ext uri="{FF2B5EF4-FFF2-40B4-BE49-F238E27FC236}">
                      <a16:creationId xmlns:a16="http://schemas.microsoft.com/office/drawing/2014/main" id="{FE46FE3F-EA0A-0245-9EF2-53A7FD4BDB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10">
                  <a:extLst>
                    <a:ext uri="{FF2B5EF4-FFF2-40B4-BE49-F238E27FC236}">
                      <a16:creationId xmlns:a16="http://schemas.microsoft.com/office/drawing/2014/main" id="{A3367AC6-45C0-E35C-4DA4-D01CDF74E3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E76D763E-65B0-DB7A-947D-F660128FB419}"/>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264" name="Group 263">
                  <a:extLst>
                    <a:ext uri="{FF2B5EF4-FFF2-40B4-BE49-F238E27FC236}">
                      <a16:creationId xmlns:a16="http://schemas.microsoft.com/office/drawing/2014/main" id="{F7390D65-B38B-2F3F-5AE8-233B429BF2E3}"/>
                    </a:ext>
                  </a:extLst>
                </p:cNvPr>
                <p:cNvGrpSpPr/>
                <p:nvPr/>
              </p:nvGrpSpPr>
              <p:grpSpPr>
                <a:xfrm>
                  <a:off x="3809530" y="5877174"/>
                  <a:ext cx="1183667" cy="405817"/>
                  <a:chOff x="3809530" y="5877174"/>
                  <a:chExt cx="1183667" cy="405817"/>
                </a:xfrm>
              </p:grpSpPr>
              <p:sp>
                <p:nvSpPr>
                  <p:cNvPr id="265" name="TextBox 264">
                    <a:extLst>
                      <a:ext uri="{FF2B5EF4-FFF2-40B4-BE49-F238E27FC236}">
                        <a16:creationId xmlns:a16="http://schemas.microsoft.com/office/drawing/2014/main" id="{6443EC6A-8E70-7A63-DD46-5329C3DAFA7D}"/>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266" name="Picture 28">
                    <a:extLst>
                      <a:ext uri="{FF2B5EF4-FFF2-40B4-BE49-F238E27FC236}">
                        <a16:creationId xmlns:a16="http://schemas.microsoft.com/office/drawing/2014/main" id="{CBCE1A4E-61B6-4D00-B2A5-C2A2CD08EA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6" name="Group 235">
                <a:extLst>
                  <a:ext uri="{FF2B5EF4-FFF2-40B4-BE49-F238E27FC236}">
                    <a16:creationId xmlns:a16="http://schemas.microsoft.com/office/drawing/2014/main" id="{8EDBB8B0-AAFC-9A8D-3281-9101290C2577}"/>
                  </a:ext>
                </a:extLst>
              </p:cNvPr>
              <p:cNvGrpSpPr/>
              <p:nvPr/>
            </p:nvGrpSpPr>
            <p:grpSpPr>
              <a:xfrm>
                <a:off x="6169642" y="5122443"/>
                <a:ext cx="882713" cy="916684"/>
                <a:chOff x="3644091" y="4881965"/>
                <a:chExt cx="1349106" cy="1401026"/>
              </a:xfrm>
            </p:grpSpPr>
            <p:sp>
              <p:nvSpPr>
                <p:cNvPr id="253" name="Rounded Rectangle 252">
                  <a:extLst>
                    <a:ext uri="{FF2B5EF4-FFF2-40B4-BE49-F238E27FC236}">
                      <a16:creationId xmlns:a16="http://schemas.microsoft.com/office/drawing/2014/main" id="{F03CC1E5-0CA8-D0C0-D6CC-A8D2210CC05A}"/>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54" name="Picture 8">
                  <a:extLst>
                    <a:ext uri="{FF2B5EF4-FFF2-40B4-BE49-F238E27FC236}">
                      <a16:creationId xmlns:a16="http://schemas.microsoft.com/office/drawing/2014/main" id="{7E1F71B6-7E09-BF35-3147-11454A2A85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10">
                  <a:extLst>
                    <a:ext uri="{FF2B5EF4-FFF2-40B4-BE49-F238E27FC236}">
                      <a16:creationId xmlns:a16="http://schemas.microsoft.com/office/drawing/2014/main" id="{B865F104-C741-5BCF-7227-49A4AE7D2E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56" name="TextBox 255">
                  <a:extLst>
                    <a:ext uri="{FF2B5EF4-FFF2-40B4-BE49-F238E27FC236}">
                      <a16:creationId xmlns:a16="http://schemas.microsoft.com/office/drawing/2014/main" id="{61D975E1-A248-9CFC-3C96-AA9613E14DCB}"/>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257" name="Group 256">
                  <a:extLst>
                    <a:ext uri="{FF2B5EF4-FFF2-40B4-BE49-F238E27FC236}">
                      <a16:creationId xmlns:a16="http://schemas.microsoft.com/office/drawing/2014/main" id="{498E8A62-CD07-3D68-683A-DD7D14759D40}"/>
                    </a:ext>
                  </a:extLst>
                </p:cNvPr>
                <p:cNvGrpSpPr/>
                <p:nvPr/>
              </p:nvGrpSpPr>
              <p:grpSpPr>
                <a:xfrm>
                  <a:off x="3809530" y="5877174"/>
                  <a:ext cx="1183667" cy="405817"/>
                  <a:chOff x="3809530" y="5877174"/>
                  <a:chExt cx="1183667" cy="405817"/>
                </a:xfrm>
              </p:grpSpPr>
              <p:sp>
                <p:nvSpPr>
                  <p:cNvPr id="258" name="TextBox 257">
                    <a:extLst>
                      <a:ext uri="{FF2B5EF4-FFF2-40B4-BE49-F238E27FC236}">
                        <a16:creationId xmlns:a16="http://schemas.microsoft.com/office/drawing/2014/main" id="{1D2174F2-9E78-1010-58FD-16A8FF921ED0}"/>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259" name="Picture 28">
                    <a:extLst>
                      <a:ext uri="{FF2B5EF4-FFF2-40B4-BE49-F238E27FC236}">
                        <a16:creationId xmlns:a16="http://schemas.microsoft.com/office/drawing/2014/main" id="{2E22A7E4-6378-9B91-1DAF-CAB2108358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7" name="Group 236">
                <a:extLst>
                  <a:ext uri="{FF2B5EF4-FFF2-40B4-BE49-F238E27FC236}">
                    <a16:creationId xmlns:a16="http://schemas.microsoft.com/office/drawing/2014/main" id="{814F5E25-EA81-B4A3-C541-6D4662389443}"/>
                  </a:ext>
                </a:extLst>
              </p:cNvPr>
              <p:cNvGrpSpPr/>
              <p:nvPr/>
            </p:nvGrpSpPr>
            <p:grpSpPr>
              <a:xfrm>
                <a:off x="6322042" y="5274843"/>
                <a:ext cx="882713" cy="916684"/>
                <a:chOff x="3644091" y="4881965"/>
                <a:chExt cx="1349106" cy="1401026"/>
              </a:xfrm>
            </p:grpSpPr>
            <p:sp>
              <p:nvSpPr>
                <p:cNvPr id="246" name="Rounded Rectangle 245">
                  <a:extLst>
                    <a:ext uri="{FF2B5EF4-FFF2-40B4-BE49-F238E27FC236}">
                      <a16:creationId xmlns:a16="http://schemas.microsoft.com/office/drawing/2014/main" id="{F1C2146D-0B0A-98A8-A64D-47B730DFD482}"/>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47" name="Picture 8">
                  <a:extLst>
                    <a:ext uri="{FF2B5EF4-FFF2-40B4-BE49-F238E27FC236}">
                      <a16:creationId xmlns:a16="http://schemas.microsoft.com/office/drawing/2014/main" id="{B7FD2196-9133-21F0-55E9-B23D8E8742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a:extLst>
                    <a:ext uri="{FF2B5EF4-FFF2-40B4-BE49-F238E27FC236}">
                      <a16:creationId xmlns:a16="http://schemas.microsoft.com/office/drawing/2014/main" id="{9282E475-1D56-0A31-F713-2510CBF7D6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49" name="TextBox 248">
                  <a:extLst>
                    <a:ext uri="{FF2B5EF4-FFF2-40B4-BE49-F238E27FC236}">
                      <a16:creationId xmlns:a16="http://schemas.microsoft.com/office/drawing/2014/main" id="{664492A1-8D2E-E7DB-5665-F83D6FAF429B}"/>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250" name="Group 249">
                  <a:extLst>
                    <a:ext uri="{FF2B5EF4-FFF2-40B4-BE49-F238E27FC236}">
                      <a16:creationId xmlns:a16="http://schemas.microsoft.com/office/drawing/2014/main" id="{40CD814F-F3B8-973F-5A17-96F8459E801D}"/>
                    </a:ext>
                  </a:extLst>
                </p:cNvPr>
                <p:cNvGrpSpPr/>
                <p:nvPr/>
              </p:nvGrpSpPr>
              <p:grpSpPr>
                <a:xfrm>
                  <a:off x="3809530" y="5877174"/>
                  <a:ext cx="1183667" cy="405817"/>
                  <a:chOff x="3809530" y="5877174"/>
                  <a:chExt cx="1183667" cy="405817"/>
                </a:xfrm>
              </p:grpSpPr>
              <p:sp>
                <p:nvSpPr>
                  <p:cNvPr id="251" name="TextBox 250">
                    <a:extLst>
                      <a:ext uri="{FF2B5EF4-FFF2-40B4-BE49-F238E27FC236}">
                        <a16:creationId xmlns:a16="http://schemas.microsoft.com/office/drawing/2014/main" id="{36FF4BC1-173C-B65B-170C-EEE94A30AF77}"/>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252" name="Picture 28">
                    <a:extLst>
                      <a:ext uri="{FF2B5EF4-FFF2-40B4-BE49-F238E27FC236}">
                        <a16:creationId xmlns:a16="http://schemas.microsoft.com/office/drawing/2014/main" id="{9359CA9E-4551-63FE-037C-382E67CCE2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8" name="Group 237">
                <a:extLst>
                  <a:ext uri="{FF2B5EF4-FFF2-40B4-BE49-F238E27FC236}">
                    <a16:creationId xmlns:a16="http://schemas.microsoft.com/office/drawing/2014/main" id="{C71E5D78-04BC-6308-4ECD-E642185AFE44}"/>
                  </a:ext>
                </a:extLst>
              </p:cNvPr>
              <p:cNvGrpSpPr/>
              <p:nvPr/>
            </p:nvGrpSpPr>
            <p:grpSpPr>
              <a:xfrm>
                <a:off x="6474442" y="5427243"/>
                <a:ext cx="882713" cy="916684"/>
                <a:chOff x="3644091" y="4881965"/>
                <a:chExt cx="1349106" cy="1401026"/>
              </a:xfrm>
            </p:grpSpPr>
            <p:sp>
              <p:nvSpPr>
                <p:cNvPr id="239" name="Rounded Rectangle 238">
                  <a:extLst>
                    <a:ext uri="{FF2B5EF4-FFF2-40B4-BE49-F238E27FC236}">
                      <a16:creationId xmlns:a16="http://schemas.microsoft.com/office/drawing/2014/main" id="{C60AE940-9947-1266-827E-92DC06A4C285}"/>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40" name="Picture 8">
                  <a:extLst>
                    <a:ext uri="{FF2B5EF4-FFF2-40B4-BE49-F238E27FC236}">
                      <a16:creationId xmlns:a16="http://schemas.microsoft.com/office/drawing/2014/main" id="{E817B0EB-32C7-6B32-F6A8-362BFE7ABB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10">
                  <a:extLst>
                    <a:ext uri="{FF2B5EF4-FFF2-40B4-BE49-F238E27FC236}">
                      <a16:creationId xmlns:a16="http://schemas.microsoft.com/office/drawing/2014/main" id="{2967C3C0-52AA-3B2A-6CBB-E2E18F1249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41">
                  <a:extLst>
                    <a:ext uri="{FF2B5EF4-FFF2-40B4-BE49-F238E27FC236}">
                      <a16:creationId xmlns:a16="http://schemas.microsoft.com/office/drawing/2014/main" id="{FF0EFA2D-9633-2F0D-5FC9-E1EE097DEF0E}"/>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243" name="Group 242">
                  <a:extLst>
                    <a:ext uri="{FF2B5EF4-FFF2-40B4-BE49-F238E27FC236}">
                      <a16:creationId xmlns:a16="http://schemas.microsoft.com/office/drawing/2014/main" id="{3F8560DB-4B47-7549-F571-E58FC32AF311}"/>
                    </a:ext>
                  </a:extLst>
                </p:cNvPr>
                <p:cNvGrpSpPr/>
                <p:nvPr/>
              </p:nvGrpSpPr>
              <p:grpSpPr>
                <a:xfrm>
                  <a:off x="3809530" y="5877174"/>
                  <a:ext cx="1183667" cy="405817"/>
                  <a:chOff x="3809530" y="5877174"/>
                  <a:chExt cx="1183667" cy="405817"/>
                </a:xfrm>
              </p:grpSpPr>
              <p:sp>
                <p:nvSpPr>
                  <p:cNvPr id="244" name="TextBox 243">
                    <a:extLst>
                      <a:ext uri="{FF2B5EF4-FFF2-40B4-BE49-F238E27FC236}">
                        <a16:creationId xmlns:a16="http://schemas.microsoft.com/office/drawing/2014/main" id="{686A71AA-3138-24CD-B861-99BB4EC6977A}"/>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245" name="Picture 28">
                    <a:extLst>
                      <a:ext uri="{FF2B5EF4-FFF2-40B4-BE49-F238E27FC236}">
                        <a16:creationId xmlns:a16="http://schemas.microsoft.com/office/drawing/2014/main" id="{2A5B7325-0181-497A-0938-5D7815B7FA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373" name="Group 372">
              <a:extLst>
                <a:ext uri="{FF2B5EF4-FFF2-40B4-BE49-F238E27FC236}">
                  <a16:creationId xmlns:a16="http://schemas.microsoft.com/office/drawing/2014/main" id="{110838C3-0140-9E42-8DC8-6B8B7904A5B8}"/>
                </a:ext>
              </a:extLst>
            </p:cNvPr>
            <p:cNvGrpSpPr/>
            <p:nvPr/>
          </p:nvGrpSpPr>
          <p:grpSpPr>
            <a:xfrm>
              <a:off x="7103284" y="2711356"/>
              <a:ext cx="882713" cy="916684"/>
              <a:chOff x="3644091" y="4881965"/>
              <a:chExt cx="1349106" cy="1401026"/>
            </a:xfrm>
          </p:grpSpPr>
          <p:sp>
            <p:nvSpPr>
              <p:cNvPr id="518" name="Rounded Rectangle 517">
                <a:extLst>
                  <a:ext uri="{FF2B5EF4-FFF2-40B4-BE49-F238E27FC236}">
                    <a16:creationId xmlns:a16="http://schemas.microsoft.com/office/drawing/2014/main" id="{955EAECB-E22C-6653-4B2B-CE42AE68C302}"/>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519" name="Picture 8">
                <a:extLst>
                  <a:ext uri="{FF2B5EF4-FFF2-40B4-BE49-F238E27FC236}">
                    <a16:creationId xmlns:a16="http://schemas.microsoft.com/office/drawing/2014/main" id="{6AD139F5-DD9C-FEE0-8E4C-E01EB3AE7D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520" name="Picture 10">
                <a:extLst>
                  <a:ext uri="{FF2B5EF4-FFF2-40B4-BE49-F238E27FC236}">
                    <a16:creationId xmlns:a16="http://schemas.microsoft.com/office/drawing/2014/main" id="{450496A6-EE33-95BE-6EBC-815B4F0F30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521" name="TextBox 520">
                <a:extLst>
                  <a:ext uri="{FF2B5EF4-FFF2-40B4-BE49-F238E27FC236}">
                    <a16:creationId xmlns:a16="http://schemas.microsoft.com/office/drawing/2014/main" id="{9F838295-EA4A-4B72-C8CB-836F73478E43}"/>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522" name="Group 521">
                <a:extLst>
                  <a:ext uri="{FF2B5EF4-FFF2-40B4-BE49-F238E27FC236}">
                    <a16:creationId xmlns:a16="http://schemas.microsoft.com/office/drawing/2014/main" id="{AB8CA63B-F99D-51AF-3481-B43F0B109DC8}"/>
                  </a:ext>
                </a:extLst>
              </p:cNvPr>
              <p:cNvGrpSpPr/>
              <p:nvPr/>
            </p:nvGrpSpPr>
            <p:grpSpPr>
              <a:xfrm>
                <a:off x="3809530" y="5877174"/>
                <a:ext cx="1183667" cy="405817"/>
                <a:chOff x="3809530" y="5877174"/>
                <a:chExt cx="1183667" cy="405817"/>
              </a:xfrm>
            </p:grpSpPr>
            <p:sp>
              <p:nvSpPr>
                <p:cNvPr id="523" name="TextBox 522">
                  <a:extLst>
                    <a:ext uri="{FF2B5EF4-FFF2-40B4-BE49-F238E27FC236}">
                      <a16:creationId xmlns:a16="http://schemas.microsoft.com/office/drawing/2014/main" id="{7A7110D2-273E-5292-09BE-3DE169703BFA}"/>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524" name="Picture 28">
                  <a:extLst>
                    <a:ext uri="{FF2B5EF4-FFF2-40B4-BE49-F238E27FC236}">
                      <a16:creationId xmlns:a16="http://schemas.microsoft.com/office/drawing/2014/main" id="{8848F960-CDD5-CBCB-DE6B-D3C3CC21A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4" name="Group 373">
              <a:extLst>
                <a:ext uri="{FF2B5EF4-FFF2-40B4-BE49-F238E27FC236}">
                  <a16:creationId xmlns:a16="http://schemas.microsoft.com/office/drawing/2014/main" id="{6DEFA1C9-1896-A6B1-39C9-62A90C001644}"/>
                </a:ext>
              </a:extLst>
            </p:cNvPr>
            <p:cNvGrpSpPr/>
            <p:nvPr/>
          </p:nvGrpSpPr>
          <p:grpSpPr>
            <a:xfrm>
              <a:off x="7255684" y="2863756"/>
              <a:ext cx="882713" cy="916684"/>
              <a:chOff x="3644091" y="4881965"/>
              <a:chExt cx="1349106" cy="1401026"/>
            </a:xfrm>
          </p:grpSpPr>
          <p:sp>
            <p:nvSpPr>
              <p:cNvPr id="511" name="Rounded Rectangle 510">
                <a:extLst>
                  <a:ext uri="{FF2B5EF4-FFF2-40B4-BE49-F238E27FC236}">
                    <a16:creationId xmlns:a16="http://schemas.microsoft.com/office/drawing/2014/main" id="{564C869F-F93F-42A5-A656-EE23BFC17EDA}"/>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512" name="Picture 8">
                <a:extLst>
                  <a:ext uri="{FF2B5EF4-FFF2-40B4-BE49-F238E27FC236}">
                    <a16:creationId xmlns:a16="http://schemas.microsoft.com/office/drawing/2014/main" id="{6A709280-5D2E-EE4F-3D46-984E098DCE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513" name="Picture 10">
                <a:extLst>
                  <a:ext uri="{FF2B5EF4-FFF2-40B4-BE49-F238E27FC236}">
                    <a16:creationId xmlns:a16="http://schemas.microsoft.com/office/drawing/2014/main" id="{4B9471E0-EE26-A6CA-6FA6-D7264420E5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514" name="TextBox 513">
                <a:extLst>
                  <a:ext uri="{FF2B5EF4-FFF2-40B4-BE49-F238E27FC236}">
                    <a16:creationId xmlns:a16="http://schemas.microsoft.com/office/drawing/2014/main" id="{34E4FB49-8F7C-C3B3-902B-E8CF5A2FD2B9}"/>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515" name="Group 514">
                <a:extLst>
                  <a:ext uri="{FF2B5EF4-FFF2-40B4-BE49-F238E27FC236}">
                    <a16:creationId xmlns:a16="http://schemas.microsoft.com/office/drawing/2014/main" id="{6A1EE347-BBAB-5F02-72BA-1664DF9322C8}"/>
                  </a:ext>
                </a:extLst>
              </p:cNvPr>
              <p:cNvGrpSpPr/>
              <p:nvPr/>
            </p:nvGrpSpPr>
            <p:grpSpPr>
              <a:xfrm>
                <a:off x="3809530" y="5877174"/>
                <a:ext cx="1183667" cy="405817"/>
                <a:chOff x="3809530" y="5877174"/>
                <a:chExt cx="1183667" cy="405817"/>
              </a:xfrm>
            </p:grpSpPr>
            <p:sp>
              <p:nvSpPr>
                <p:cNvPr id="516" name="TextBox 515">
                  <a:extLst>
                    <a:ext uri="{FF2B5EF4-FFF2-40B4-BE49-F238E27FC236}">
                      <a16:creationId xmlns:a16="http://schemas.microsoft.com/office/drawing/2014/main" id="{D87338A8-B0B8-61A6-7B15-C7786B68000E}"/>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517" name="Picture 28">
                  <a:extLst>
                    <a:ext uri="{FF2B5EF4-FFF2-40B4-BE49-F238E27FC236}">
                      <a16:creationId xmlns:a16="http://schemas.microsoft.com/office/drawing/2014/main" id="{A757C427-96A9-0CA5-407A-42E005BFF5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5" name="Group 374">
              <a:extLst>
                <a:ext uri="{FF2B5EF4-FFF2-40B4-BE49-F238E27FC236}">
                  <a16:creationId xmlns:a16="http://schemas.microsoft.com/office/drawing/2014/main" id="{C466A792-8516-DAF9-EBC8-91DDF12ADCE7}"/>
                </a:ext>
              </a:extLst>
            </p:cNvPr>
            <p:cNvGrpSpPr/>
            <p:nvPr/>
          </p:nvGrpSpPr>
          <p:grpSpPr>
            <a:xfrm>
              <a:off x="7408084" y="3016156"/>
              <a:ext cx="882713" cy="916684"/>
              <a:chOff x="3644091" y="4881965"/>
              <a:chExt cx="1349106" cy="1401026"/>
            </a:xfrm>
          </p:grpSpPr>
          <p:sp>
            <p:nvSpPr>
              <p:cNvPr id="504" name="Rounded Rectangle 503">
                <a:extLst>
                  <a:ext uri="{FF2B5EF4-FFF2-40B4-BE49-F238E27FC236}">
                    <a16:creationId xmlns:a16="http://schemas.microsoft.com/office/drawing/2014/main" id="{6BAC9FA4-848B-0D37-96F8-BFAD3ECDC85F}"/>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505" name="Picture 8">
                <a:extLst>
                  <a:ext uri="{FF2B5EF4-FFF2-40B4-BE49-F238E27FC236}">
                    <a16:creationId xmlns:a16="http://schemas.microsoft.com/office/drawing/2014/main" id="{261A3340-5F73-FF11-6D07-602CDA6EDF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506" name="Picture 10">
                <a:extLst>
                  <a:ext uri="{FF2B5EF4-FFF2-40B4-BE49-F238E27FC236}">
                    <a16:creationId xmlns:a16="http://schemas.microsoft.com/office/drawing/2014/main" id="{EE3A4DFD-E213-4F85-8226-5B1DCEBFA2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507" name="TextBox 506">
                <a:extLst>
                  <a:ext uri="{FF2B5EF4-FFF2-40B4-BE49-F238E27FC236}">
                    <a16:creationId xmlns:a16="http://schemas.microsoft.com/office/drawing/2014/main" id="{88691CF3-9A1A-D2FA-A29C-4BEEA39E43B6}"/>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508" name="Group 507">
                <a:extLst>
                  <a:ext uri="{FF2B5EF4-FFF2-40B4-BE49-F238E27FC236}">
                    <a16:creationId xmlns:a16="http://schemas.microsoft.com/office/drawing/2014/main" id="{14359F26-56A4-0EE4-92E7-21EF063E46A3}"/>
                  </a:ext>
                </a:extLst>
              </p:cNvPr>
              <p:cNvGrpSpPr/>
              <p:nvPr/>
            </p:nvGrpSpPr>
            <p:grpSpPr>
              <a:xfrm>
                <a:off x="3809530" y="5877174"/>
                <a:ext cx="1183667" cy="405817"/>
                <a:chOff x="3809530" y="5877174"/>
                <a:chExt cx="1183667" cy="405817"/>
              </a:xfrm>
            </p:grpSpPr>
            <p:sp>
              <p:nvSpPr>
                <p:cNvPr id="509" name="TextBox 508">
                  <a:extLst>
                    <a:ext uri="{FF2B5EF4-FFF2-40B4-BE49-F238E27FC236}">
                      <a16:creationId xmlns:a16="http://schemas.microsoft.com/office/drawing/2014/main" id="{C765E8FF-6F80-0905-F94C-D6FD848CC0A3}"/>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510" name="Picture 28">
                  <a:extLst>
                    <a:ext uri="{FF2B5EF4-FFF2-40B4-BE49-F238E27FC236}">
                      <a16:creationId xmlns:a16="http://schemas.microsoft.com/office/drawing/2014/main" id="{C49F6BB8-7B4A-BBDF-BAF5-51E029B1C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6" name="Group 375">
              <a:extLst>
                <a:ext uri="{FF2B5EF4-FFF2-40B4-BE49-F238E27FC236}">
                  <a16:creationId xmlns:a16="http://schemas.microsoft.com/office/drawing/2014/main" id="{365B818B-1088-CEE4-2C19-02DB7E0360BC}"/>
                </a:ext>
              </a:extLst>
            </p:cNvPr>
            <p:cNvGrpSpPr/>
            <p:nvPr/>
          </p:nvGrpSpPr>
          <p:grpSpPr>
            <a:xfrm>
              <a:off x="7560484" y="3168556"/>
              <a:ext cx="882713" cy="916684"/>
              <a:chOff x="3644091" y="4881965"/>
              <a:chExt cx="1349106" cy="1401026"/>
            </a:xfrm>
          </p:grpSpPr>
          <p:sp>
            <p:nvSpPr>
              <p:cNvPr id="497" name="Rounded Rectangle 496">
                <a:extLst>
                  <a:ext uri="{FF2B5EF4-FFF2-40B4-BE49-F238E27FC236}">
                    <a16:creationId xmlns:a16="http://schemas.microsoft.com/office/drawing/2014/main" id="{2B0A3FD0-5EE6-3AA6-51EC-8EA4F67C377A}"/>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98" name="Picture 8">
                <a:extLst>
                  <a:ext uri="{FF2B5EF4-FFF2-40B4-BE49-F238E27FC236}">
                    <a16:creationId xmlns:a16="http://schemas.microsoft.com/office/drawing/2014/main" id="{42E993B1-2E2B-FD34-D5CB-BB183F7DCB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10">
                <a:extLst>
                  <a:ext uri="{FF2B5EF4-FFF2-40B4-BE49-F238E27FC236}">
                    <a16:creationId xmlns:a16="http://schemas.microsoft.com/office/drawing/2014/main" id="{6A53481B-EC75-AA50-5C96-1CFDC63B0B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500" name="TextBox 499">
                <a:extLst>
                  <a:ext uri="{FF2B5EF4-FFF2-40B4-BE49-F238E27FC236}">
                    <a16:creationId xmlns:a16="http://schemas.microsoft.com/office/drawing/2014/main" id="{F70DFF42-DC28-9A29-C656-9707E07CD9B3}"/>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501" name="Group 500">
                <a:extLst>
                  <a:ext uri="{FF2B5EF4-FFF2-40B4-BE49-F238E27FC236}">
                    <a16:creationId xmlns:a16="http://schemas.microsoft.com/office/drawing/2014/main" id="{80B76C8C-3C15-663D-3D63-80928ED86599}"/>
                  </a:ext>
                </a:extLst>
              </p:cNvPr>
              <p:cNvGrpSpPr/>
              <p:nvPr/>
            </p:nvGrpSpPr>
            <p:grpSpPr>
              <a:xfrm>
                <a:off x="3809530" y="5877174"/>
                <a:ext cx="1183667" cy="405817"/>
                <a:chOff x="3809530" y="5877174"/>
                <a:chExt cx="1183667" cy="405817"/>
              </a:xfrm>
            </p:grpSpPr>
            <p:sp>
              <p:nvSpPr>
                <p:cNvPr id="502" name="TextBox 501">
                  <a:extLst>
                    <a:ext uri="{FF2B5EF4-FFF2-40B4-BE49-F238E27FC236}">
                      <a16:creationId xmlns:a16="http://schemas.microsoft.com/office/drawing/2014/main" id="{BE066C98-61E1-6550-B7C1-9A853383CDAF}"/>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503" name="Picture 28">
                  <a:extLst>
                    <a:ext uri="{FF2B5EF4-FFF2-40B4-BE49-F238E27FC236}">
                      <a16:creationId xmlns:a16="http://schemas.microsoft.com/office/drawing/2014/main" id="{ADC07A01-A4A4-1CB2-31B2-C68F91FCFB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7" name="Group 376">
              <a:extLst>
                <a:ext uri="{FF2B5EF4-FFF2-40B4-BE49-F238E27FC236}">
                  <a16:creationId xmlns:a16="http://schemas.microsoft.com/office/drawing/2014/main" id="{05682706-8AE2-D071-CBED-853CF9A9C85C}"/>
                </a:ext>
              </a:extLst>
            </p:cNvPr>
            <p:cNvGrpSpPr/>
            <p:nvPr/>
          </p:nvGrpSpPr>
          <p:grpSpPr>
            <a:xfrm>
              <a:off x="7712884" y="3320956"/>
              <a:ext cx="882713" cy="916684"/>
              <a:chOff x="3644091" y="4881965"/>
              <a:chExt cx="1349106" cy="1401026"/>
            </a:xfrm>
          </p:grpSpPr>
          <p:sp>
            <p:nvSpPr>
              <p:cNvPr id="490" name="Rounded Rectangle 489">
                <a:extLst>
                  <a:ext uri="{FF2B5EF4-FFF2-40B4-BE49-F238E27FC236}">
                    <a16:creationId xmlns:a16="http://schemas.microsoft.com/office/drawing/2014/main" id="{83C52938-AE86-9228-BD1F-5BEB89C209EB}"/>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91" name="Picture 8">
                <a:extLst>
                  <a:ext uri="{FF2B5EF4-FFF2-40B4-BE49-F238E27FC236}">
                    <a16:creationId xmlns:a16="http://schemas.microsoft.com/office/drawing/2014/main" id="{F57BB692-1462-955A-5338-19657A0285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92" name="Picture 10">
                <a:extLst>
                  <a:ext uri="{FF2B5EF4-FFF2-40B4-BE49-F238E27FC236}">
                    <a16:creationId xmlns:a16="http://schemas.microsoft.com/office/drawing/2014/main" id="{C58AAAF6-2E02-FCA9-1CCE-68A334686E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493" name="TextBox 492">
                <a:extLst>
                  <a:ext uri="{FF2B5EF4-FFF2-40B4-BE49-F238E27FC236}">
                    <a16:creationId xmlns:a16="http://schemas.microsoft.com/office/drawing/2014/main" id="{7F554942-FA8D-89B5-C267-EB7D6268DC6F}"/>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494" name="Group 493">
                <a:extLst>
                  <a:ext uri="{FF2B5EF4-FFF2-40B4-BE49-F238E27FC236}">
                    <a16:creationId xmlns:a16="http://schemas.microsoft.com/office/drawing/2014/main" id="{5F8CDE43-47C0-D3F4-CD62-B56C6D4ABBF7}"/>
                  </a:ext>
                </a:extLst>
              </p:cNvPr>
              <p:cNvGrpSpPr/>
              <p:nvPr/>
            </p:nvGrpSpPr>
            <p:grpSpPr>
              <a:xfrm>
                <a:off x="3809530" y="5877174"/>
                <a:ext cx="1183667" cy="405817"/>
                <a:chOff x="3809530" y="5877174"/>
                <a:chExt cx="1183667" cy="405817"/>
              </a:xfrm>
            </p:grpSpPr>
            <p:sp>
              <p:nvSpPr>
                <p:cNvPr id="495" name="TextBox 494">
                  <a:extLst>
                    <a:ext uri="{FF2B5EF4-FFF2-40B4-BE49-F238E27FC236}">
                      <a16:creationId xmlns:a16="http://schemas.microsoft.com/office/drawing/2014/main" id="{07A9BEC2-A1F3-3D70-01C5-74B30F31BF8F}"/>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496" name="Picture 28">
                  <a:extLst>
                    <a:ext uri="{FF2B5EF4-FFF2-40B4-BE49-F238E27FC236}">
                      <a16:creationId xmlns:a16="http://schemas.microsoft.com/office/drawing/2014/main" id="{DFB8708F-2646-EC9E-BF8F-4AABDEDF1F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8" name="Group 377">
              <a:extLst>
                <a:ext uri="{FF2B5EF4-FFF2-40B4-BE49-F238E27FC236}">
                  <a16:creationId xmlns:a16="http://schemas.microsoft.com/office/drawing/2014/main" id="{3239A1EC-40FD-ECCF-F25D-59E54915F000}"/>
                </a:ext>
              </a:extLst>
            </p:cNvPr>
            <p:cNvGrpSpPr/>
            <p:nvPr/>
          </p:nvGrpSpPr>
          <p:grpSpPr>
            <a:xfrm>
              <a:off x="7865284" y="3473356"/>
              <a:ext cx="882713" cy="916684"/>
              <a:chOff x="3644091" y="4881965"/>
              <a:chExt cx="1349106" cy="1401026"/>
            </a:xfrm>
          </p:grpSpPr>
          <p:sp>
            <p:nvSpPr>
              <p:cNvPr id="483" name="Rounded Rectangle 482">
                <a:extLst>
                  <a:ext uri="{FF2B5EF4-FFF2-40B4-BE49-F238E27FC236}">
                    <a16:creationId xmlns:a16="http://schemas.microsoft.com/office/drawing/2014/main" id="{BFF9FA26-5272-AF9D-00A6-B3CA14A16EB6}"/>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84" name="Picture 8">
                <a:extLst>
                  <a:ext uri="{FF2B5EF4-FFF2-40B4-BE49-F238E27FC236}">
                    <a16:creationId xmlns:a16="http://schemas.microsoft.com/office/drawing/2014/main" id="{858B4FB5-31DC-4D90-5558-3ED18DE86A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85" name="Picture 10">
                <a:extLst>
                  <a:ext uri="{FF2B5EF4-FFF2-40B4-BE49-F238E27FC236}">
                    <a16:creationId xmlns:a16="http://schemas.microsoft.com/office/drawing/2014/main" id="{45DD8E04-1202-ACAA-D49D-BC7780BDDC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486" name="TextBox 485">
                <a:extLst>
                  <a:ext uri="{FF2B5EF4-FFF2-40B4-BE49-F238E27FC236}">
                    <a16:creationId xmlns:a16="http://schemas.microsoft.com/office/drawing/2014/main" id="{8F628EC3-C8CA-9A5B-F597-4C6281657137}"/>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487" name="Group 486">
                <a:extLst>
                  <a:ext uri="{FF2B5EF4-FFF2-40B4-BE49-F238E27FC236}">
                    <a16:creationId xmlns:a16="http://schemas.microsoft.com/office/drawing/2014/main" id="{0D5FCD41-8CEE-B242-91FA-071C941AF328}"/>
                  </a:ext>
                </a:extLst>
              </p:cNvPr>
              <p:cNvGrpSpPr/>
              <p:nvPr/>
            </p:nvGrpSpPr>
            <p:grpSpPr>
              <a:xfrm>
                <a:off x="3809530" y="5877174"/>
                <a:ext cx="1183667" cy="405817"/>
                <a:chOff x="3809530" y="5877174"/>
                <a:chExt cx="1183667" cy="405817"/>
              </a:xfrm>
            </p:grpSpPr>
            <p:sp>
              <p:nvSpPr>
                <p:cNvPr id="488" name="TextBox 487">
                  <a:extLst>
                    <a:ext uri="{FF2B5EF4-FFF2-40B4-BE49-F238E27FC236}">
                      <a16:creationId xmlns:a16="http://schemas.microsoft.com/office/drawing/2014/main" id="{427DE5BF-19B1-13C2-B748-52E6BDB96EAE}"/>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489" name="Picture 28">
                  <a:extLst>
                    <a:ext uri="{FF2B5EF4-FFF2-40B4-BE49-F238E27FC236}">
                      <a16:creationId xmlns:a16="http://schemas.microsoft.com/office/drawing/2014/main" id="{BE9D40BB-CB20-4E61-FCF6-E462EFE045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9" name="Group 378">
              <a:extLst>
                <a:ext uri="{FF2B5EF4-FFF2-40B4-BE49-F238E27FC236}">
                  <a16:creationId xmlns:a16="http://schemas.microsoft.com/office/drawing/2014/main" id="{67687A5C-D81E-F612-DE60-0EB384941701}"/>
                </a:ext>
              </a:extLst>
            </p:cNvPr>
            <p:cNvGrpSpPr/>
            <p:nvPr/>
          </p:nvGrpSpPr>
          <p:grpSpPr>
            <a:xfrm>
              <a:off x="8017684" y="3625756"/>
              <a:ext cx="882713" cy="916684"/>
              <a:chOff x="3644091" y="4881965"/>
              <a:chExt cx="1349106" cy="1401026"/>
            </a:xfrm>
          </p:grpSpPr>
          <p:sp>
            <p:nvSpPr>
              <p:cNvPr id="476" name="Rounded Rectangle 475">
                <a:extLst>
                  <a:ext uri="{FF2B5EF4-FFF2-40B4-BE49-F238E27FC236}">
                    <a16:creationId xmlns:a16="http://schemas.microsoft.com/office/drawing/2014/main" id="{CA8D3CBA-232A-8C33-BC98-90115911B7D6}"/>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77" name="Picture 8">
                <a:extLst>
                  <a:ext uri="{FF2B5EF4-FFF2-40B4-BE49-F238E27FC236}">
                    <a16:creationId xmlns:a16="http://schemas.microsoft.com/office/drawing/2014/main" id="{3073A7A6-C43D-F6F1-6701-763F8A3671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78" name="Picture 10">
                <a:extLst>
                  <a:ext uri="{FF2B5EF4-FFF2-40B4-BE49-F238E27FC236}">
                    <a16:creationId xmlns:a16="http://schemas.microsoft.com/office/drawing/2014/main" id="{192C6938-AEE5-09C4-900B-6C547159DC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479" name="TextBox 478">
                <a:extLst>
                  <a:ext uri="{FF2B5EF4-FFF2-40B4-BE49-F238E27FC236}">
                    <a16:creationId xmlns:a16="http://schemas.microsoft.com/office/drawing/2014/main" id="{775FF989-D0D6-98CA-59FB-A2F041547AB4}"/>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480" name="Group 479">
                <a:extLst>
                  <a:ext uri="{FF2B5EF4-FFF2-40B4-BE49-F238E27FC236}">
                    <a16:creationId xmlns:a16="http://schemas.microsoft.com/office/drawing/2014/main" id="{E906BDE6-1D0B-7CAF-44B6-A44129C65BAA}"/>
                  </a:ext>
                </a:extLst>
              </p:cNvPr>
              <p:cNvGrpSpPr/>
              <p:nvPr/>
            </p:nvGrpSpPr>
            <p:grpSpPr>
              <a:xfrm>
                <a:off x="3809530" y="5877174"/>
                <a:ext cx="1183667" cy="405817"/>
                <a:chOff x="3809530" y="5877174"/>
                <a:chExt cx="1183667" cy="405817"/>
              </a:xfrm>
            </p:grpSpPr>
            <p:sp>
              <p:nvSpPr>
                <p:cNvPr id="481" name="TextBox 480">
                  <a:extLst>
                    <a:ext uri="{FF2B5EF4-FFF2-40B4-BE49-F238E27FC236}">
                      <a16:creationId xmlns:a16="http://schemas.microsoft.com/office/drawing/2014/main" id="{BEB97499-50A4-DA39-8EF5-D75880D562DA}"/>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482" name="Picture 28">
                  <a:extLst>
                    <a:ext uri="{FF2B5EF4-FFF2-40B4-BE49-F238E27FC236}">
                      <a16:creationId xmlns:a16="http://schemas.microsoft.com/office/drawing/2014/main" id="{21D1BCF8-C6FD-BDCC-07A8-105C92776A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0" name="Group 379">
              <a:extLst>
                <a:ext uri="{FF2B5EF4-FFF2-40B4-BE49-F238E27FC236}">
                  <a16:creationId xmlns:a16="http://schemas.microsoft.com/office/drawing/2014/main" id="{7B8D402F-CA7D-520E-C6CD-079A13C85F4F}"/>
                </a:ext>
              </a:extLst>
            </p:cNvPr>
            <p:cNvGrpSpPr/>
            <p:nvPr/>
          </p:nvGrpSpPr>
          <p:grpSpPr>
            <a:xfrm>
              <a:off x="3722871" y="4397247"/>
              <a:ext cx="882713" cy="916684"/>
              <a:chOff x="3644091" y="4881965"/>
              <a:chExt cx="1349106" cy="1401026"/>
            </a:xfrm>
          </p:grpSpPr>
          <p:sp>
            <p:nvSpPr>
              <p:cNvPr id="469" name="Rounded Rectangle 468">
                <a:extLst>
                  <a:ext uri="{FF2B5EF4-FFF2-40B4-BE49-F238E27FC236}">
                    <a16:creationId xmlns:a16="http://schemas.microsoft.com/office/drawing/2014/main" id="{064398BC-057D-D074-7B5D-FE696AF1BC89}"/>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70" name="Picture 8">
                <a:extLst>
                  <a:ext uri="{FF2B5EF4-FFF2-40B4-BE49-F238E27FC236}">
                    <a16:creationId xmlns:a16="http://schemas.microsoft.com/office/drawing/2014/main" id="{B1B2040C-038C-6844-5E9F-F6A4583F78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10">
                <a:extLst>
                  <a:ext uri="{FF2B5EF4-FFF2-40B4-BE49-F238E27FC236}">
                    <a16:creationId xmlns:a16="http://schemas.microsoft.com/office/drawing/2014/main" id="{5120DC0A-5B9F-5D04-74CE-6EE89C9D0D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472" name="TextBox 471">
                <a:extLst>
                  <a:ext uri="{FF2B5EF4-FFF2-40B4-BE49-F238E27FC236}">
                    <a16:creationId xmlns:a16="http://schemas.microsoft.com/office/drawing/2014/main" id="{97375BA8-D774-FC61-6E49-42299FE512F7}"/>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473" name="Group 472">
                <a:extLst>
                  <a:ext uri="{FF2B5EF4-FFF2-40B4-BE49-F238E27FC236}">
                    <a16:creationId xmlns:a16="http://schemas.microsoft.com/office/drawing/2014/main" id="{CA0E5436-D41A-6654-0051-68ACE2023A0C}"/>
                  </a:ext>
                </a:extLst>
              </p:cNvPr>
              <p:cNvGrpSpPr/>
              <p:nvPr/>
            </p:nvGrpSpPr>
            <p:grpSpPr>
              <a:xfrm>
                <a:off x="3809530" y="5877174"/>
                <a:ext cx="1183667" cy="405817"/>
                <a:chOff x="3809530" y="5877174"/>
                <a:chExt cx="1183667" cy="405817"/>
              </a:xfrm>
            </p:grpSpPr>
            <p:sp>
              <p:nvSpPr>
                <p:cNvPr id="474" name="TextBox 473">
                  <a:extLst>
                    <a:ext uri="{FF2B5EF4-FFF2-40B4-BE49-F238E27FC236}">
                      <a16:creationId xmlns:a16="http://schemas.microsoft.com/office/drawing/2014/main" id="{68BE3A27-4637-0C86-340C-B18EA4B27165}"/>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475" name="Picture 28">
                  <a:extLst>
                    <a:ext uri="{FF2B5EF4-FFF2-40B4-BE49-F238E27FC236}">
                      <a16:creationId xmlns:a16="http://schemas.microsoft.com/office/drawing/2014/main" id="{8752156D-EC75-4440-B87D-47F488F2D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1" name="Group 380">
              <a:extLst>
                <a:ext uri="{FF2B5EF4-FFF2-40B4-BE49-F238E27FC236}">
                  <a16:creationId xmlns:a16="http://schemas.microsoft.com/office/drawing/2014/main" id="{413AB24C-8477-4115-1269-C9F7A325763F}"/>
                </a:ext>
              </a:extLst>
            </p:cNvPr>
            <p:cNvGrpSpPr/>
            <p:nvPr/>
          </p:nvGrpSpPr>
          <p:grpSpPr>
            <a:xfrm>
              <a:off x="3875271" y="4549647"/>
              <a:ext cx="882713" cy="916684"/>
              <a:chOff x="3644091" y="4881965"/>
              <a:chExt cx="1349106" cy="1401026"/>
            </a:xfrm>
          </p:grpSpPr>
          <p:sp>
            <p:nvSpPr>
              <p:cNvPr id="462" name="Rounded Rectangle 461">
                <a:extLst>
                  <a:ext uri="{FF2B5EF4-FFF2-40B4-BE49-F238E27FC236}">
                    <a16:creationId xmlns:a16="http://schemas.microsoft.com/office/drawing/2014/main" id="{F13C3728-3320-8FC9-7BC4-D83102173BE9}"/>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63" name="Picture 8">
                <a:extLst>
                  <a:ext uri="{FF2B5EF4-FFF2-40B4-BE49-F238E27FC236}">
                    <a16:creationId xmlns:a16="http://schemas.microsoft.com/office/drawing/2014/main" id="{4BA824DF-1C26-F7B1-CC4E-72ECB1FD37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10">
                <a:extLst>
                  <a:ext uri="{FF2B5EF4-FFF2-40B4-BE49-F238E27FC236}">
                    <a16:creationId xmlns:a16="http://schemas.microsoft.com/office/drawing/2014/main" id="{2CBF4A11-727D-880B-5383-6EADAE615E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465" name="TextBox 464">
                <a:extLst>
                  <a:ext uri="{FF2B5EF4-FFF2-40B4-BE49-F238E27FC236}">
                    <a16:creationId xmlns:a16="http://schemas.microsoft.com/office/drawing/2014/main" id="{8D37E4B2-C8C7-FB5A-B6D9-45AB102FD44C}"/>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466" name="Group 465">
                <a:extLst>
                  <a:ext uri="{FF2B5EF4-FFF2-40B4-BE49-F238E27FC236}">
                    <a16:creationId xmlns:a16="http://schemas.microsoft.com/office/drawing/2014/main" id="{2D16C868-7AAC-7029-B371-D7796435F661}"/>
                  </a:ext>
                </a:extLst>
              </p:cNvPr>
              <p:cNvGrpSpPr/>
              <p:nvPr/>
            </p:nvGrpSpPr>
            <p:grpSpPr>
              <a:xfrm>
                <a:off x="3809530" y="5877174"/>
                <a:ext cx="1183667" cy="405817"/>
                <a:chOff x="3809530" y="5877174"/>
                <a:chExt cx="1183667" cy="405817"/>
              </a:xfrm>
            </p:grpSpPr>
            <p:sp>
              <p:nvSpPr>
                <p:cNvPr id="467" name="TextBox 466">
                  <a:extLst>
                    <a:ext uri="{FF2B5EF4-FFF2-40B4-BE49-F238E27FC236}">
                      <a16:creationId xmlns:a16="http://schemas.microsoft.com/office/drawing/2014/main" id="{718B5C2B-AA25-FE96-660A-A68C3982FA86}"/>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468" name="Picture 28">
                  <a:extLst>
                    <a:ext uri="{FF2B5EF4-FFF2-40B4-BE49-F238E27FC236}">
                      <a16:creationId xmlns:a16="http://schemas.microsoft.com/office/drawing/2014/main" id="{3A13CFA2-C191-1975-3923-107FDD0D61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2" name="Group 381">
              <a:extLst>
                <a:ext uri="{FF2B5EF4-FFF2-40B4-BE49-F238E27FC236}">
                  <a16:creationId xmlns:a16="http://schemas.microsoft.com/office/drawing/2014/main" id="{4AA0D276-B2B7-A086-523C-54F2585D3102}"/>
                </a:ext>
              </a:extLst>
            </p:cNvPr>
            <p:cNvGrpSpPr/>
            <p:nvPr/>
          </p:nvGrpSpPr>
          <p:grpSpPr>
            <a:xfrm>
              <a:off x="4027671" y="4702047"/>
              <a:ext cx="882713" cy="916684"/>
              <a:chOff x="3644091" y="4881965"/>
              <a:chExt cx="1349106" cy="1401026"/>
            </a:xfrm>
          </p:grpSpPr>
          <p:sp>
            <p:nvSpPr>
              <p:cNvPr id="455" name="Rounded Rectangle 454">
                <a:extLst>
                  <a:ext uri="{FF2B5EF4-FFF2-40B4-BE49-F238E27FC236}">
                    <a16:creationId xmlns:a16="http://schemas.microsoft.com/office/drawing/2014/main" id="{C7ED2A4A-91C7-57D4-9C81-4E1CBD9EE78C}"/>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56" name="Picture 8">
                <a:extLst>
                  <a:ext uri="{FF2B5EF4-FFF2-40B4-BE49-F238E27FC236}">
                    <a16:creationId xmlns:a16="http://schemas.microsoft.com/office/drawing/2014/main" id="{0AA49428-97BE-E330-6816-C51B91081C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10">
                <a:extLst>
                  <a:ext uri="{FF2B5EF4-FFF2-40B4-BE49-F238E27FC236}">
                    <a16:creationId xmlns:a16="http://schemas.microsoft.com/office/drawing/2014/main" id="{CC2A712D-14BB-DD46-CF65-61E4D0C3AE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458" name="TextBox 457">
                <a:extLst>
                  <a:ext uri="{FF2B5EF4-FFF2-40B4-BE49-F238E27FC236}">
                    <a16:creationId xmlns:a16="http://schemas.microsoft.com/office/drawing/2014/main" id="{FAF0E860-A0AC-5CD3-ACB2-264EBA3D5CBF}"/>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459" name="Group 458">
                <a:extLst>
                  <a:ext uri="{FF2B5EF4-FFF2-40B4-BE49-F238E27FC236}">
                    <a16:creationId xmlns:a16="http://schemas.microsoft.com/office/drawing/2014/main" id="{6166CCC2-DA4F-94EF-29C4-77519F9AFC25}"/>
                  </a:ext>
                </a:extLst>
              </p:cNvPr>
              <p:cNvGrpSpPr/>
              <p:nvPr/>
            </p:nvGrpSpPr>
            <p:grpSpPr>
              <a:xfrm>
                <a:off x="3809530" y="5877174"/>
                <a:ext cx="1183667" cy="405817"/>
                <a:chOff x="3809530" y="5877174"/>
                <a:chExt cx="1183667" cy="405817"/>
              </a:xfrm>
            </p:grpSpPr>
            <p:sp>
              <p:nvSpPr>
                <p:cNvPr id="460" name="TextBox 459">
                  <a:extLst>
                    <a:ext uri="{FF2B5EF4-FFF2-40B4-BE49-F238E27FC236}">
                      <a16:creationId xmlns:a16="http://schemas.microsoft.com/office/drawing/2014/main" id="{B98F8B62-85FF-9C7B-FCF1-02B5747B46FD}"/>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461" name="Picture 28">
                  <a:extLst>
                    <a:ext uri="{FF2B5EF4-FFF2-40B4-BE49-F238E27FC236}">
                      <a16:creationId xmlns:a16="http://schemas.microsoft.com/office/drawing/2014/main" id="{C2491FD4-09D5-785A-92B7-4ACD6A94A4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3" name="Group 382">
              <a:extLst>
                <a:ext uri="{FF2B5EF4-FFF2-40B4-BE49-F238E27FC236}">
                  <a16:creationId xmlns:a16="http://schemas.microsoft.com/office/drawing/2014/main" id="{40779CAF-9622-23C8-7C8C-33FC445F8779}"/>
                </a:ext>
              </a:extLst>
            </p:cNvPr>
            <p:cNvGrpSpPr/>
            <p:nvPr/>
          </p:nvGrpSpPr>
          <p:grpSpPr>
            <a:xfrm>
              <a:off x="4180071" y="4854447"/>
              <a:ext cx="882713" cy="916684"/>
              <a:chOff x="3644091" y="4881965"/>
              <a:chExt cx="1349106" cy="1401026"/>
            </a:xfrm>
          </p:grpSpPr>
          <p:sp>
            <p:nvSpPr>
              <p:cNvPr id="448" name="Rounded Rectangle 447">
                <a:extLst>
                  <a:ext uri="{FF2B5EF4-FFF2-40B4-BE49-F238E27FC236}">
                    <a16:creationId xmlns:a16="http://schemas.microsoft.com/office/drawing/2014/main" id="{906C3F6D-84AA-15AB-D4D7-8CA18B8B0505}"/>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49" name="Picture 8">
                <a:extLst>
                  <a:ext uri="{FF2B5EF4-FFF2-40B4-BE49-F238E27FC236}">
                    <a16:creationId xmlns:a16="http://schemas.microsoft.com/office/drawing/2014/main" id="{B067BC91-508F-7E25-0EA6-7D9BAFD9AA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10">
                <a:extLst>
                  <a:ext uri="{FF2B5EF4-FFF2-40B4-BE49-F238E27FC236}">
                    <a16:creationId xmlns:a16="http://schemas.microsoft.com/office/drawing/2014/main" id="{22D2E1D8-60D1-FFCA-38CC-0138DEB476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451" name="TextBox 450">
                <a:extLst>
                  <a:ext uri="{FF2B5EF4-FFF2-40B4-BE49-F238E27FC236}">
                    <a16:creationId xmlns:a16="http://schemas.microsoft.com/office/drawing/2014/main" id="{14237AA5-89B0-CE56-F51C-252A80204CBE}"/>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452" name="Group 451">
                <a:extLst>
                  <a:ext uri="{FF2B5EF4-FFF2-40B4-BE49-F238E27FC236}">
                    <a16:creationId xmlns:a16="http://schemas.microsoft.com/office/drawing/2014/main" id="{76310E83-52CC-E427-7A58-D8204C670237}"/>
                  </a:ext>
                </a:extLst>
              </p:cNvPr>
              <p:cNvGrpSpPr/>
              <p:nvPr/>
            </p:nvGrpSpPr>
            <p:grpSpPr>
              <a:xfrm>
                <a:off x="3809530" y="5877174"/>
                <a:ext cx="1183667" cy="405817"/>
                <a:chOff x="3809530" y="5877174"/>
                <a:chExt cx="1183667" cy="405817"/>
              </a:xfrm>
            </p:grpSpPr>
            <p:sp>
              <p:nvSpPr>
                <p:cNvPr id="453" name="TextBox 452">
                  <a:extLst>
                    <a:ext uri="{FF2B5EF4-FFF2-40B4-BE49-F238E27FC236}">
                      <a16:creationId xmlns:a16="http://schemas.microsoft.com/office/drawing/2014/main" id="{DB48FA0D-4A3C-A689-2417-C8C8DB9780E0}"/>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454" name="Picture 28">
                  <a:extLst>
                    <a:ext uri="{FF2B5EF4-FFF2-40B4-BE49-F238E27FC236}">
                      <a16:creationId xmlns:a16="http://schemas.microsoft.com/office/drawing/2014/main" id="{D0422792-CB4D-0989-8514-575B750737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4" name="Group 383">
              <a:extLst>
                <a:ext uri="{FF2B5EF4-FFF2-40B4-BE49-F238E27FC236}">
                  <a16:creationId xmlns:a16="http://schemas.microsoft.com/office/drawing/2014/main" id="{80FE1967-A96D-55F8-4919-D2ED15672B0F}"/>
                </a:ext>
              </a:extLst>
            </p:cNvPr>
            <p:cNvGrpSpPr/>
            <p:nvPr/>
          </p:nvGrpSpPr>
          <p:grpSpPr>
            <a:xfrm>
              <a:off x="4332471" y="5006847"/>
              <a:ext cx="882713" cy="916684"/>
              <a:chOff x="3644091" y="4881965"/>
              <a:chExt cx="1349106" cy="1401026"/>
            </a:xfrm>
          </p:grpSpPr>
          <p:sp>
            <p:nvSpPr>
              <p:cNvPr id="441" name="Rounded Rectangle 440">
                <a:extLst>
                  <a:ext uri="{FF2B5EF4-FFF2-40B4-BE49-F238E27FC236}">
                    <a16:creationId xmlns:a16="http://schemas.microsoft.com/office/drawing/2014/main" id="{E6FAC117-1081-FAB1-6EF2-B182822733C2}"/>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42" name="Picture 8">
                <a:extLst>
                  <a:ext uri="{FF2B5EF4-FFF2-40B4-BE49-F238E27FC236}">
                    <a16:creationId xmlns:a16="http://schemas.microsoft.com/office/drawing/2014/main" id="{181819EB-77F6-5FD3-9F23-202D2C9FC5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10">
                <a:extLst>
                  <a:ext uri="{FF2B5EF4-FFF2-40B4-BE49-F238E27FC236}">
                    <a16:creationId xmlns:a16="http://schemas.microsoft.com/office/drawing/2014/main" id="{0459A8DB-3E57-64E3-9904-420C7D1B1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444" name="TextBox 443">
                <a:extLst>
                  <a:ext uri="{FF2B5EF4-FFF2-40B4-BE49-F238E27FC236}">
                    <a16:creationId xmlns:a16="http://schemas.microsoft.com/office/drawing/2014/main" id="{BB8E0928-FE26-3B2A-326F-E441BF6000D0}"/>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445" name="Group 444">
                <a:extLst>
                  <a:ext uri="{FF2B5EF4-FFF2-40B4-BE49-F238E27FC236}">
                    <a16:creationId xmlns:a16="http://schemas.microsoft.com/office/drawing/2014/main" id="{CB2C2DB6-F77D-4646-35DE-8231DFF68CF9}"/>
                  </a:ext>
                </a:extLst>
              </p:cNvPr>
              <p:cNvGrpSpPr/>
              <p:nvPr/>
            </p:nvGrpSpPr>
            <p:grpSpPr>
              <a:xfrm>
                <a:off x="3809530" y="5877174"/>
                <a:ext cx="1183667" cy="405817"/>
                <a:chOff x="3809530" y="5877174"/>
                <a:chExt cx="1183667" cy="405817"/>
              </a:xfrm>
            </p:grpSpPr>
            <p:sp>
              <p:nvSpPr>
                <p:cNvPr id="446" name="TextBox 445">
                  <a:extLst>
                    <a:ext uri="{FF2B5EF4-FFF2-40B4-BE49-F238E27FC236}">
                      <a16:creationId xmlns:a16="http://schemas.microsoft.com/office/drawing/2014/main" id="{EEA53570-9727-94B5-2677-E9B0A5236473}"/>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447" name="Picture 28">
                  <a:extLst>
                    <a:ext uri="{FF2B5EF4-FFF2-40B4-BE49-F238E27FC236}">
                      <a16:creationId xmlns:a16="http://schemas.microsoft.com/office/drawing/2014/main" id="{F8BCD9BA-5DD9-D471-0EE3-7248D64474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5" name="Group 384">
              <a:extLst>
                <a:ext uri="{FF2B5EF4-FFF2-40B4-BE49-F238E27FC236}">
                  <a16:creationId xmlns:a16="http://schemas.microsoft.com/office/drawing/2014/main" id="{344154E1-EBED-634A-A58E-5E0CFF7A532F}"/>
                </a:ext>
              </a:extLst>
            </p:cNvPr>
            <p:cNvGrpSpPr/>
            <p:nvPr/>
          </p:nvGrpSpPr>
          <p:grpSpPr>
            <a:xfrm>
              <a:off x="4484871" y="5159247"/>
              <a:ext cx="882713" cy="916684"/>
              <a:chOff x="3644091" y="4881965"/>
              <a:chExt cx="1349106" cy="1401026"/>
            </a:xfrm>
          </p:grpSpPr>
          <p:sp>
            <p:nvSpPr>
              <p:cNvPr id="434" name="Rounded Rectangle 433">
                <a:extLst>
                  <a:ext uri="{FF2B5EF4-FFF2-40B4-BE49-F238E27FC236}">
                    <a16:creationId xmlns:a16="http://schemas.microsoft.com/office/drawing/2014/main" id="{B80E0878-8785-1AE8-A7B9-D234B1C941D5}"/>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35" name="Picture 8">
                <a:extLst>
                  <a:ext uri="{FF2B5EF4-FFF2-40B4-BE49-F238E27FC236}">
                    <a16:creationId xmlns:a16="http://schemas.microsoft.com/office/drawing/2014/main" id="{4D84EB29-DB70-6B93-AA87-383FA831D0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10">
                <a:extLst>
                  <a:ext uri="{FF2B5EF4-FFF2-40B4-BE49-F238E27FC236}">
                    <a16:creationId xmlns:a16="http://schemas.microsoft.com/office/drawing/2014/main" id="{AF7AF28A-1FBD-E96A-8C01-78561ECD63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437" name="TextBox 436">
                <a:extLst>
                  <a:ext uri="{FF2B5EF4-FFF2-40B4-BE49-F238E27FC236}">
                    <a16:creationId xmlns:a16="http://schemas.microsoft.com/office/drawing/2014/main" id="{EE8D0FE5-9D76-D278-C50F-034140320BBC}"/>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438" name="Group 437">
                <a:extLst>
                  <a:ext uri="{FF2B5EF4-FFF2-40B4-BE49-F238E27FC236}">
                    <a16:creationId xmlns:a16="http://schemas.microsoft.com/office/drawing/2014/main" id="{30DCE3C9-1BEB-7918-DEC8-FCE528F1E37C}"/>
                  </a:ext>
                </a:extLst>
              </p:cNvPr>
              <p:cNvGrpSpPr/>
              <p:nvPr/>
            </p:nvGrpSpPr>
            <p:grpSpPr>
              <a:xfrm>
                <a:off x="3809530" y="5877174"/>
                <a:ext cx="1183667" cy="405817"/>
                <a:chOff x="3809530" y="5877174"/>
                <a:chExt cx="1183667" cy="405817"/>
              </a:xfrm>
            </p:grpSpPr>
            <p:sp>
              <p:nvSpPr>
                <p:cNvPr id="439" name="TextBox 438">
                  <a:extLst>
                    <a:ext uri="{FF2B5EF4-FFF2-40B4-BE49-F238E27FC236}">
                      <a16:creationId xmlns:a16="http://schemas.microsoft.com/office/drawing/2014/main" id="{AF8CE856-B771-3E42-1768-7BCD1AE2C8EE}"/>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440" name="Picture 28">
                  <a:extLst>
                    <a:ext uri="{FF2B5EF4-FFF2-40B4-BE49-F238E27FC236}">
                      <a16:creationId xmlns:a16="http://schemas.microsoft.com/office/drawing/2014/main" id="{FA9CA100-2C3C-B070-44AF-37F23F239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6" name="Group 385">
              <a:extLst>
                <a:ext uri="{FF2B5EF4-FFF2-40B4-BE49-F238E27FC236}">
                  <a16:creationId xmlns:a16="http://schemas.microsoft.com/office/drawing/2014/main" id="{9A5907E8-1939-5E0C-D9FE-2B772EF5E768}"/>
                </a:ext>
              </a:extLst>
            </p:cNvPr>
            <p:cNvGrpSpPr/>
            <p:nvPr/>
          </p:nvGrpSpPr>
          <p:grpSpPr>
            <a:xfrm>
              <a:off x="4637271" y="5311647"/>
              <a:ext cx="882713" cy="916684"/>
              <a:chOff x="3644091" y="4881965"/>
              <a:chExt cx="1349106" cy="1401026"/>
            </a:xfrm>
          </p:grpSpPr>
          <p:sp>
            <p:nvSpPr>
              <p:cNvPr id="427" name="Rounded Rectangle 426">
                <a:extLst>
                  <a:ext uri="{FF2B5EF4-FFF2-40B4-BE49-F238E27FC236}">
                    <a16:creationId xmlns:a16="http://schemas.microsoft.com/office/drawing/2014/main" id="{1B60446E-BC17-EED3-B27A-CEE1CCC2251D}"/>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28" name="Picture 8">
                <a:extLst>
                  <a:ext uri="{FF2B5EF4-FFF2-40B4-BE49-F238E27FC236}">
                    <a16:creationId xmlns:a16="http://schemas.microsoft.com/office/drawing/2014/main" id="{F1B395B6-F66D-F459-83F7-65E6CF3047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10">
                <a:extLst>
                  <a:ext uri="{FF2B5EF4-FFF2-40B4-BE49-F238E27FC236}">
                    <a16:creationId xmlns:a16="http://schemas.microsoft.com/office/drawing/2014/main" id="{3E61E800-EF65-1C0C-E9C5-67CD76D983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430" name="TextBox 429">
                <a:extLst>
                  <a:ext uri="{FF2B5EF4-FFF2-40B4-BE49-F238E27FC236}">
                    <a16:creationId xmlns:a16="http://schemas.microsoft.com/office/drawing/2014/main" id="{0443ED4A-50C9-140C-C289-9325F8817E99}"/>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431" name="Group 430">
                <a:extLst>
                  <a:ext uri="{FF2B5EF4-FFF2-40B4-BE49-F238E27FC236}">
                    <a16:creationId xmlns:a16="http://schemas.microsoft.com/office/drawing/2014/main" id="{A135D6AD-08ED-E00B-6711-6F1000E44928}"/>
                  </a:ext>
                </a:extLst>
              </p:cNvPr>
              <p:cNvGrpSpPr/>
              <p:nvPr/>
            </p:nvGrpSpPr>
            <p:grpSpPr>
              <a:xfrm>
                <a:off x="3809530" y="5877174"/>
                <a:ext cx="1183667" cy="405817"/>
                <a:chOff x="3809530" y="5877174"/>
                <a:chExt cx="1183667" cy="405817"/>
              </a:xfrm>
            </p:grpSpPr>
            <p:sp>
              <p:nvSpPr>
                <p:cNvPr id="432" name="TextBox 431">
                  <a:extLst>
                    <a:ext uri="{FF2B5EF4-FFF2-40B4-BE49-F238E27FC236}">
                      <a16:creationId xmlns:a16="http://schemas.microsoft.com/office/drawing/2014/main" id="{2DF241AE-B8CF-777F-52B4-54E7F675A2DB}"/>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433" name="Picture 28">
                  <a:extLst>
                    <a:ext uri="{FF2B5EF4-FFF2-40B4-BE49-F238E27FC236}">
                      <a16:creationId xmlns:a16="http://schemas.microsoft.com/office/drawing/2014/main" id="{CDE0F894-24DB-79A0-B746-76A330B8C6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87" name="Group 386">
              <a:extLst>
                <a:ext uri="{FF2B5EF4-FFF2-40B4-BE49-F238E27FC236}">
                  <a16:creationId xmlns:a16="http://schemas.microsoft.com/office/drawing/2014/main" id="{0EC1DC68-F04E-1F62-D410-B6E5A7B40B8E}"/>
                </a:ext>
              </a:extLst>
            </p:cNvPr>
            <p:cNvGrpSpPr/>
            <p:nvPr/>
          </p:nvGrpSpPr>
          <p:grpSpPr>
            <a:xfrm>
              <a:off x="4789671" y="5464047"/>
              <a:ext cx="882713" cy="916684"/>
              <a:chOff x="3644091" y="4881965"/>
              <a:chExt cx="1349106" cy="1401026"/>
            </a:xfrm>
          </p:grpSpPr>
          <p:sp>
            <p:nvSpPr>
              <p:cNvPr id="420" name="Rounded Rectangle 419">
                <a:extLst>
                  <a:ext uri="{FF2B5EF4-FFF2-40B4-BE49-F238E27FC236}">
                    <a16:creationId xmlns:a16="http://schemas.microsoft.com/office/drawing/2014/main" id="{1C907293-5B15-9A64-429C-655E65C8F597}"/>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421" name="Picture 8">
                <a:extLst>
                  <a:ext uri="{FF2B5EF4-FFF2-40B4-BE49-F238E27FC236}">
                    <a16:creationId xmlns:a16="http://schemas.microsoft.com/office/drawing/2014/main" id="{E1C8A8F8-23A7-8CD1-417F-8944351147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10">
                <a:extLst>
                  <a:ext uri="{FF2B5EF4-FFF2-40B4-BE49-F238E27FC236}">
                    <a16:creationId xmlns:a16="http://schemas.microsoft.com/office/drawing/2014/main" id="{6760B66B-F795-970F-7A55-8E48FE045A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423" name="TextBox 422">
                <a:extLst>
                  <a:ext uri="{FF2B5EF4-FFF2-40B4-BE49-F238E27FC236}">
                    <a16:creationId xmlns:a16="http://schemas.microsoft.com/office/drawing/2014/main" id="{69A26101-0E3C-1FCB-2D3E-5D0CEF6BC0A0}"/>
                  </a:ext>
                </a:extLst>
              </p:cNvPr>
              <p:cNvSpPr txBox="1"/>
              <p:nvPr/>
            </p:nvSpPr>
            <p:spPr>
              <a:xfrm>
                <a:off x="3707452" y="5529827"/>
                <a:ext cx="1040073" cy="37631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424" name="Group 423">
                <a:extLst>
                  <a:ext uri="{FF2B5EF4-FFF2-40B4-BE49-F238E27FC236}">
                    <a16:creationId xmlns:a16="http://schemas.microsoft.com/office/drawing/2014/main" id="{4DB9E3D8-8845-9BC7-2B76-3A30399CFC35}"/>
                  </a:ext>
                </a:extLst>
              </p:cNvPr>
              <p:cNvGrpSpPr/>
              <p:nvPr/>
            </p:nvGrpSpPr>
            <p:grpSpPr>
              <a:xfrm>
                <a:off x="3809530" y="5877174"/>
                <a:ext cx="1183667" cy="405817"/>
                <a:chOff x="3809530" y="5877174"/>
                <a:chExt cx="1183667" cy="405817"/>
              </a:xfrm>
            </p:grpSpPr>
            <p:sp>
              <p:nvSpPr>
                <p:cNvPr id="425" name="TextBox 424">
                  <a:extLst>
                    <a:ext uri="{FF2B5EF4-FFF2-40B4-BE49-F238E27FC236}">
                      <a16:creationId xmlns:a16="http://schemas.microsoft.com/office/drawing/2014/main" id="{9026D769-F6CA-BB3B-46A4-2D94E8D46BF1}"/>
                    </a:ext>
                  </a:extLst>
                </p:cNvPr>
                <p:cNvSpPr txBox="1"/>
                <p:nvPr/>
              </p:nvSpPr>
              <p:spPr>
                <a:xfrm>
                  <a:off x="3809530" y="5964667"/>
                  <a:ext cx="849982" cy="258717"/>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426" name="Picture 28">
                  <a:extLst>
                    <a:ext uri="{FF2B5EF4-FFF2-40B4-BE49-F238E27FC236}">
                      <a16:creationId xmlns:a16="http://schemas.microsoft.com/office/drawing/2014/main" id="{41032EDD-8E76-C139-13C1-E5628235CA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cxnSp>
        <p:nvCxnSpPr>
          <p:cNvPr id="526" name="Straight Connector 525">
            <a:extLst>
              <a:ext uri="{FF2B5EF4-FFF2-40B4-BE49-F238E27FC236}">
                <a16:creationId xmlns:a16="http://schemas.microsoft.com/office/drawing/2014/main" id="{52859A12-C9C9-7224-BCF1-08B3383040B9}"/>
              </a:ext>
            </a:extLst>
          </p:cNvPr>
          <p:cNvCxnSpPr/>
          <p:nvPr/>
        </p:nvCxnSpPr>
        <p:spPr>
          <a:xfrm>
            <a:off x="469600" y="2334424"/>
            <a:ext cx="8314934" cy="0"/>
          </a:xfrm>
          <a:prstGeom prst="line">
            <a:avLst/>
          </a:prstGeom>
          <a:ln w="9525">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E2C72D3F-D755-3A63-BC91-A8A1EFB9B8F1}"/>
              </a:ext>
            </a:extLst>
          </p:cNvPr>
          <p:cNvCxnSpPr>
            <a:cxnSpLocks/>
          </p:cNvCxnSpPr>
          <p:nvPr/>
        </p:nvCxnSpPr>
        <p:spPr>
          <a:xfrm flipV="1">
            <a:off x="3351680" y="1622854"/>
            <a:ext cx="0" cy="4580238"/>
          </a:xfrm>
          <a:prstGeom prst="line">
            <a:avLst/>
          </a:prstGeom>
          <a:ln w="9525">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5480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3BE1-369E-0E48-E126-E14E48A97E82}"/>
              </a:ext>
            </a:extLst>
          </p:cNvPr>
          <p:cNvSpPr>
            <a:spLocks noGrp="1"/>
          </p:cNvSpPr>
          <p:nvPr>
            <p:ph type="title"/>
          </p:nvPr>
        </p:nvSpPr>
        <p:spPr/>
        <p:txBody>
          <a:bodyPr/>
          <a:lstStyle/>
          <a:p>
            <a:r>
              <a:rPr lang="en-US" dirty="0"/>
              <a:t>Kubernetes Nodes</a:t>
            </a:r>
          </a:p>
        </p:txBody>
      </p:sp>
      <p:grpSp>
        <p:nvGrpSpPr>
          <p:cNvPr id="6" name="Group 5">
            <a:extLst>
              <a:ext uri="{FF2B5EF4-FFF2-40B4-BE49-F238E27FC236}">
                <a16:creationId xmlns:a16="http://schemas.microsoft.com/office/drawing/2014/main" id="{E0364C8A-5915-BD9F-35FF-E1F4E385A045}"/>
              </a:ext>
            </a:extLst>
          </p:cNvPr>
          <p:cNvGrpSpPr/>
          <p:nvPr/>
        </p:nvGrpSpPr>
        <p:grpSpPr>
          <a:xfrm>
            <a:off x="427568" y="1110357"/>
            <a:ext cx="8288863" cy="4228809"/>
            <a:chOff x="488311" y="1978262"/>
            <a:chExt cx="8288863" cy="4228809"/>
          </a:xfrm>
        </p:grpSpPr>
        <p:pic>
          <p:nvPicPr>
            <p:cNvPr id="4" name="Picture 3">
              <a:extLst>
                <a:ext uri="{FF2B5EF4-FFF2-40B4-BE49-F238E27FC236}">
                  <a16:creationId xmlns:a16="http://schemas.microsoft.com/office/drawing/2014/main" id="{4CA06075-3BBF-B2FE-42F6-54D94CCD983B}"/>
                </a:ext>
              </a:extLst>
            </p:cNvPr>
            <p:cNvPicPr>
              <a:picLocks noChangeAspect="1"/>
            </p:cNvPicPr>
            <p:nvPr/>
          </p:nvPicPr>
          <p:blipFill>
            <a:blip r:embed="rId2"/>
            <a:stretch>
              <a:fillRect/>
            </a:stretch>
          </p:blipFill>
          <p:spPr>
            <a:xfrm>
              <a:off x="488311" y="1978262"/>
              <a:ext cx="8288863" cy="4228809"/>
            </a:xfrm>
            <a:prstGeom prst="rect">
              <a:avLst/>
            </a:prstGeom>
          </p:spPr>
        </p:pic>
        <p:sp>
          <p:nvSpPr>
            <p:cNvPr id="5" name="Rectangle 4">
              <a:extLst>
                <a:ext uri="{FF2B5EF4-FFF2-40B4-BE49-F238E27FC236}">
                  <a16:creationId xmlns:a16="http://schemas.microsoft.com/office/drawing/2014/main" id="{31E81F4C-7E54-CEB4-433D-D53CBBAB66E0}"/>
                </a:ext>
              </a:extLst>
            </p:cNvPr>
            <p:cNvSpPr/>
            <p:nvPr/>
          </p:nvSpPr>
          <p:spPr>
            <a:xfrm>
              <a:off x="728421" y="2069024"/>
              <a:ext cx="7322949" cy="3409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14ACDE9-C266-E302-B830-937B4F97AF10}"/>
              </a:ext>
            </a:extLst>
          </p:cNvPr>
          <p:cNvSpPr>
            <a:spLocks noGrp="1"/>
          </p:cNvSpPr>
          <p:nvPr>
            <p:ph idx="1"/>
          </p:nvPr>
        </p:nvSpPr>
        <p:spPr>
          <a:xfrm>
            <a:off x="628650" y="1011262"/>
            <a:ext cx="7886700" cy="502051"/>
          </a:xfrm>
        </p:spPr>
        <p:txBody>
          <a:bodyPr>
            <a:normAutofit/>
          </a:bodyPr>
          <a:lstStyle/>
          <a:p>
            <a:pPr marL="0" indent="0">
              <a:buNone/>
            </a:pPr>
            <a:r>
              <a:rPr lang="en-US" sz="2400" dirty="0"/>
              <a:t>Comparison of the node types.</a:t>
            </a:r>
          </a:p>
          <a:p>
            <a:pPr marL="0" indent="0">
              <a:buNone/>
            </a:pPr>
            <a:endParaRPr lang="en-US" sz="2400" dirty="0"/>
          </a:p>
        </p:txBody>
      </p:sp>
    </p:spTree>
    <p:extLst>
      <p:ext uri="{BB962C8B-B14F-4D97-AF65-F5344CB8AC3E}">
        <p14:creationId xmlns:p14="http://schemas.microsoft.com/office/powerpoint/2010/main" val="3805220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DC517-B356-A3A4-EC76-A0CC26E80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F8C88-5C7F-6B0B-582D-2C15D9E3BB94}"/>
              </a:ext>
            </a:extLst>
          </p:cNvPr>
          <p:cNvSpPr>
            <a:spLocks noGrp="1"/>
          </p:cNvSpPr>
          <p:nvPr>
            <p:ph type="title"/>
          </p:nvPr>
        </p:nvSpPr>
        <p:spPr/>
        <p:txBody>
          <a:bodyPr/>
          <a:lstStyle/>
          <a:p>
            <a:r>
              <a:rPr lang="en-US" dirty="0"/>
              <a:t> </a:t>
            </a:r>
            <a:br>
              <a:rPr lang="en-US" dirty="0"/>
            </a:br>
            <a:r>
              <a:rPr lang="en-US" dirty="0"/>
              <a:t>C “X” I  interfaces</a:t>
            </a:r>
          </a:p>
        </p:txBody>
      </p:sp>
      <p:sp>
        <p:nvSpPr>
          <p:cNvPr id="3" name="Text Placeholder 2">
            <a:extLst>
              <a:ext uri="{FF2B5EF4-FFF2-40B4-BE49-F238E27FC236}">
                <a16:creationId xmlns:a16="http://schemas.microsoft.com/office/drawing/2014/main" id="{745A3648-0822-B02C-BE46-F31699F1B671}"/>
              </a:ext>
            </a:extLst>
          </p:cNvPr>
          <p:cNvSpPr>
            <a:spLocks noGrp="1"/>
          </p:cNvSpPr>
          <p:nvPr>
            <p:ph type="body" idx="1"/>
          </p:nvPr>
        </p:nvSpPr>
        <p:spPr/>
        <p:txBody>
          <a:bodyPr/>
          <a:lstStyle/>
          <a:p>
            <a:r>
              <a:rPr lang="en-US" dirty="0"/>
              <a:t>CNI, CRI, CSI </a:t>
            </a:r>
          </a:p>
        </p:txBody>
      </p:sp>
    </p:spTree>
    <p:extLst>
      <p:ext uri="{BB962C8B-B14F-4D97-AF65-F5344CB8AC3E}">
        <p14:creationId xmlns:p14="http://schemas.microsoft.com/office/powerpoint/2010/main" val="325290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353B4696-E085-2897-6689-DFC78690F679}"/>
              </a:ext>
            </a:extLst>
          </p:cNvPr>
          <p:cNvCxnSpPr>
            <a:cxnSpLocks/>
          </p:cNvCxnSpPr>
          <p:nvPr/>
        </p:nvCxnSpPr>
        <p:spPr>
          <a:xfrm>
            <a:off x="4637299" y="3463641"/>
            <a:ext cx="0" cy="2361794"/>
          </a:xfrm>
          <a:prstGeom prst="line">
            <a:avLst/>
          </a:prstGeom>
          <a:ln>
            <a:solidFill>
              <a:srgbClr val="326CE5"/>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8551E76-F0C9-3695-BAC2-BB2408BE3C5A}"/>
              </a:ext>
            </a:extLst>
          </p:cNvPr>
          <p:cNvSpPr>
            <a:spLocks noGrp="1"/>
          </p:cNvSpPr>
          <p:nvPr>
            <p:ph type="title"/>
          </p:nvPr>
        </p:nvSpPr>
        <p:spPr/>
        <p:txBody>
          <a:bodyPr/>
          <a:lstStyle/>
          <a:p>
            <a:pPr marL="0" indent="0">
              <a:buFont typeface="Arial" panose="020B0604020202020204" pitchFamily="34" charset="0"/>
              <a:buNone/>
            </a:pPr>
            <a:r>
              <a:rPr lang="en-US" sz="3600" dirty="0">
                <a:solidFill>
                  <a:srgbClr val="326CE5"/>
                </a:solidFill>
              </a:rPr>
              <a:t>Kubernetes (Greek for “steersman”) </a:t>
            </a:r>
          </a:p>
        </p:txBody>
      </p:sp>
      <p:grpSp>
        <p:nvGrpSpPr>
          <p:cNvPr id="18" name="Group 17">
            <a:extLst>
              <a:ext uri="{FF2B5EF4-FFF2-40B4-BE49-F238E27FC236}">
                <a16:creationId xmlns:a16="http://schemas.microsoft.com/office/drawing/2014/main" id="{AEC5D9C7-AEC4-8962-AD5B-3020A9538E4C}"/>
              </a:ext>
            </a:extLst>
          </p:cNvPr>
          <p:cNvGrpSpPr/>
          <p:nvPr/>
        </p:nvGrpSpPr>
        <p:grpSpPr>
          <a:xfrm>
            <a:off x="678528" y="1661221"/>
            <a:ext cx="3762521" cy="919958"/>
            <a:chOff x="1661886" y="1372781"/>
            <a:chExt cx="5613400" cy="1372508"/>
          </a:xfrm>
        </p:grpSpPr>
        <p:sp>
          <p:nvSpPr>
            <p:cNvPr id="17" name="Rectangle 16">
              <a:extLst>
                <a:ext uri="{FF2B5EF4-FFF2-40B4-BE49-F238E27FC236}">
                  <a16:creationId xmlns:a16="http://schemas.microsoft.com/office/drawing/2014/main" id="{68D09CF9-693B-46E7-14CE-E0923BF1F97F}"/>
                </a:ext>
              </a:extLst>
            </p:cNvPr>
            <p:cNvSpPr/>
            <p:nvPr/>
          </p:nvSpPr>
          <p:spPr>
            <a:xfrm>
              <a:off x="1661886" y="1372781"/>
              <a:ext cx="5613400" cy="1372508"/>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5400" dirty="0"/>
            </a:p>
          </p:txBody>
        </p:sp>
        <p:pic>
          <p:nvPicPr>
            <p:cNvPr id="5" name="Picture 4">
              <a:extLst>
                <a:ext uri="{FF2B5EF4-FFF2-40B4-BE49-F238E27FC236}">
                  <a16:creationId xmlns:a16="http://schemas.microsoft.com/office/drawing/2014/main" id="{A7531C04-9D46-F8A7-7796-CC4AA1351C5C}"/>
                </a:ext>
              </a:extLst>
            </p:cNvPr>
            <p:cNvPicPr>
              <a:picLocks noChangeAspect="1"/>
            </p:cNvPicPr>
            <p:nvPr/>
          </p:nvPicPr>
          <p:blipFill>
            <a:blip r:embed="rId2"/>
            <a:stretch>
              <a:fillRect/>
            </a:stretch>
          </p:blipFill>
          <p:spPr>
            <a:xfrm>
              <a:off x="1661886" y="1378638"/>
              <a:ext cx="5605650" cy="1366649"/>
            </a:xfrm>
            <a:prstGeom prst="rect">
              <a:avLst/>
            </a:prstGeom>
          </p:spPr>
        </p:pic>
      </p:grpSp>
      <p:sp>
        <p:nvSpPr>
          <p:cNvPr id="7" name="Rectangle 6">
            <a:extLst>
              <a:ext uri="{FF2B5EF4-FFF2-40B4-BE49-F238E27FC236}">
                <a16:creationId xmlns:a16="http://schemas.microsoft.com/office/drawing/2014/main" id="{09162621-44F0-15E5-5243-15FD61F52845}"/>
              </a:ext>
            </a:extLst>
          </p:cNvPr>
          <p:cNvSpPr/>
          <p:nvPr/>
        </p:nvSpPr>
        <p:spPr>
          <a:xfrm>
            <a:off x="2063985" y="4176839"/>
            <a:ext cx="1138241" cy="919957"/>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5400" dirty="0"/>
          </a:p>
        </p:txBody>
      </p:sp>
      <p:grpSp>
        <p:nvGrpSpPr>
          <p:cNvPr id="8" name="Group 7">
            <a:extLst>
              <a:ext uri="{FF2B5EF4-FFF2-40B4-BE49-F238E27FC236}">
                <a16:creationId xmlns:a16="http://schemas.microsoft.com/office/drawing/2014/main" id="{8B8210FE-92C1-6645-013E-322E21E3E40E}"/>
              </a:ext>
            </a:extLst>
          </p:cNvPr>
          <p:cNvGrpSpPr/>
          <p:nvPr/>
        </p:nvGrpSpPr>
        <p:grpSpPr>
          <a:xfrm>
            <a:off x="2172563" y="4191020"/>
            <a:ext cx="946324" cy="905776"/>
            <a:chOff x="2502420" y="2293824"/>
            <a:chExt cx="1411845" cy="1351351"/>
          </a:xfrm>
        </p:grpSpPr>
        <p:pic>
          <p:nvPicPr>
            <p:cNvPr id="9" name="Picture 8">
              <a:extLst>
                <a:ext uri="{FF2B5EF4-FFF2-40B4-BE49-F238E27FC236}">
                  <a16:creationId xmlns:a16="http://schemas.microsoft.com/office/drawing/2014/main" id="{BECB2F25-D514-0968-C2CF-B81CBBD0F57F}"/>
                </a:ext>
              </a:extLst>
            </p:cNvPr>
            <p:cNvPicPr>
              <a:picLocks noChangeAspect="1"/>
            </p:cNvPicPr>
            <p:nvPr/>
          </p:nvPicPr>
          <p:blipFill>
            <a:blip r:embed="rId3"/>
            <a:stretch>
              <a:fillRect/>
            </a:stretch>
          </p:blipFill>
          <p:spPr>
            <a:xfrm>
              <a:off x="2502420" y="2293824"/>
              <a:ext cx="458494" cy="1351351"/>
            </a:xfrm>
            <a:prstGeom prst="rect">
              <a:avLst/>
            </a:prstGeom>
          </p:spPr>
        </p:pic>
        <p:pic>
          <p:nvPicPr>
            <p:cNvPr id="10" name="Picture 9">
              <a:extLst>
                <a:ext uri="{FF2B5EF4-FFF2-40B4-BE49-F238E27FC236}">
                  <a16:creationId xmlns:a16="http://schemas.microsoft.com/office/drawing/2014/main" id="{4E421C25-F074-FB15-92E3-26BCBAC74154}"/>
                </a:ext>
              </a:extLst>
            </p:cNvPr>
            <p:cNvPicPr>
              <a:picLocks noChangeAspect="1"/>
            </p:cNvPicPr>
            <p:nvPr/>
          </p:nvPicPr>
          <p:blipFill>
            <a:blip r:embed="rId4"/>
            <a:stretch>
              <a:fillRect/>
            </a:stretch>
          </p:blipFill>
          <p:spPr>
            <a:xfrm>
              <a:off x="3514457" y="2293824"/>
              <a:ext cx="399808" cy="1351351"/>
            </a:xfrm>
            <a:prstGeom prst="rect">
              <a:avLst/>
            </a:prstGeom>
          </p:spPr>
        </p:pic>
        <p:sp>
          <p:nvSpPr>
            <p:cNvPr id="11" name="Content Placeholder 2">
              <a:extLst>
                <a:ext uri="{FF2B5EF4-FFF2-40B4-BE49-F238E27FC236}">
                  <a16:creationId xmlns:a16="http://schemas.microsoft.com/office/drawing/2014/main" id="{43FCE3F3-587F-6D0E-D434-748EA338B4DF}"/>
                </a:ext>
              </a:extLst>
            </p:cNvPr>
            <p:cNvSpPr txBox="1">
              <a:spLocks/>
            </p:cNvSpPr>
            <p:nvPr/>
          </p:nvSpPr>
          <p:spPr>
            <a:xfrm>
              <a:off x="2835515" y="2392561"/>
              <a:ext cx="785776" cy="10450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400" b="1" dirty="0">
                  <a:solidFill>
                    <a:schemeClr val="bg1"/>
                  </a:solidFill>
                </a:rPr>
                <a:t>8</a:t>
              </a:r>
            </a:p>
          </p:txBody>
        </p:sp>
      </p:grpSp>
      <p:pic>
        <p:nvPicPr>
          <p:cNvPr id="12" name="Picture 11">
            <a:extLst>
              <a:ext uri="{FF2B5EF4-FFF2-40B4-BE49-F238E27FC236}">
                <a16:creationId xmlns:a16="http://schemas.microsoft.com/office/drawing/2014/main" id="{3B662C14-B016-4827-7644-6F0619872AE5}"/>
              </a:ext>
            </a:extLst>
          </p:cNvPr>
          <p:cNvPicPr>
            <a:picLocks noChangeAspect="1"/>
          </p:cNvPicPr>
          <p:nvPr/>
        </p:nvPicPr>
        <p:blipFill>
          <a:blip r:embed="rId5"/>
          <a:stretch>
            <a:fillRect/>
          </a:stretch>
        </p:blipFill>
        <p:spPr>
          <a:xfrm>
            <a:off x="6176302" y="4194794"/>
            <a:ext cx="1138241" cy="902002"/>
          </a:xfrm>
          <a:prstGeom prst="rect">
            <a:avLst/>
          </a:prstGeom>
        </p:spPr>
      </p:pic>
      <p:sp>
        <p:nvSpPr>
          <p:cNvPr id="13" name="TextBox 12">
            <a:extLst>
              <a:ext uri="{FF2B5EF4-FFF2-40B4-BE49-F238E27FC236}">
                <a16:creationId xmlns:a16="http://schemas.microsoft.com/office/drawing/2014/main" id="{B2322125-B870-9EB4-C884-3C491236CDBB}"/>
              </a:ext>
            </a:extLst>
          </p:cNvPr>
          <p:cNvSpPr txBox="1"/>
          <p:nvPr/>
        </p:nvSpPr>
        <p:spPr>
          <a:xfrm>
            <a:off x="3316596" y="2627369"/>
            <a:ext cx="2758659" cy="584775"/>
          </a:xfrm>
          <a:prstGeom prst="rect">
            <a:avLst/>
          </a:prstGeom>
          <a:noFill/>
        </p:spPr>
        <p:txBody>
          <a:bodyPr wrap="square">
            <a:spAutoFit/>
          </a:bodyPr>
          <a:lstStyle/>
          <a:p>
            <a:pPr marL="0" indent="0" algn="ctr">
              <a:buNone/>
            </a:pPr>
            <a:r>
              <a:rPr lang="en-US" sz="3200" dirty="0">
                <a:solidFill>
                  <a:srgbClr val="326CE5"/>
                </a:solidFill>
              </a:rPr>
              <a:t>also known as</a:t>
            </a:r>
          </a:p>
        </p:txBody>
      </p:sp>
      <p:sp>
        <p:nvSpPr>
          <p:cNvPr id="14" name="TextBox 13">
            <a:extLst>
              <a:ext uri="{FF2B5EF4-FFF2-40B4-BE49-F238E27FC236}">
                <a16:creationId xmlns:a16="http://schemas.microsoft.com/office/drawing/2014/main" id="{C7FAA54F-20AB-A442-25E3-AB492A77D5EB}"/>
              </a:ext>
            </a:extLst>
          </p:cNvPr>
          <p:cNvSpPr txBox="1"/>
          <p:nvPr/>
        </p:nvSpPr>
        <p:spPr>
          <a:xfrm>
            <a:off x="4171061" y="4315041"/>
            <a:ext cx="870154" cy="584775"/>
          </a:xfrm>
          <a:prstGeom prst="rect">
            <a:avLst/>
          </a:prstGeom>
          <a:solidFill>
            <a:schemeClr val="bg1"/>
          </a:solidFill>
        </p:spPr>
        <p:txBody>
          <a:bodyPr wrap="square">
            <a:spAutoFit/>
          </a:bodyPr>
          <a:lstStyle/>
          <a:p>
            <a:pPr marL="0" indent="0" algn="ctr">
              <a:buNone/>
            </a:pPr>
            <a:r>
              <a:rPr lang="en-US" sz="3200" dirty="0">
                <a:solidFill>
                  <a:srgbClr val="326CE5"/>
                </a:solidFill>
              </a:rPr>
              <a:t>or</a:t>
            </a:r>
          </a:p>
        </p:txBody>
      </p:sp>
      <p:cxnSp>
        <p:nvCxnSpPr>
          <p:cNvPr id="15" name="Straight Connector 14">
            <a:extLst>
              <a:ext uri="{FF2B5EF4-FFF2-40B4-BE49-F238E27FC236}">
                <a16:creationId xmlns:a16="http://schemas.microsoft.com/office/drawing/2014/main" id="{68AC2A1D-890A-FF68-CCDE-AE494CB6F2D1}"/>
              </a:ext>
            </a:extLst>
          </p:cNvPr>
          <p:cNvCxnSpPr>
            <a:cxnSpLocks/>
          </p:cNvCxnSpPr>
          <p:nvPr/>
        </p:nvCxnSpPr>
        <p:spPr>
          <a:xfrm>
            <a:off x="678528" y="3295976"/>
            <a:ext cx="7870371" cy="0"/>
          </a:xfrm>
          <a:prstGeom prst="line">
            <a:avLst/>
          </a:prstGeom>
          <a:ln>
            <a:solidFill>
              <a:srgbClr val="326CE5"/>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BE8DB4B-89BC-8642-7FE3-3E51D81559F3}"/>
              </a:ext>
            </a:extLst>
          </p:cNvPr>
          <p:cNvCxnSpPr>
            <a:cxnSpLocks/>
          </p:cNvCxnSpPr>
          <p:nvPr/>
        </p:nvCxnSpPr>
        <p:spPr>
          <a:xfrm>
            <a:off x="678528" y="6034655"/>
            <a:ext cx="7870371" cy="0"/>
          </a:xfrm>
          <a:prstGeom prst="line">
            <a:avLst/>
          </a:prstGeom>
          <a:ln>
            <a:solidFill>
              <a:srgbClr val="326CE5"/>
            </a:solidFill>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4450038E-33EA-CD3C-9197-09B484C308F8}"/>
              </a:ext>
            </a:extLst>
          </p:cNvPr>
          <p:cNvPicPr>
            <a:picLocks noChangeAspect="1"/>
          </p:cNvPicPr>
          <p:nvPr/>
        </p:nvPicPr>
        <p:blipFill>
          <a:blip r:embed="rId6"/>
          <a:stretch>
            <a:fillRect/>
          </a:stretch>
        </p:blipFill>
        <p:spPr>
          <a:xfrm>
            <a:off x="7087389" y="1158450"/>
            <a:ext cx="1378083" cy="1999451"/>
          </a:xfrm>
          <a:prstGeom prst="rect">
            <a:avLst/>
          </a:prstGeom>
        </p:spPr>
      </p:pic>
    </p:spTree>
    <p:extLst>
      <p:ext uri="{BB962C8B-B14F-4D97-AF65-F5344CB8AC3E}">
        <p14:creationId xmlns:p14="http://schemas.microsoft.com/office/powerpoint/2010/main" val="1478347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24FA0-4B2C-6C32-00E5-913288E7B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B4800-F590-DDBF-9D7C-E5850A528179}"/>
              </a:ext>
            </a:extLst>
          </p:cNvPr>
          <p:cNvSpPr>
            <a:spLocks noGrp="1"/>
          </p:cNvSpPr>
          <p:nvPr>
            <p:ph type="title"/>
          </p:nvPr>
        </p:nvSpPr>
        <p:spPr/>
        <p:txBody>
          <a:bodyPr/>
          <a:lstStyle/>
          <a:p>
            <a:r>
              <a:rPr lang="en-US" dirty="0"/>
              <a:t>Kubernetes C “x” I  interfaces</a:t>
            </a:r>
          </a:p>
        </p:txBody>
      </p:sp>
      <p:sp>
        <p:nvSpPr>
          <p:cNvPr id="71" name="Content Placeholder 2">
            <a:extLst>
              <a:ext uri="{FF2B5EF4-FFF2-40B4-BE49-F238E27FC236}">
                <a16:creationId xmlns:a16="http://schemas.microsoft.com/office/drawing/2014/main" id="{1811CB89-3410-863E-FE25-A784C334AB59}"/>
              </a:ext>
            </a:extLst>
          </p:cNvPr>
          <p:cNvSpPr>
            <a:spLocks noGrp="1"/>
          </p:cNvSpPr>
          <p:nvPr>
            <p:ph idx="1"/>
          </p:nvPr>
        </p:nvSpPr>
        <p:spPr>
          <a:xfrm>
            <a:off x="610386" y="1112252"/>
            <a:ext cx="7886700" cy="447782"/>
          </a:xfrm>
        </p:spPr>
        <p:txBody>
          <a:bodyPr>
            <a:normAutofit lnSpcReduction="10000"/>
          </a:bodyPr>
          <a:lstStyle/>
          <a:p>
            <a:pPr marL="0" indent="0">
              <a:buNone/>
            </a:pPr>
            <a:r>
              <a:rPr lang="en-US" b="1" dirty="0">
                <a:solidFill>
                  <a:srgbClr val="326CE5"/>
                </a:solidFill>
              </a:rPr>
              <a:t>CNI</a:t>
            </a:r>
            <a:r>
              <a:rPr lang="en-US" dirty="0"/>
              <a:t> : Network,    </a:t>
            </a:r>
            <a:r>
              <a:rPr lang="en-US" b="1" dirty="0">
                <a:solidFill>
                  <a:srgbClr val="326CE5"/>
                </a:solidFill>
              </a:rPr>
              <a:t>CRI</a:t>
            </a:r>
            <a:r>
              <a:rPr lang="en-US" dirty="0"/>
              <a:t> : Runtime,    </a:t>
            </a:r>
            <a:r>
              <a:rPr lang="en-US" b="1" dirty="0">
                <a:solidFill>
                  <a:srgbClr val="326CE5"/>
                </a:solidFill>
              </a:rPr>
              <a:t>CSI</a:t>
            </a:r>
            <a:r>
              <a:rPr lang="en-US" dirty="0"/>
              <a:t> : Storage</a:t>
            </a:r>
          </a:p>
        </p:txBody>
      </p:sp>
      <p:sp>
        <p:nvSpPr>
          <p:cNvPr id="9" name="Content Placeholder 2">
            <a:extLst>
              <a:ext uri="{FF2B5EF4-FFF2-40B4-BE49-F238E27FC236}">
                <a16:creationId xmlns:a16="http://schemas.microsoft.com/office/drawing/2014/main" id="{A56675BD-AD71-A37D-540D-62F34C28FAFA}"/>
              </a:ext>
            </a:extLst>
          </p:cNvPr>
          <p:cNvSpPr txBox="1">
            <a:spLocks/>
          </p:cNvSpPr>
          <p:nvPr/>
        </p:nvSpPr>
        <p:spPr>
          <a:xfrm>
            <a:off x="6666714" y="3453199"/>
            <a:ext cx="2253820" cy="1040170"/>
          </a:xfrm>
          <a:prstGeom prst="rect">
            <a:avLst/>
          </a:prstGeom>
          <a:ln>
            <a:solidFill>
              <a:schemeClr val="bg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b="1" dirty="0"/>
              <a:t>Container Runtime Interface (CRI)</a:t>
            </a:r>
            <a:r>
              <a:rPr lang="en-US" sz="1050" dirty="0"/>
              <a:t>: Provides a standardized way for Kubernetes to communicate with different container runtimes, such as Docker, containerd, and CRI-O.</a:t>
            </a:r>
          </a:p>
        </p:txBody>
      </p:sp>
      <p:sp>
        <p:nvSpPr>
          <p:cNvPr id="10" name="Content Placeholder 2">
            <a:extLst>
              <a:ext uri="{FF2B5EF4-FFF2-40B4-BE49-F238E27FC236}">
                <a16:creationId xmlns:a16="http://schemas.microsoft.com/office/drawing/2014/main" id="{94D8FC59-9A35-F6F2-804D-944FF9DF9B58}"/>
              </a:ext>
            </a:extLst>
          </p:cNvPr>
          <p:cNvSpPr txBox="1">
            <a:spLocks/>
          </p:cNvSpPr>
          <p:nvPr/>
        </p:nvSpPr>
        <p:spPr>
          <a:xfrm>
            <a:off x="6784244" y="2081465"/>
            <a:ext cx="2253821" cy="821486"/>
          </a:xfrm>
          <a:prstGeom prst="rect">
            <a:avLst/>
          </a:prstGeom>
          <a:ln>
            <a:solidFill>
              <a:schemeClr val="bg1">
                <a:lumMod val="65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50" b="1" dirty="0"/>
              <a:t>Container Network Interface (CNI)</a:t>
            </a:r>
            <a:r>
              <a:rPr lang="en-US" sz="1050" dirty="0"/>
              <a:t>: Handles networking for Kubernetes pods, enabling different network plugins to manage network setup and pod connectivity.</a:t>
            </a:r>
            <a:endParaRPr lang="en-US" sz="1400" dirty="0"/>
          </a:p>
        </p:txBody>
      </p:sp>
      <p:sp>
        <p:nvSpPr>
          <p:cNvPr id="11" name="Content Placeholder 2">
            <a:extLst>
              <a:ext uri="{FF2B5EF4-FFF2-40B4-BE49-F238E27FC236}">
                <a16:creationId xmlns:a16="http://schemas.microsoft.com/office/drawing/2014/main" id="{2BDF0F54-EFB7-1E54-E67E-059FDC5DB7BE}"/>
              </a:ext>
            </a:extLst>
          </p:cNvPr>
          <p:cNvSpPr txBox="1">
            <a:spLocks/>
          </p:cNvSpPr>
          <p:nvPr/>
        </p:nvSpPr>
        <p:spPr>
          <a:xfrm>
            <a:off x="6791994" y="5048271"/>
            <a:ext cx="2253820" cy="821486"/>
          </a:xfrm>
          <a:prstGeom prst="rect">
            <a:avLst/>
          </a:prstGeom>
          <a:ln>
            <a:solidFill>
              <a:schemeClr val="bg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50" b="1" dirty="0"/>
              <a:t>Container Storage Interface (CSI)</a:t>
            </a:r>
            <a:r>
              <a:rPr lang="en-US" sz="1050" dirty="0"/>
              <a:t>: Manages storage provisioning, attachment, and lifecycle for persistent storage across different storage providers.</a:t>
            </a:r>
            <a:endParaRPr lang="en-US" sz="1400" dirty="0"/>
          </a:p>
        </p:txBody>
      </p:sp>
      <p:sp>
        <p:nvSpPr>
          <p:cNvPr id="48" name="Rounded Rectangle 47">
            <a:extLst>
              <a:ext uri="{FF2B5EF4-FFF2-40B4-BE49-F238E27FC236}">
                <a16:creationId xmlns:a16="http://schemas.microsoft.com/office/drawing/2014/main" id="{22CD327E-5420-62F6-91FA-35D68CDDAA91}"/>
              </a:ext>
            </a:extLst>
          </p:cNvPr>
          <p:cNvSpPr/>
          <p:nvPr/>
        </p:nvSpPr>
        <p:spPr>
          <a:xfrm>
            <a:off x="380349" y="1670119"/>
            <a:ext cx="5940187" cy="3136636"/>
          </a:xfrm>
          <a:prstGeom prst="roundRect">
            <a:avLst>
              <a:gd name="adj" fmla="val 3830"/>
            </a:avLst>
          </a:prstGeom>
          <a:solidFill>
            <a:schemeClr val="bg1">
              <a:lumMod val="95000"/>
            </a:schemeClr>
          </a:solid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7C17A5A-2943-0434-2E50-A29A701F7521}"/>
              </a:ext>
            </a:extLst>
          </p:cNvPr>
          <p:cNvGrpSpPr/>
          <p:nvPr/>
        </p:nvGrpSpPr>
        <p:grpSpPr>
          <a:xfrm>
            <a:off x="3938913" y="3343295"/>
            <a:ext cx="975388" cy="1012926"/>
            <a:chOff x="3644091" y="4881965"/>
            <a:chExt cx="1349106" cy="1401026"/>
          </a:xfrm>
        </p:grpSpPr>
        <p:sp>
          <p:nvSpPr>
            <p:cNvPr id="14" name="Rounded Rectangle 13">
              <a:extLst>
                <a:ext uri="{FF2B5EF4-FFF2-40B4-BE49-F238E27FC236}">
                  <a16:creationId xmlns:a16="http://schemas.microsoft.com/office/drawing/2014/main" id="{DB62E7F0-B07B-41EC-7738-93697FFFF3AA}"/>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8">
              <a:extLst>
                <a:ext uri="{FF2B5EF4-FFF2-40B4-BE49-F238E27FC236}">
                  <a16:creationId xmlns:a16="http://schemas.microsoft.com/office/drawing/2014/main" id="{E7923DD5-C087-8942-FA99-E9C66A7D4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150CC753-0407-7402-744A-1E72C1599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8D26876-DD9D-4CDF-C0AD-4C805F62B01C}"/>
                </a:ext>
              </a:extLst>
            </p:cNvPr>
            <p:cNvSpPr txBox="1"/>
            <p:nvPr/>
          </p:nvSpPr>
          <p:spPr>
            <a:xfrm>
              <a:off x="3707453" y="5529828"/>
              <a:ext cx="1040073" cy="215873"/>
            </a:xfrm>
            <a:prstGeom prst="rect">
              <a:avLst/>
            </a:prstGeom>
            <a:solidFill>
              <a:srgbClr val="326CE5"/>
            </a:solidFill>
            <a:ln w="12700">
              <a:solidFill>
                <a:schemeClr val="bg1"/>
              </a:solidFill>
            </a:ln>
          </p:spPr>
          <p:txBody>
            <a:bodyPr wrap="square" rtlCol="0">
              <a:spAutoFit/>
            </a:bodyPr>
            <a:lstStyle/>
            <a:p>
              <a:pPr algn="ctr"/>
              <a:r>
                <a:rPr lang="en-US" sz="600" dirty="0">
                  <a:solidFill>
                    <a:schemeClr val="bg1"/>
                  </a:solidFill>
                </a:rPr>
                <a:t>Container Runtime</a:t>
              </a:r>
            </a:p>
          </p:txBody>
        </p:sp>
        <p:grpSp>
          <p:nvGrpSpPr>
            <p:cNvPr id="18" name="Group 17">
              <a:extLst>
                <a:ext uri="{FF2B5EF4-FFF2-40B4-BE49-F238E27FC236}">
                  <a16:creationId xmlns:a16="http://schemas.microsoft.com/office/drawing/2014/main" id="{B913F8D4-57A5-FE81-1792-89F685E25E74}"/>
                </a:ext>
              </a:extLst>
            </p:cNvPr>
            <p:cNvGrpSpPr/>
            <p:nvPr/>
          </p:nvGrpSpPr>
          <p:grpSpPr>
            <a:xfrm>
              <a:off x="3809530" y="5877174"/>
              <a:ext cx="1183667" cy="405817"/>
              <a:chOff x="3809530" y="5877174"/>
              <a:chExt cx="1183667" cy="405817"/>
            </a:xfrm>
          </p:grpSpPr>
          <p:sp>
            <p:nvSpPr>
              <p:cNvPr id="19" name="TextBox 18">
                <a:extLst>
                  <a:ext uri="{FF2B5EF4-FFF2-40B4-BE49-F238E27FC236}">
                    <a16:creationId xmlns:a16="http://schemas.microsoft.com/office/drawing/2014/main" id="{8F8CE569-AEB7-B9D6-F41F-B7565C7590CF}"/>
                  </a:ext>
                </a:extLst>
              </p:cNvPr>
              <p:cNvSpPr txBox="1"/>
              <p:nvPr/>
            </p:nvSpPr>
            <p:spPr>
              <a:xfrm>
                <a:off x="3809530" y="5964667"/>
                <a:ext cx="849983" cy="215873"/>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Worker Node</a:t>
                </a:r>
              </a:p>
            </p:txBody>
          </p:sp>
          <p:pic>
            <p:nvPicPr>
              <p:cNvPr id="20" name="Picture 28">
                <a:extLst>
                  <a:ext uri="{FF2B5EF4-FFF2-40B4-BE49-F238E27FC236}">
                    <a16:creationId xmlns:a16="http://schemas.microsoft.com/office/drawing/2014/main" id="{9A298972-0E4E-B17A-27F7-FCD4A00EF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9" name="Group 28">
            <a:extLst>
              <a:ext uri="{FF2B5EF4-FFF2-40B4-BE49-F238E27FC236}">
                <a16:creationId xmlns:a16="http://schemas.microsoft.com/office/drawing/2014/main" id="{6F5F08B6-229D-AA38-3D01-A6C94E4BE637}"/>
              </a:ext>
            </a:extLst>
          </p:cNvPr>
          <p:cNvGrpSpPr/>
          <p:nvPr/>
        </p:nvGrpSpPr>
        <p:grpSpPr>
          <a:xfrm>
            <a:off x="2637409" y="3343295"/>
            <a:ext cx="975388" cy="1012926"/>
            <a:chOff x="3644091" y="4881965"/>
            <a:chExt cx="1349106" cy="1401026"/>
          </a:xfrm>
        </p:grpSpPr>
        <p:sp>
          <p:nvSpPr>
            <p:cNvPr id="30" name="Rounded Rectangle 29">
              <a:extLst>
                <a:ext uri="{FF2B5EF4-FFF2-40B4-BE49-F238E27FC236}">
                  <a16:creationId xmlns:a16="http://schemas.microsoft.com/office/drawing/2014/main" id="{159CB5C7-6C66-AC1F-C818-39368B7359A1}"/>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8">
              <a:extLst>
                <a:ext uri="{FF2B5EF4-FFF2-40B4-BE49-F238E27FC236}">
                  <a16:creationId xmlns:a16="http://schemas.microsoft.com/office/drawing/2014/main" id="{815FE618-BCCE-3860-C112-1DE373C0E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a:extLst>
                <a:ext uri="{FF2B5EF4-FFF2-40B4-BE49-F238E27FC236}">
                  <a16:creationId xmlns:a16="http://schemas.microsoft.com/office/drawing/2014/main" id="{389015EE-5DD8-8BFB-C64A-4571C1028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B0E59BB-5439-4465-28B7-DAB7A97C551D}"/>
                </a:ext>
              </a:extLst>
            </p:cNvPr>
            <p:cNvSpPr txBox="1"/>
            <p:nvPr/>
          </p:nvSpPr>
          <p:spPr>
            <a:xfrm>
              <a:off x="3707453" y="5529828"/>
              <a:ext cx="1040073" cy="215873"/>
            </a:xfrm>
            <a:prstGeom prst="rect">
              <a:avLst/>
            </a:prstGeom>
            <a:solidFill>
              <a:srgbClr val="326CE5"/>
            </a:solidFill>
            <a:ln w="12700">
              <a:solidFill>
                <a:schemeClr val="bg1"/>
              </a:solidFill>
            </a:ln>
          </p:spPr>
          <p:txBody>
            <a:bodyPr wrap="square" rtlCol="0">
              <a:spAutoFit/>
            </a:bodyPr>
            <a:lstStyle/>
            <a:p>
              <a:pPr algn="ctr"/>
              <a:r>
                <a:rPr lang="en-US" sz="600" dirty="0">
                  <a:solidFill>
                    <a:schemeClr val="bg1"/>
                  </a:solidFill>
                </a:rPr>
                <a:t>Container Runtime</a:t>
              </a:r>
            </a:p>
          </p:txBody>
        </p:sp>
        <p:grpSp>
          <p:nvGrpSpPr>
            <p:cNvPr id="34" name="Group 33">
              <a:extLst>
                <a:ext uri="{FF2B5EF4-FFF2-40B4-BE49-F238E27FC236}">
                  <a16:creationId xmlns:a16="http://schemas.microsoft.com/office/drawing/2014/main" id="{8EB7A86F-D161-19FB-327B-5F95103CFC96}"/>
                </a:ext>
              </a:extLst>
            </p:cNvPr>
            <p:cNvGrpSpPr/>
            <p:nvPr/>
          </p:nvGrpSpPr>
          <p:grpSpPr>
            <a:xfrm>
              <a:off x="3809530" y="5877174"/>
              <a:ext cx="1183667" cy="405817"/>
              <a:chOff x="3809530" y="5877174"/>
              <a:chExt cx="1183667" cy="405817"/>
            </a:xfrm>
          </p:grpSpPr>
          <p:sp>
            <p:nvSpPr>
              <p:cNvPr id="35" name="TextBox 34">
                <a:extLst>
                  <a:ext uri="{FF2B5EF4-FFF2-40B4-BE49-F238E27FC236}">
                    <a16:creationId xmlns:a16="http://schemas.microsoft.com/office/drawing/2014/main" id="{B1A4FB31-C1D9-D71E-94B7-AEB96E3A5EF3}"/>
                  </a:ext>
                </a:extLst>
              </p:cNvPr>
              <p:cNvSpPr txBox="1"/>
              <p:nvPr/>
            </p:nvSpPr>
            <p:spPr>
              <a:xfrm>
                <a:off x="3809530" y="5964667"/>
                <a:ext cx="849983" cy="215873"/>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Worker Node</a:t>
                </a:r>
              </a:p>
            </p:txBody>
          </p:sp>
          <p:pic>
            <p:nvPicPr>
              <p:cNvPr id="36" name="Picture 28">
                <a:extLst>
                  <a:ext uri="{FF2B5EF4-FFF2-40B4-BE49-F238E27FC236}">
                    <a16:creationId xmlns:a16="http://schemas.microsoft.com/office/drawing/2014/main" id="{5165F7B9-9BFC-730C-A4C1-6C388E81F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9" name="Rounded Rectangle 78">
            <a:extLst>
              <a:ext uri="{FF2B5EF4-FFF2-40B4-BE49-F238E27FC236}">
                <a16:creationId xmlns:a16="http://schemas.microsoft.com/office/drawing/2014/main" id="{B79B689A-8580-EBD3-F5E2-71A066611FC8}"/>
              </a:ext>
            </a:extLst>
          </p:cNvPr>
          <p:cNvSpPr/>
          <p:nvPr/>
        </p:nvSpPr>
        <p:spPr>
          <a:xfrm>
            <a:off x="514552" y="1944646"/>
            <a:ext cx="1647150" cy="2560245"/>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2">
            <a:extLst>
              <a:ext uri="{FF2B5EF4-FFF2-40B4-BE49-F238E27FC236}">
                <a16:creationId xmlns:a16="http://schemas.microsoft.com/office/drawing/2014/main" id="{8F30CF49-A99E-2511-0167-7B5C17343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9927" y="2980240"/>
            <a:ext cx="381107" cy="37068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45AA787C-06DD-BD21-68C5-57B2C37BF4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21" y="2310631"/>
            <a:ext cx="381106" cy="37068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6">
            <a:extLst>
              <a:ext uri="{FF2B5EF4-FFF2-40B4-BE49-F238E27FC236}">
                <a16:creationId xmlns:a16="http://schemas.microsoft.com/office/drawing/2014/main" id="{9D649D23-7211-BB6C-D2E1-708E00C0F7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821" y="3661886"/>
            <a:ext cx="382085" cy="371637"/>
          </a:xfrm>
          <a:prstGeom prst="rect">
            <a:avLst/>
          </a:prstGeom>
          <a:noFill/>
          <a:extLst>
            <a:ext uri="{909E8E84-426E-40DD-AFC4-6F175D3DCCD1}">
              <a14:hiddenFill xmlns:a14="http://schemas.microsoft.com/office/drawing/2010/main">
                <a:solidFill>
                  <a:srgbClr val="FFFFFF"/>
                </a:solidFill>
              </a14:hiddenFill>
            </a:ext>
          </a:extLst>
        </p:spPr>
      </p:pic>
      <p:sp>
        <p:nvSpPr>
          <p:cNvPr id="83" name="Rounded Rectangle 82">
            <a:extLst>
              <a:ext uri="{FF2B5EF4-FFF2-40B4-BE49-F238E27FC236}">
                <a16:creationId xmlns:a16="http://schemas.microsoft.com/office/drawing/2014/main" id="{49F9A145-6860-B8E3-30C3-DC9A9748836E}"/>
              </a:ext>
            </a:extLst>
          </p:cNvPr>
          <p:cNvSpPr/>
          <p:nvPr/>
        </p:nvSpPr>
        <p:spPr>
          <a:xfrm>
            <a:off x="587385" y="2157387"/>
            <a:ext cx="1478436" cy="2129769"/>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12">
            <a:extLst>
              <a:ext uri="{FF2B5EF4-FFF2-40B4-BE49-F238E27FC236}">
                <a16:creationId xmlns:a16="http://schemas.microsoft.com/office/drawing/2014/main" id="{F4694F74-360D-BEF4-30BB-6982068BD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9927" y="3745965"/>
            <a:ext cx="381108" cy="370687"/>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Arrow Connector 84">
            <a:extLst>
              <a:ext uri="{FF2B5EF4-FFF2-40B4-BE49-F238E27FC236}">
                <a16:creationId xmlns:a16="http://schemas.microsoft.com/office/drawing/2014/main" id="{CC24D089-5E18-6421-EA94-4CA4644E635A}"/>
              </a:ext>
            </a:extLst>
          </p:cNvPr>
          <p:cNvCxnSpPr>
            <a:cxnSpLocks/>
          </p:cNvCxnSpPr>
          <p:nvPr/>
        </p:nvCxnSpPr>
        <p:spPr>
          <a:xfrm flipH="1" flipV="1">
            <a:off x="1088920" y="2606083"/>
            <a:ext cx="431007" cy="422261"/>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3FF6A00B-7493-6E8B-F130-F87EAEAE64BF}"/>
              </a:ext>
            </a:extLst>
          </p:cNvPr>
          <p:cNvCxnSpPr>
            <a:cxnSpLocks/>
          </p:cNvCxnSpPr>
          <p:nvPr/>
        </p:nvCxnSpPr>
        <p:spPr>
          <a:xfrm flipH="1">
            <a:off x="1064317" y="3281978"/>
            <a:ext cx="455610" cy="422513"/>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61CC9EA5-E756-D0FB-1541-8165F51F745B}"/>
              </a:ext>
            </a:extLst>
          </p:cNvPr>
          <p:cNvCxnSpPr>
            <a:cxnSpLocks/>
          </p:cNvCxnSpPr>
          <p:nvPr/>
        </p:nvCxnSpPr>
        <p:spPr>
          <a:xfrm>
            <a:off x="1710481" y="3373378"/>
            <a:ext cx="0" cy="331112"/>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CB5BE49D-5571-0AA7-9F66-153D8907FD28}"/>
              </a:ext>
            </a:extLst>
          </p:cNvPr>
          <p:cNvGrpSpPr/>
          <p:nvPr/>
        </p:nvGrpSpPr>
        <p:grpSpPr>
          <a:xfrm>
            <a:off x="1441350" y="4353972"/>
            <a:ext cx="877233" cy="293401"/>
            <a:chOff x="1840569" y="6172500"/>
            <a:chExt cx="1213343" cy="405817"/>
          </a:xfrm>
        </p:grpSpPr>
        <p:sp>
          <p:nvSpPr>
            <p:cNvPr id="92" name="TextBox 91">
              <a:extLst>
                <a:ext uri="{FF2B5EF4-FFF2-40B4-BE49-F238E27FC236}">
                  <a16:creationId xmlns:a16="http://schemas.microsoft.com/office/drawing/2014/main" id="{C044DCA0-6FF2-0341-05C2-C47350924B9E}"/>
                </a:ext>
              </a:extLst>
            </p:cNvPr>
            <p:cNvSpPr txBox="1"/>
            <p:nvPr/>
          </p:nvSpPr>
          <p:spPr>
            <a:xfrm>
              <a:off x="1840569" y="6259343"/>
              <a:ext cx="849983" cy="215873"/>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Master Node</a:t>
              </a:r>
            </a:p>
          </p:txBody>
        </p:sp>
        <p:pic>
          <p:nvPicPr>
            <p:cNvPr id="93" name="Picture 28">
              <a:extLst>
                <a:ext uri="{FF2B5EF4-FFF2-40B4-BE49-F238E27FC236}">
                  <a16:creationId xmlns:a16="http://schemas.microsoft.com/office/drawing/2014/main" id="{D12093B3-400A-96E6-2D9B-83E641051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687" y="6172500"/>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56ABB31-4718-05EE-B427-5338E96975DE}"/>
              </a:ext>
            </a:extLst>
          </p:cNvPr>
          <p:cNvGrpSpPr/>
          <p:nvPr/>
        </p:nvGrpSpPr>
        <p:grpSpPr>
          <a:xfrm>
            <a:off x="1196943" y="2009359"/>
            <a:ext cx="900868" cy="296056"/>
            <a:chOff x="1438589" y="2236025"/>
            <a:chExt cx="1246034" cy="409489"/>
          </a:xfrm>
        </p:grpSpPr>
        <p:sp>
          <p:nvSpPr>
            <p:cNvPr id="90" name="TextBox 89">
              <a:extLst>
                <a:ext uri="{FF2B5EF4-FFF2-40B4-BE49-F238E27FC236}">
                  <a16:creationId xmlns:a16="http://schemas.microsoft.com/office/drawing/2014/main" id="{C3275E3C-BEEA-51D6-00C3-A9B1B0D00173}"/>
                </a:ext>
              </a:extLst>
            </p:cNvPr>
            <p:cNvSpPr txBox="1"/>
            <p:nvPr/>
          </p:nvSpPr>
          <p:spPr>
            <a:xfrm>
              <a:off x="1438589" y="2315873"/>
              <a:ext cx="889991" cy="215873"/>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Control Plane</a:t>
              </a:r>
            </a:p>
          </p:txBody>
        </p:sp>
        <p:pic>
          <p:nvPicPr>
            <p:cNvPr id="91" name="Picture 14">
              <a:extLst>
                <a:ext uri="{FF2B5EF4-FFF2-40B4-BE49-F238E27FC236}">
                  <a16:creationId xmlns:a16="http://schemas.microsoft.com/office/drawing/2014/main" id="{BC53F18C-07A6-A0E7-935D-C237DDCACA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Connector 107">
            <a:extLst>
              <a:ext uri="{FF2B5EF4-FFF2-40B4-BE49-F238E27FC236}">
                <a16:creationId xmlns:a16="http://schemas.microsoft.com/office/drawing/2014/main" id="{2C7DE281-47DD-7B8E-6031-B745B99DEB65}"/>
              </a:ext>
            </a:extLst>
          </p:cNvPr>
          <p:cNvCxnSpPr>
            <a:cxnSpLocks/>
          </p:cNvCxnSpPr>
          <p:nvPr/>
        </p:nvCxnSpPr>
        <p:spPr>
          <a:xfrm>
            <a:off x="2494590" y="3180719"/>
            <a:ext cx="3392588"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18E4EAAC-213E-2559-239C-D6C5E1BDA444}"/>
              </a:ext>
            </a:extLst>
          </p:cNvPr>
          <p:cNvCxnSpPr>
            <a:cxnSpLocks/>
          </p:cNvCxnSpPr>
          <p:nvPr/>
        </p:nvCxnSpPr>
        <p:spPr>
          <a:xfrm>
            <a:off x="4553736" y="3180719"/>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F132C75C-2169-30C1-E94A-D191F52B830D}"/>
              </a:ext>
            </a:extLst>
          </p:cNvPr>
          <p:cNvCxnSpPr>
            <a:cxnSpLocks/>
          </p:cNvCxnSpPr>
          <p:nvPr/>
        </p:nvCxnSpPr>
        <p:spPr>
          <a:xfrm>
            <a:off x="4156465" y="3180719"/>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02C2231F-3091-C448-C3E5-85A979B0CEAF}"/>
              </a:ext>
            </a:extLst>
          </p:cNvPr>
          <p:cNvCxnSpPr>
            <a:cxnSpLocks/>
          </p:cNvCxnSpPr>
          <p:nvPr/>
        </p:nvCxnSpPr>
        <p:spPr>
          <a:xfrm>
            <a:off x="3246456" y="3180719"/>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9D4A471C-59D6-3D25-A55E-3BFFBC4647ED}"/>
              </a:ext>
            </a:extLst>
          </p:cNvPr>
          <p:cNvCxnSpPr>
            <a:cxnSpLocks/>
          </p:cNvCxnSpPr>
          <p:nvPr/>
        </p:nvCxnSpPr>
        <p:spPr>
          <a:xfrm>
            <a:off x="2849185" y="3180719"/>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BCF3CB4-46AC-C5BA-E87C-078C62338F8B}"/>
              </a:ext>
            </a:extLst>
          </p:cNvPr>
          <p:cNvCxnSpPr>
            <a:cxnSpLocks/>
          </p:cNvCxnSpPr>
          <p:nvPr/>
        </p:nvCxnSpPr>
        <p:spPr>
          <a:xfrm>
            <a:off x="1941316" y="3180270"/>
            <a:ext cx="548511"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976E00F1-2F68-F78F-0B28-3B27FD1591D1}"/>
              </a:ext>
            </a:extLst>
          </p:cNvPr>
          <p:cNvGrpSpPr/>
          <p:nvPr/>
        </p:nvGrpSpPr>
        <p:grpSpPr>
          <a:xfrm>
            <a:off x="5272528" y="3337693"/>
            <a:ext cx="975388" cy="1012926"/>
            <a:chOff x="3644091" y="4881965"/>
            <a:chExt cx="1349106" cy="1401026"/>
          </a:xfrm>
        </p:grpSpPr>
        <p:sp>
          <p:nvSpPr>
            <p:cNvPr id="4" name="Rounded Rectangle 3">
              <a:extLst>
                <a:ext uri="{FF2B5EF4-FFF2-40B4-BE49-F238E27FC236}">
                  <a16:creationId xmlns:a16="http://schemas.microsoft.com/office/drawing/2014/main" id="{A4D591E2-E72F-43E4-5D44-0EC589C31B11}"/>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8">
              <a:extLst>
                <a:ext uri="{FF2B5EF4-FFF2-40B4-BE49-F238E27FC236}">
                  <a16:creationId xmlns:a16="http://schemas.microsoft.com/office/drawing/2014/main" id="{D3D7886E-5C26-A9BA-46F5-D5978EF1E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a:extLst>
                <a:ext uri="{FF2B5EF4-FFF2-40B4-BE49-F238E27FC236}">
                  <a16:creationId xmlns:a16="http://schemas.microsoft.com/office/drawing/2014/main" id="{2C17C8D5-BE63-292F-43C0-739785134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C2C4E715-21A7-5B08-931B-4B4FEA5A2DDB}"/>
                </a:ext>
              </a:extLst>
            </p:cNvPr>
            <p:cNvSpPr txBox="1"/>
            <p:nvPr/>
          </p:nvSpPr>
          <p:spPr>
            <a:xfrm>
              <a:off x="3707453" y="5529828"/>
              <a:ext cx="1040073" cy="215873"/>
            </a:xfrm>
            <a:prstGeom prst="rect">
              <a:avLst/>
            </a:prstGeom>
            <a:solidFill>
              <a:srgbClr val="326CE5"/>
            </a:solidFill>
            <a:ln w="12700">
              <a:solidFill>
                <a:schemeClr val="bg1"/>
              </a:solidFill>
            </a:ln>
          </p:spPr>
          <p:txBody>
            <a:bodyPr wrap="square" rtlCol="0">
              <a:spAutoFit/>
            </a:bodyPr>
            <a:lstStyle/>
            <a:p>
              <a:pPr algn="ctr"/>
              <a:r>
                <a:rPr lang="en-US" sz="600" dirty="0">
                  <a:solidFill>
                    <a:schemeClr val="bg1"/>
                  </a:solidFill>
                </a:rPr>
                <a:t>Container Runtime</a:t>
              </a:r>
            </a:p>
          </p:txBody>
        </p:sp>
        <p:grpSp>
          <p:nvGrpSpPr>
            <p:cNvPr id="40" name="Group 39">
              <a:extLst>
                <a:ext uri="{FF2B5EF4-FFF2-40B4-BE49-F238E27FC236}">
                  <a16:creationId xmlns:a16="http://schemas.microsoft.com/office/drawing/2014/main" id="{17400D41-A274-87BB-91F2-6002A18F1B03}"/>
                </a:ext>
              </a:extLst>
            </p:cNvPr>
            <p:cNvGrpSpPr/>
            <p:nvPr/>
          </p:nvGrpSpPr>
          <p:grpSpPr>
            <a:xfrm>
              <a:off x="3809530" y="5877174"/>
              <a:ext cx="1183667" cy="405817"/>
              <a:chOff x="3809530" y="5877174"/>
              <a:chExt cx="1183667" cy="405817"/>
            </a:xfrm>
          </p:grpSpPr>
          <p:sp>
            <p:nvSpPr>
              <p:cNvPr id="41" name="TextBox 40">
                <a:extLst>
                  <a:ext uri="{FF2B5EF4-FFF2-40B4-BE49-F238E27FC236}">
                    <a16:creationId xmlns:a16="http://schemas.microsoft.com/office/drawing/2014/main" id="{05D30C35-68CD-D32B-C06F-33FA47B2CB5E}"/>
                  </a:ext>
                </a:extLst>
              </p:cNvPr>
              <p:cNvSpPr txBox="1"/>
              <p:nvPr/>
            </p:nvSpPr>
            <p:spPr>
              <a:xfrm>
                <a:off x="3809530" y="5964667"/>
                <a:ext cx="849983" cy="215873"/>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Worker Node</a:t>
                </a:r>
              </a:p>
            </p:txBody>
          </p:sp>
          <p:pic>
            <p:nvPicPr>
              <p:cNvPr id="42" name="Picture 28">
                <a:extLst>
                  <a:ext uri="{FF2B5EF4-FFF2-40B4-BE49-F238E27FC236}">
                    <a16:creationId xmlns:a16="http://schemas.microsoft.com/office/drawing/2014/main" id="{FFBF40E6-1DE3-B10E-9F8C-24CDD59FC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43" name="Straight Connector 42">
            <a:extLst>
              <a:ext uri="{FF2B5EF4-FFF2-40B4-BE49-F238E27FC236}">
                <a16:creationId xmlns:a16="http://schemas.microsoft.com/office/drawing/2014/main" id="{32015172-1632-D79D-B35B-C30C0746F8FD}"/>
              </a:ext>
            </a:extLst>
          </p:cNvPr>
          <p:cNvCxnSpPr>
            <a:cxnSpLocks/>
          </p:cNvCxnSpPr>
          <p:nvPr/>
        </p:nvCxnSpPr>
        <p:spPr>
          <a:xfrm>
            <a:off x="5881576" y="3190516"/>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69BF5E6-E5A4-1C49-B5FE-D14312A920EB}"/>
              </a:ext>
            </a:extLst>
          </p:cNvPr>
          <p:cNvCxnSpPr>
            <a:cxnSpLocks/>
          </p:cNvCxnSpPr>
          <p:nvPr/>
        </p:nvCxnSpPr>
        <p:spPr>
          <a:xfrm>
            <a:off x="5484305" y="3190516"/>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30" descr="kubernetes&quot; Icon - Download for free – Iconduck">
            <a:extLst>
              <a:ext uri="{FF2B5EF4-FFF2-40B4-BE49-F238E27FC236}">
                <a16:creationId xmlns:a16="http://schemas.microsoft.com/office/drawing/2014/main" id="{F30A2B57-A756-5BCF-8DA2-68D13BF626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18560" y="1510740"/>
            <a:ext cx="508471" cy="495287"/>
          </a:xfrm>
          <a:prstGeom prst="rect">
            <a:avLst/>
          </a:prstGeom>
          <a:noFill/>
          <a:extLst>
            <a:ext uri="{909E8E84-426E-40DD-AFC4-6F175D3DCCD1}">
              <a14:hiddenFill xmlns:a14="http://schemas.microsoft.com/office/drawing/2010/main">
                <a:solidFill>
                  <a:srgbClr val="FFFFFF"/>
                </a:solidFill>
              </a14:hiddenFill>
            </a:ext>
          </a:extLst>
        </p:spPr>
      </p:pic>
      <p:sp>
        <p:nvSpPr>
          <p:cNvPr id="69" name="Title 1">
            <a:extLst>
              <a:ext uri="{FF2B5EF4-FFF2-40B4-BE49-F238E27FC236}">
                <a16:creationId xmlns:a16="http://schemas.microsoft.com/office/drawing/2014/main" id="{CE3543E6-ED0E-1EA9-4792-8836AF189105}"/>
              </a:ext>
            </a:extLst>
          </p:cNvPr>
          <p:cNvSpPr txBox="1">
            <a:spLocks/>
          </p:cNvSpPr>
          <p:nvPr/>
        </p:nvSpPr>
        <p:spPr>
          <a:xfrm>
            <a:off x="5199680" y="1747450"/>
            <a:ext cx="983903" cy="316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326CE5"/>
                </a:solidFill>
                <a:latin typeface="+mj-lt"/>
                <a:ea typeface="+mj-ea"/>
                <a:cs typeface="+mj-cs"/>
              </a:defRPr>
            </a:lvl1pPr>
          </a:lstStyle>
          <a:p>
            <a:r>
              <a:rPr lang="en-US" sz="1400" dirty="0"/>
              <a:t>Cluster</a:t>
            </a:r>
          </a:p>
        </p:txBody>
      </p:sp>
      <p:sp>
        <p:nvSpPr>
          <p:cNvPr id="5" name="Rounded Rectangle 4">
            <a:extLst>
              <a:ext uri="{FF2B5EF4-FFF2-40B4-BE49-F238E27FC236}">
                <a16:creationId xmlns:a16="http://schemas.microsoft.com/office/drawing/2014/main" id="{30A81CE3-91E7-5554-1C9B-ED2613F90816}"/>
              </a:ext>
            </a:extLst>
          </p:cNvPr>
          <p:cNvSpPr/>
          <p:nvPr/>
        </p:nvSpPr>
        <p:spPr>
          <a:xfrm>
            <a:off x="2097812" y="2980239"/>
            <a:ext cx="4356927" cy="306516"/>
          </a:xfrm>
          <a:prstGeom prst="roundRect">
            <a:avLst/>
          </a:prstGeom>
          <a:solidFill>
            <a:srgbClr val="FFFF00">
              <a:alpha val="20085"/>
            </a:srgbClr>
          </a:solid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948CF6F-3F8A-C559-FB1D-80AADBB5513B}"/>
              </a:ext>
            </a:extLst>
          </p:cNvPr>
          <p:cNvSpPr/>
          <p:nvPr/>
        </p:nvSpPr>
        <p:spPr>
          <a:xfrm>
            <a:off x="514552" y="4652920"/>
            <a:ext cx="5940187" cy="281823"/>
          </a:xfrm>
          <a:prstGeom prst="roundRect">
            <a:avLst/>
          </a:prstGeom>
          <a:solidFill>
            <a:srgbClr val="FF0000">
              <a:alpha val="20000"/>
            </a:srgbClr>
          </a:solid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D7D7D09-4574-39DB-D47C-25E0F2BE8B68}"/>
              </a:ext>
            </a:extLst>
          </p:cNvPr>
          <p:cNvSpPr/>
          <p:nvPr/>
        </p:nvSpPr>
        <p:spPr>
          <a:xfrm flipV="1">
            <a:off x="2539110" y="3787013"/>
            <a:ext cx="3693195" cy="219262"/>
          </a:xfrm>
          <a:prstGeom prst="roundRect">
            <a:avLst/>
          </a:prstGeom>
          <a:solidFill>
            <a:srgbClr val="00B050">
              <a:alpha val="39910"/>
            </a:srgbClr>
          </a:solidFill>
          <a:ln w="9525">
            <a:solidFill>
              <a:srgbClr val="326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BAD01D46-0DB8-D738-A5AF-E57B77EB1A75}"/>
              </a:ext>
            </a:extLst>
          </p:cNvPr>
          <p:cNvSpPr txBox="1"/>
          <p:nvPr/>
        </p:nvSpPr>
        <p:spPr>
          <a:xfrm>
            <a:off x="360595" y="5399688"/>
            <a:ext cx="6137963" cy="923330"/>
          </a:xfrm>
          <a:prstGeom prst="rect">
            <a:avLst/>
          </a:prstGeom>
          <a:noFill/>
        </p:spPr>
        <p:txBody>
          <a:bodyPr wrap="square">
            <a:spAutoFit/>
          </a:bodyPr>
          <a:lstStyle/>
          <a:p>
            <a:r>
              <a:rPr lang="en-US" b="1" dirty="0">
                <a:solidFill>
                  <a:srgbClr val="326CE5"/>
                </a:solidFill>
              </a:rPr>
              <a:t>Interfaces</a:t>
            </a:r>
            <a:r>
              <a:rPr lang="en-US" dirty="0"/>
              <a:t> provide Kubernetes with flexibility and modularity by allowing it to work with a wide range of providers and tools without being tightly coupled to specific implementations.</a:t>
            </a:r>
          </a:p>
        </p:txBody>
      </p:sp>
      <p:pic>
        <p:nvPicPr>
          <p:cNvPr id="6" name="Picture 5">
            <a:extLst>
              <a:ext uri="{FF2B5EF4-FFF2-40B4-BE49-F238E27FC236}">
                <a16:creationId xmlns:a16="http://schemas.microsoft.com/office/drawing/2014/main" id="{CA111429-826A-9650-8DAB-11A7BAC388E7}"/>
              </a:ext>
            </a:extLst>
          </p:cNvPr>
          <p:cNvPicPr>
            <a:picLocks noChangeAspect="1"/>
          </p:cNvPicPr>
          <p:nvPr/>
        </p:nvPicPr>
        <p:blipFill>
          <a:blip r:embed="rId11"/>
          <a:stretch>
            <a:fillRect/>
          </a:stretch>
        </p:blipFill>
        <p:spPr>
          <a:xfrm>
            <a:off x="4090633" y="1740642"/>
            <a:ext cx="1164836" cy="288325"/>
          </a:xfrm>
          <a:prstGeom prst="rect">
            <a:avLst/>
          </a:prstGeom>
        </p:spPr>
      </p:pic>
      <p:pic>
        <p:nvPicPr>
          <p:cNvPr id="25" name="Graphic 24" descr="Plugged Unplugged with solid fill">
            <a:extLst>
              <a:ext uri="{FF2B5EF4-FFF2-40B4-BE49-F238E27FC236}">
                <a16:creationId xmlns:a16="http://schemas.microsoft.com/office/drawing/2014/main" id="{BF57646F-28CC-05AB-1739-2BC5352A31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6425958">
            <a:off x="6445921" y="2854419"/>
            <a:ext cx="353823" cy="353823"/>
          </a:xfrm>
          <a:prstGeom prst="rect">
            <a:avLst/>
          </a:prstGeom>
        </p:spPr>
      </p:pic>
      <p:pic>
        <p:nvPicPr>
          <p:cNvPr id="28" name="Graphic 27" descr="Plugged Unplugged with solid fill">
            <a:extLst>
              <a:ext uri="{FF2B5EF4-FFF2-40B4-BE49-F238E27FC236}">
                <a16:creationId xmlns:a16="http://schemas.microsoft.com/office/drawing/2014/main" id="{9624FDFE-7DAC-BBF7-F07E-108FCCD862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8535778">
            <a:off x="6272543" y="3714116"/>
            <a:ext cx="353823" cy="353823"/>
          </a:xfrm>
          <a:prstGeom prst="rect">
            <a:avLst/>
          </a:prstGeom>
        </p:spPr>
      </p:pic>
      <p:pic>
        <p:nvPicPr>
          <p:cNvPr id="47" name="Graphic 46" descr="Plugged Unplugged with solid fill">
            <a:extLst>
              <a:ext uri="{FF2B5EF4-FFF2-40B4-BE49-F238E27FC236}">
                <a16:creationId xmlns:a16="http://schemas.microsoft.com/office/drawing/2014/main" id="{638F4A99-9FDA-FA61-C1F1-A12F49C41D7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6445920" y="4757831"/>
            <a:ext cx="353823" cy="353823"/>
          </a:xfrm>
          <a:prstGeom prst="rect">
            <a:avLst/>
          </a:prstGeom>
        </p:spPr>
      </p:pic>
    </p:spTree>
    <p:extLst>
      <p:ext uri="{BB962C8B-B14F-4D97-AF65-F5344CB8AC3E}">
        <p14:creationId xmlns:p14="http://schemas.microsoft.com/office/powerpoint/2010/main" val="565280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F3897-D642-4A54-2CC2-3238AEBFE8B8}"/>
              </a:ext>
            </a:extLst>
          </p:cNvPr>
          <p:cNvSpPr>
            <a:spLocks noGrp="1"/>
          </p:cNvSpPr>
          <p:nvPr>
            <p:ph type="title"/>
          </p:nvPr>
        </p:nvSpPr>
        <p:spPr/>
        <p:txBody>
          <a:bodyPr/>
          <a:lstStyle/>
          <a:p>
            <a:r>
              <a:rPr lang="en-US" dirty="0"/>
              <a:t>Kubernetes networking (CNI)</a:t>
            </a:r>
          </a:p>
        </p:txBody>
      </p:sp>
      <p:sp>
        <p:nvSpPr>
          <p:cNvPr id="3" name="Content Placeholder 2">
            <a:extLst>
              <a:ext uri="{FF2B5EF4-FFF2-40B4-BE49-F238E27FC236}">
                <a16:creationId xmlns:a16="http://schemas.microsoft.com/office/drawing/2014/main" id="{DECC1176-47FC-4E2F-1CF8-7E316D94A86B}"/>
              </a:ext>
            </a:extLst>
          </p:cNvPr>
          <p:cNvSpPr>
            <a:spLocks noGrp="1"/>
          </p:cNvSpPr>
          <p:nvPr>
            <p:ph idx="1"/>
          </p:nvPr>
        </p:nvSpPr>
        <p:spPr>
          <a:xfrm>
            <a:off x="628650" y="1026174"/>
            <a:ext cx="7886700" cy="758349"/>
          </a:xfrm>
        </p:spPr>
        <p:txBody>
          <a:bodyPr>
            <a:normAutofit/>
          </a:bodyPr>
          <a:lstStyle/>
          <a:p>
            <a:pPr marL="0" indent="0">
              <a:buNone/>
            </a:pPr>
            <a:r>
              <a:rPr lang="en-US" sz="2400" dirty="0"/>
              <a:t>Kubernetes must support networking between nodes, pods, and external requests.</a:t>
            </a:r>
          </a:p>
        </p:txBody>
      </p:sp>
      <p:pic>
        <p:nvPicPr>
          <p:cNvPr id="5" name="Picture 4">
            <a:extLst>
              <a:ext uri="{FF2B5EF4-FFF2-40B4-BE49-F238E27FC236}">
                <a16:creationId xmlns:a16="http://schemas.microsoft.com/office/drawing/2014/main" id="{ECADFDFE-C400-F951-2575-59B714C02C6E}"/>
              </a:ext>
            </a:extLst>
          </p:cNvPr>
          <p:cNvPicPr>
            <a:picLocks noChangeAspect="1"/>
          </p:cNvPicPr>
          <p:nvPr/>
        </p:nvPicPr>
        <p:blipFill>
          <a:blip r:embed="rId2"/>
          <a:stretch>
            <a:fillRect/>
          </a:stretch>
        </p:blipFill>
        <p:spPr>
          <a:xfrm>
            <a:off x="887845" y="1921119"/>
            <a:ext cx="7368309" cy="3029283"/>
          </a:xfrm>
          <a:prstGeom prst="rect">
            <a:avLst/>
          </a:prstGeom>
        </p:spPr>
      </p:pic>
      <p:sp>
        <p:nvSpPr>
          <p:cNvPr id="8" name="TextBox 7">
            <a:extLst>
              <a:ext uri="{FF2B5EF4-FFF2-40B4-BE49-F238E27FC236}">
                <a16:creationId xmlns:a16="http://schemas.microsoft.com/office/drawing/2014/main" id="{6E20ECD6-D7ED-CA7D-2CDA-D737A6C47122}"/>
              </a:ext>
            </a:extLst>
          </p:cNvPr>
          <p:cNvSpPr txBox="1"/>
          <p:nvPr/>
        </p:nvSpPr>
        <p:spPr>
          <a:xfrm>
            <a:off x="628650" y="5190946"/>
            <a:ext cx="7627504" cy="923330"/>
          </a:xfrm>
          <a:prstGeom prst="rect">
            <a:avLst/>
          </a:prstGeom>
          <a:noFill/>
        </p:spPr>
        <p:txBody>
          <a:bodyPr wrap="square">
            <a:spAutoFit/>
          </a:bodyPr>
          <a:lstStyle/>
          <a:p>
            <a:r>
              <a:rPr lang="en-US" b="1" dirty="0">
                <a:solidFill>
                  <a:srgbClr val="326CE5"/>
                </a:solidFill>
              </a:rPr>
              <a:t>CNI</a:t>
            </a:r>
            <a:r>
              <a:rPr lang="en-US" dirty="0"/>
              <a:t> is essential for setting up and managing pod networking, providing flexibility through pluggable network providers that adhere to the CNI standard.</a:t>
            </a:r>
          </a:p>
        </p:txBody>
      </p:sp>
    </p:spTree>
    <p:extLst>
      <p:ext uri="{BB962C8B-B14F-4D97-AF65-F5344CB8AC3E}">
        <p14:creationId xmlns:p14="http://schemas.microsoft.com/office/powerpoint/2010/main" val="3337318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6B42-C8D7-33AF-7AA5-3F1B6571B5A0}"/>
              </a:ext>
            </a:extLst>
          </p:cNvPr>
          <p:cNvSpPr>
            <a:spLocks noGrp="1"/>
          </p:cNvSpPr>
          <p:nvPr>
            <p:ph type="title"/>
          </p:nvPr>
        </p:nvSpPr>
        <p:spPr/>
        <p:txBody>
          <a:bodyPr/>
          <a:lstStyle/>
          <a:p>
            <a:r>
              <a:rPr lang="en-US" dirty="0"/>
              <a:t>Kubernetes networking  example</a:t>
            </a:r>
          </a:p>
        </p:txBody>
      </p:sp>
      <p:pic>
        <p:nvPicPr>
          <p:cNvPr id="19458" name="Picture 2" descr="Services">
            <a:extLst>
              <a:ext uri="{FF2B5EF4-FFF2-40B4-BE49-F238E27FC236}">
                <a16:creationId xmlns:a16="http://schemas.microsoft.com/office/drawing/2014/main" id="{A36248D8-B605-4B6E-04C7-BCEA442E0E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4479" y="1199259"/>
            <a:ext cx="7073838" cy="39790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A6A7DE-6DE3-07C8-ED0D-4CD0CCF701B7}"/>
              </a:ext>
            </a:extLst>
          </p:cNvPr>
          <p:cNvSpPr txBox="1"/>
          <p:nvPr/>
        </p:nvSpPr>
        <p:spPr>
          <a:xfrm>
            <a:off x="2029104" y="4747234"/>
            <a:ext cx="4572000" cy="215444"/>
          </a:xfrm>
          <a:prstGeom prst="rect">
            <a:avLst/>
          </a:prstGeom>
          <a:noFill/>
        </p:spPr>
        <p:txBody>
          <a:bodyPr wrap="square">
            <a:spAutoFit/>
          </a:bodyPr>
          <a:lstStyle/>
          <a:p>
            <a:r>
              <a:rPr lang="en-US" sz="800" dirty="0"/>
              <a:t>https://k21academy.com/docker-kubernetes/kubernetes-for-beginners/</a:t>
            </a:r>
          </a:p>
        </p:txBody>
      </p:sp>
    </p:spTree>
    <p:extLst>
      <p:ext uri="{BB962C8B-B14F-4D97-AF65-F5344CB8AC3E}">
        <p14:creationId xmlns:p14="http://schemas.microsoft.com/office/powerpoint/2010/main" val="2859437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0214-6F57-7D8B-AC38-7A83DD9F1BE3}"/>
              </a:ext>
            </a:extLst>
          </p:cNvPr>
          <p:cNvSpPr>
            <a:spLocks noGrp="1"/>
          </p:cNvSpPr>
          <p:nvPr>
            <p:ph type="title"/>
          </p:nvPr>
        </p:nvSpPr>
        <p:spPr/>
        <p:txBody>
          <a:bodyPr/>
          <a:lstStyle/>
          <a:p>
            <a:r>
              <a:rPr lang="en-US" dirty="0"/>
              <a:t>CNI Communities </a:t>
            </a:r>
            <a:r>
              <a:rPr lang="en-US" b="0" i="0" dirty="0">
                <a:effectLst/>
                <a:latin typeface="Lato" panose="020F0502020204030203" pitchFamily="34" charset="0"/>
              </a:rPr>
              <a:t>– GitHub metrics</a:t>
            </a:r>
            <a:endParaRPr lang="en-US" dirty="0"/>
          </a:p>
        </p:txBody>
      </p:sp>
      <p:graphicFrame>
        <p:nvGraphicFramePr>
          <p:cNvPr id="4" name="Content Placeholder 3">
            <a:extLst>
              <a:ext uri="{FF2B5EF4-FFF2-40B4-BE49-F238E27FC236}">
                <a16:creationId xmlns:a16="http://schemas.microsoft.com/office/drawing/2014/main" id="{33FDDED5-BD27-2BBF-32AD-046EDF711466}"/>
              </a:ext>
            </a:extLst>
          </p:cNvPr>
          <p:cNvGraphicFramePr>
            <a:graphicFrameLocks noGrp="1"/>
          </p:cNvGraphicFramePr>
          <p:nvPr>
            <p:ph idx="1"/>
            <p:extLst>
              <p:ext uri="{D42A27DB-BD31-4B8C-83A1-F6EECF244321}">
                <p14:modId xmlns:p14="http://schemas.microsoft.com/office/powerpoint/2010/main" val="3121947086"/>
              </p:ext>
            </p:extLst>
          </p:nvPr>
        </p:nvGraphicFramePr>
        <p:xfrm>
          <a:off x="1688347" y="1334329"/>
          <a:ext cx="6827003" cy="4445654"/>
        </p:xfrm>
        <a:graphic>
          <a:graphicData uri="http://schemas.openxmlformats.org/drawingml/2006/table">
            <a:tbl>
              <a:tblPr/>
              <a:tblGrid>
                <a:gridCol w="1055679">
                  <a:extLst>
                    <a:ext uri="{9D8B030D-6E8A-4147-A177-3AD203B41FA5}">
                      <a16:colId xmlns:a16="http://schemas.microsoft.com/office/drawing/2014/main" val="2357674325"/>
                    </a:ext>
                  </a:extLst>
                </a:gridCol>
                <a:gridCol w="3028500">
                  <a:extLst>
                    <a:ext uri="{9D8B030D-6E8A-4147-A177-3AD203B41FA5}">
                      <a16:colId xmlns:a16="http://schemas.microsoft.com/office/drawing/2014/main" val="4253928507"/>
                    </a:ext>
                  </a:extLst>
                </a:gridCol>
                <a:gridCol w="841634">
                  <a:extLst>
                    <a:ext uri="{9D8B030D-6E8A-4147-A177-3AD203B41FA5}">
                      <a16:colId xmlns:a16="http://schemas.microsoft.com/office/drawing/2014/main" val="704260868"/>
                    </a:ext>
                  </a:extLst>
                </a:gridCol>
                <a:gridCol w="706371">
                  <a:extLst>
                    <a:ext uri="{9D8B030D-6E8A-4147-A177-3AD203B41FA5}">
                      <a16:colId xmlns:a16="http://schemas.microsoft.com/office/drawing/2014/main" val="795685196"/>
                    </a:ext>
                  </a:extLst>
                </a:gridCol>
                <a:gridCol w="1194819">
                  <a:extLst>
                    <a:ext uri="{9D8B030D-6E8A-4147-A177-3AD203B41FA5}">
                      <a16:colId xmlns:a16="http://schemas.microsoft.com/office/drawing/2014/main" val="3098549947"/>
                    </a:ext>
                  </a:extLst>
                </a:gridCol>
              </a:tblGrid>
              <a:tr h="309214">
                <a:tc>
                  <a:txBody>
                    <a:bodyPr/>
                    <a:lstStyle/>
                    <a:p>
                      <a:pPr algn="ctr"/>
                      <a:r>
                        <a:rPr lang="en-US" sz="1400" dirty="0">
                          <a:solidFill>
                            <a:schemeClr val="bg1"/>
                          </a:solidFill>
                          <a:effectLst/>
                        </a:rPr>
                        <a:t>Provider</a:t>
                      </a:r>
                    </a:p>
                  </a:txBody>
                  <a:tcPr marL="8349" marR="8349" marT="4175" marB="4175" anchor="ctr">
                    <a:lnL>
                      <a:noFill/>
                    </a:lnL>
                    <a:lnR>
                      <a:noFill/>
                    </a:lnR>
                    <a:lnT>
                      <a:noFill/>
                    </a:lnT>
                    <a:lnB>
                      <a:noFill/>
                    </a:lnB>
                    <a:solidFill>
                      <a:srgbClr val="326CE5"/>
                    </a:solidFill>
                  </a:tcPr>
                </a:tc>
                <a:tc>
                  <a:txBody>
                    <a:bodyPr/>
                    <a:lstStyle/>
                    <a:p>
                      <a:pPr algn="ctr"/>
                      <a:r>
                        <a:rPr lang="en-US" sz="1400" dirty="0">
                          <a:solidFill>
                            <a:schemeClr val="bg1"/>
                          </a:solidFill>
                          <a:effectLst/>
                        </a:rPr>
                        <a:t>Project</a:t>
                      </a:r>
                    </a:p>
                  </a:txBody>
                  <a:tcPr marL="8349" marR="8349" marT="4175" marB="4175" anchor="ctr">
                    <a:lnL>
                      <a:noFill/>
                    </a:lnL>
                    <a:lnR>
                      <a:noFill/>
                    </a:lnR>
                    <a:lnT>
                      <a:noFill/>
                    </a:lnT>
                    <a:lnB>
                      <a:noFill/>
                    </a:lnB>
                    <a:solidFill>
                      <a:srgbClr val="326CE5"/>
                    </a:solidFill>
                  </a:tcPr>
                </a:tc>
                <a:tc>
                  <a:txBody>
                    <a:bodyPr/>
                    <a:lstStyle/>
                    <a:p>
                      <a:pPr algn="ctr"/>
                      <a:r>
                        <a:rPr lang="en-US" sz="1400" dirty="0">
                          <a:solidFill>
                            <a:schemeClr val="bg1"/>
                          </a:solidFill>
                          <a:effectLst/>
                        </a:rPr>
                        <a:t>Stars</a:t>
                      </a:r>
                    </a:p>
                  </a:txBody>
                  <a:tcPr marL="8349" marR="8349" marT="4175" marB="4175" anchor="ctr">
                    <a:lnL>
                      <a:noFill/>
                    </a:lnL>
                    <a:lnR>
                      <a:noFill/>
                    </a:lnR>
                    <a:lnT>
                      <a:noFill/>
                    </a:lnT>
                    <a:lnB>
                      <a:noFill/>
                    </a:lnB>
                    <a:solidFill>
                      <a:srgbClr val="326CE5"/>
                    </a:solidFill>
                  </a:tcPr>
                </a:tc>
                <a:tc>
                  <a:txBody>
                    <a:bodyPr/>
                    <a:lstStyle/>
                    <a:p>
                      <a:pPr algn="ctr"/>
                      <a:r>
                        <a:rPr lang="en-US" sz="1400" dirty="0">
                          <a:solidFill>
                            <a:schemeClr val="bg1"/>
                          </a:solidFill>
                          <a:effectLst/>
                        </a:rPr>
                        <a:t>Forks</a:t>
                      </a:r>
                    </a:p>
                  </a:txBody>
                  <a:tcPr marL="8349" marR="8349" marT="4175" marB="4175" anchor="ctr">
                    <a:lnL>
                      <a:noFill/>
                    </a:lnL>
                    <a:lnR>
                      <a:noFill/>
                    </a:lnR>
                    <a:lnT>
                      <a:noFill/>
                    </a:lnT>
                    <a:lnB>
                      <a:noFill/>
                    </a:lnB>
                    <a:solidFill>
                      <a:srgbClr val="326CE5"/>
                    </a:solidFill>
                  </a:tcPr>
                </a:tc>
                <a:tc>
                  <a:txBody>
                    <a:bodyPr/>
                    <a:lstStyle/>
                    <a:p>
                      <a:pPr algn="ctr"/>
                      <a:r>
                        <a:rPr lang="en-US" sz="1400" dirty="0">
                          <a:solidFill>
                            <a:schemeClr val="bg1"/>
                          </a:solidFill>
                          <a:effectLst/>
                        </a:rPr>
                        <a:t>Contributors</a:t>
                      </a:r>
                    </a:p>
                  </a:txBody>
                  <a:tcPr marL="8349" marR="8349" marT="4175" marB="4175" anchor="ctr">
                    <a:lnL>
                      <a:noFill/>
                    </a:lnL>
                    <a:lnR>
                      <a:noFill/>
                    </a:lnR>
                    <a:lnT>
                      <a:noFill/>
                    </a:lnT>
                    <a:lnB>
                      <a:noFill/>
                    </a:lnB>
                    <a:solidFill>
                      <a:srgbClr val="326CE5"/>
                    </a:solidFill>
                  </a:tcPr>
                </a:tc>
                <a:extLst>
                  <a:ext uri="{0D108BD9-81ED-4DB2-BD59-A6C34878D82A}">
                    <a16:rowId xmlns:a16="http://schemas.microsoft.com/office/drawing/2014/main" val="2009023677"/>
                  </a:ext>
                </a:extLst>
              </a:tr>
              <a:tr h="731872">
                <a:tc>
                  <a:txBody>
                    <a:bodyPr/>
                    <a:lstStyle/>
                    <a:p>
                      <a:pPr algn="ctr"/>
                      <a:r>
                        <a:rPr lang="en-US" sz="1400" b="1" dirty="0">
                          <a:effectLst/>
                        </a:rPr>
                        <a:t>Canal</a:t>
                      </a:r>
                    </a:p>
                  </a:txBody>
                  <a:tcPr marL="8349" marR="8349" marT="4175" marB="4175" anchor="ctr">
                    <a:lnL>
                      <a:noFill/>
                    </a:lnL>
                    <a:lnR>
                      <a:noFill/>
                    </a:lnR>
                    <a:lnT>
                      <a:noFill/>
                    </a:lnT>
                    <a:lnB>
                      <a:noFill/>
                    </a:lnB>
                    <a:solidFill>
                      <a:schemeClr val="bg1">
                        <a:lumMod val="85000"/>
                      </a:schemeClr>
                    </a:solidFill>
                  </a:tcPr>
                </a:tc>
                <a:tc>
                  <a:txBody>
                    <a:bodyPr/>
                    <a:lstStyle/>
                    <a:p>
                      <a:r>
                        <a:rPr lang="en-US" sz="1200" dirty="0">
                          <a:solidFill>
                            <a:schemeClr val="tx1">
                              <a:lumMod val="50000"/>
                              <a:lumOff val="50000"/>
                            </a:schemeClr>
                          </a:solidFill>
                          <a:effectLst/>
                          <a:hlinkClick r:id="rId2">
                            <a:extLst>
                              <a:ext uri="{A12FA001-AC4F-418D-AE19-62706E023703}">
                                <ahyp:hlinkClr xmlns:ahyp="http://schemas.microsoft.com/office/drawing/2018/hyperlinkcolor" val="tx"/>
                              </a:ext>
                            </a:extLst>
                          </a:hlinkClick>
                        </a:rPr>
                        <a:t>https://github.com/projectcalico/canal</a:t>
                      </a:r>
                      <a:endParaRPr lang="en-US" sz="1200" dirty="0">
                        <a:solidFill>
                          <a:schemeClr val="tx1">
                            <a:lumMod val="50000"/>
                            <a:lumOff val="50000"/>
                          </a:schemeClr>
                        </a:solidFill>
                        <a:effectLst/>
                      </a:endParaRPr>
                    </a:p>
                  </a:txBody>
                  <a:tcPr marL="8349" marR="8349" marT="4175" marB="4175" anchor="ctr">
                    <a:lnL>
                      <a:noFill/>
                    </a:lnL>
                    <a:lnR>
                      <a:noFill/>
                    </a:lnR>
                    <a:lnT>
                      <a:noFill/>
                    </a:lnT>
                    <a:lnB>
                      <a:noFill/>
                    </a:lnB>
                    <a:solidFill>
                      <a:schemeClr val="bg1">
                        <a:lumMod val="85000"/>
                      </a:schemeClr>
                    </a:solidFill>
                  </a:tcPr>
                </a:tc>
                <a:tc>
                  <a:txBody>
                    <a:bodyPr/>
                    <a:lstStyle/>
                    <a:p>
                      <a:pPr algn="ctr"/>
                      <a:r>
                        <a:rPr lang="en-US" sz="1400" dirty="0">
                          <a:effectLst/>
                        </a:rPr>
                        <a:t>716</a:t>
                      </a:r>
                    </a:p>
                  </a:txBody>
                  <a:tcPr marL="8349" marR="8349" marT="4175" marB="4175" anchor="ctr">
                    <a:lnL>
                      <a:noFill/>
                    </a:lnL>
                    <a:lnR>
                      <a:noFill/>
                    </a:lnR>
                    <a:lnT>
                      <a:noFill/>
                    </a:lnT>
                    <a:lnB>
                      <a:noFill/>
                    </a:lnB>
                    <a:solidFill>
                      <a:schemeClr val="bg1">
                        <a:lumMod val="85000"/>
                      </a:schemeClr>
                    </a:solidFill>
                  </a:tcPr>
                </a:tc>
                <a:tc>
                  <a:txBody>
                    <a:bodyPr/>
                    <a:lstStyle/>
                    <a:p>
                      <a:pPr algn="ctr"/>
                      <a:r>
                        <a:rPr lang="en-US" sz="1400" dirty="0">
                          <a:effectLst/>
                        </a:rPr>
                        <a:t>100</a:t>
                      </a:r>
                    </a:p>
                  </a:txBody>
                  <a:tcPr marL="8349" marR="8349" marT="4175" marB="4175" anchor="ctr">
                    <a:lnL>
                      <a:noFill/>
                    </a:lnL>
                    <a:lnR>
                      <a:noFill/>
                    </a:lnR>
                    <a:lnT>
                      <a:noFill/>
                    </a:lnT>
                    <a:lnB>
                      <a:noFill/>
                    </a:lnB>
                    <a:solidFill>
                      <a:schemeClr val="bg1">
                        <a:lumMod val="85000"/>
                      </a:schemeClr>
                    </a:solidFill>
                  </a:tcPr>
                </a:tc>
                <a:tc>
                  <a:txBody>
                    <a:bodyPr/>
                    <a:lstStyle/>
                    <a:p>
                      <a:pPr algn="ctr"/>
                      <a:r>
                        <a:rPr lang="en-US" sz="1400" dirty="0">
                          <a:effectLst/>
                        </a:rPr>
                        <a:t>20</a:t>
                      </a:r>
                    </a:p>
                  </a:txBody>
                  <a:tcPr marL="8349" marR="8349" marT="4175" marB="4175" anchor="ctr">
                    <a:lnL>
                      <a:noFill/>
                    </a:lnL>
                    <a:lnR>
                      <a:noFill/>
                    </a:lnR>
                    <a:lnT>
                      <a:noFill/>
                    </a:lnT>
                    <a:lnB>
                      <a:noFill/>
                    </a:lnB>
                    <a:solidFill>
                      <a:schemeClr val="bg1">
                        <a:lumMod val="85000"/>
                      </a:schemeClr>
                    </a:solidFill>
                  </a:tcPr>
                </a:tc>
                <a:extLst>
                  <a:ext uri="{0D108BD9-81ED-4DB2-BD59-A6C34878D82A}">
                    <a16:rowId xmlns:a16="http://schemas.microsoft.com/office/drawing/2014/main" val="1395284260"/>
                  </a:ext>
                </a:extLst>
              </a:tr>
              <a:tr h="809374">
                <a:tc>
                  <a:txBody>
                    <a:bodyPr/>
                    <a:lstStyle/>
                    <a:p>
                      <a:pPr algn="ctr"/>
                      <a:r>
                        <a:rPr lang="en-US" sz="1400" b="1" dirty="0">
                          <a:effectLst/>
                        </a:rPr>
                        <a:t>Flannel</a:t>
                      </a:r>
                    </a:p>
                  </a:txBody>
                  <a:tcPr marL="8349" marR="8349" marT="4175" marB="4175" anchor="ctr">
                    <a:lnL>
                      <a:noFill/>
                    </a:lnL>
                    <a:lnR>
                      <a:noFill/>
                    </a:lnR>
                    <a:lnT>
                      <a:noFill/>
                    </a:lnT>
                    <a:lnB>
                      <a:noFill/>
                    </a:lnB>
                    <a:noFill/>
                  </a:tcPr>
                </a:tc>
                <a:tc>
                  <a:txBody>
                    <a:bodyPr/>
                    <a:lstStyle/>
                    <a:p>
                      <a:r>
                        <a:rPr lang="en-US" sz="1200" dirty="0">
                          <a:solidFill>
                            <a:schemeClr val="tx1">
                              <a:lumMod val="50000"/>
                              <a:lumOff val="50000"/>
                            </a:schemeClr>
                          </a:solidFill>
                          <a:effectLst/>
                          <a:hlinkClick r:id="rId3">
                            <a:extLst>
                              <a:ext uri="{A12FA001-AC4F-418D-AE19-62706E023703}">
                                <ahyp:hlinkClr xmlns:ahyp="http://schemas.microsoft.com/office/drawing/2018/hyperlinkcolor" val="tx"/>
                              </a:ext>
                            </a:extLst>
                          </a:hlinkClick>
                        </a:rPr>
                        <a:t>https://github.com/flannel-io/flannel</a:t>
                      </a:r>
                      <a:endParaRPr lang="en-US" sz="1200" dirty="0">
                        <a:solidFill>
                          <a:schemeClr val="tx1">
                            <a:lumMod val="50000"/>
                            <a:lumOff val="50000"/>
                          </a:schemeClr>
                        </a:solidFill>
                        <a:effectLst/>
                      </a:endParaRPr>
                    </a:p>
                  </a:txBody>
                  <a:tcPr marL="8349" marR="8349" marT="4175" marB="4175" anchor="ctr">
                    <a:lnL>
                      <a:noFill/>
                    </a:lnL>
                    <a:lnR>
                      <a:noFill/>
                    </a:lnR>
                    <a:lnT>
                      <a:noFill/>
                    </a:lnT>
                    <a:lnB>
                      <a:noFill/>
                    </a:lnB>
                    <a:noFill/>
                  </a:tcPr>
                </a:tc>
                <a:tc>
                  <a:txBody>
                    <a:bodyPr/>
                    <a:lstStyle/>
                    <a:p>
                      <a:pPr algn="ctr"/>
                      <a:r>
                        <a:rPr lang="en-US" sz="1400">
                          <a:effectLst/>
                        </a:rPr>
                        <a:t>8.8k</a:t>
                      </a:r>
                    </a:p>
                  </a:txBody>
                  <a:tcPr marL="8349" marR="8349" marT="4175" marB="4175" anchor="ctr">
                    <a:lnL>
                      <a:noFill/>
                    </a:lnL>
                    <a:lnR>
                      <a:noFill/>
                    </a:lnR>
                    <a:lnT>
                      <a:noFill/>
                    </a:lnT>
                    <a:lnB>
                      <a:noFill/>
                    </a:lnB>
                    <a:noFill/>
                  </a:tcPr>
                </a:tc>
                <a:tc>
                  <a:txBody>
                    <a:bodyPr/>
                    <a:lstStyle/>
                    <a:p>
                      <a:pPr algn="ctr"/>
                      <a:r>
                        <a:rPr lang="en-US" sz="1400" dirty="0">
                          <a:effectLst/>
                        </a:rPr>
                        <a:t>2.9k</a:t>
                      </a:r>
                    </a:p>
                  </a:txBody>
                  <a:tcPr marL="8349" marR="8349" marT="4175" marB="4175" anchor="ctr">
                    <a:lnL>
                      <a:noFill/>
                    </a:lnL>
                    <a:lnR>
                      <a:noFill/>
                    </a:lnR>
                    <a:lnT>
                      <a:noFill/>
                    </a:lnT>
                    <a:lnB>
                      <a:noFill/>
                    </a:lnB>
                    <a:noFill/>
                  </a:tcPr>
                </a:tc>
                <a:tc>
                  <a:txBody>
                    <a:bodyPr/>
                    <a:lstStyle/>
                    <a:p>
                      <a:pPr algn="ctr"/>
                      <a:r>
                        <a:rPr lang="en-US" sz="1400" dirty="0">
                          <a:effectLst/>
                        </a:rPr>
                        <a:t>234</a:t>
                      </a:r>
                    </a:p>
                  </a:txBody>
                  <a:tcPr marL="8349" marR="8349" marT="4175" marB="4175" anchor="ctr">
                    <a:lnL>
                      <a:noFill/>
                    </a:lnL>
                    <a:lnR>
                      <a:noFill/>
                    </a:lnR>
                    <a:lnT>
                      <a:noFill/>
                    </a:lnT>
                    <a:lnB>
                      <a:noFill/>
                    </a:lnB>
                    <a:noFill/>
                  </a:tcPr>
                </a:tc>
                <a:extLst>
                  <a:ext uri="{0D108BD9-81ED-4DB2-BD59-A6C34878D82A}">
                    <a16:rowId xmlns:a16="http://schemas.microsoft.com/office/drawing/2014/main" val="1482334642"/>
                  </a:ext>
                </a:extLst>
              </a:tr>
              <a:tr h="751668">
                <a:tc>
                  <a:txBody>
                    <a:bodyPr/>
                    <a:lstStyle/>
                    <a:p>
                      <a:pPr algn="ctr"/>
                      <a:r>
                        <a:rPr lang="en-US" sz="1400" b="1" dirty="0">
                          <a:effectLst/>
                        </a:rPr>
                        <a:t>Calico</a:t>
                      </a:r>
                    </a:p>
                  </a:txBody>
                  <a:tcPr marL="8349" marR="8349" marT="4175" marB="4175" anchor="ctr">
                    <a:lnL>
                      <a:noFill/>
                    </a:lnL>
                    <a:lnR>
                      <a:noFill/>
                    </a:lnR>
                    <a:lnT>
                      <a:noFill/>
                    </a:lnT>
                    <a:lnB>
                      <a:noFill/>
                    </a:lnB>
                    <a:solidFill>
                      <a:schemeClr val="bg1">
                        <a:lumMod val="85000"/>
                      </a:schemeClr>
                    </a:solidFill>
                  </a:tcPr>
                </a:tc>
                <a:tc>
                  <a:txBody>
                    <a:bodyPr/>
                    <a:lstStyle/>
                    <a:p>
                      <a:r>
                        <a:rPr lang="en-US" sz="1200" dirty="0">
                          <a:solidFill>
                            <a:schemeClr val="tx1">
                              <a:lumMod val="50000"/>
                              <a:lumOff val="50000"/>
                            </a:schemeClr>
                          </a:solidFill>
                          <a:effectLst/>
                          <a:hlinkClick r:id="rId4">
                            <a:extLst>
                              <a:ext uri="{A12FA001-AC4F-418D-AE19-62706E023703}">
                                <ahyp:hlinkClr xmlns:ahyp="http://schemas.microsoft.com/office/drawing/2018/hyperlinkcolor" val="tx"/>
                              </a:ext>
                            </a:extLst>
                          </a:hlinkClick>
                        </a:rPr>
                        <a:t>https://github.com/projectcalico/calico</a:t>
                      </a:r>
                      <a:endParaRPr lang="en-US" sz="1200" dirty="0">
                        <a:solidFill>
                          <a:schemeClr val="tx1">
                            <a:lumMod val="50000"/>
                            <a:lumOff val="50000"/>
                          </a:schemeClr>
                        </a:solidFill>
                        <a:effectLst/>
                      </a:endParaRPr>
                    </a:p>
                  </a:txBody>
                  <a:tcPr marL="8349" marR="8349" marT="4175" marB="4175" anchor="ctr">
                    <a:lnL>
                      <a:noFill/>
                    </a:lnL>
                    <a:lnR>
                      <a:noFill/>
                    </a:lnR>
                    <a:lnT>
                      <a:noFill/>
                    </a:lnT>
                    <a:lnB>
                      <a:noFill/>
                    </a:lnB>
                    <a:solidFill>
                      <a:schemeClr val="bg1">
                        <a:lumMod val="85000"/>
                      </a:schemeClr>
                    </a:solidFill>
                  </a:tcPr>
                </a:tc>
                <a:tc>
                  <a:txBody>
                    <a:bodyPr/>
                    <a:lstStyle/>
                    <a:p>
                      <a:pPr algn="ctr"/>
                      <a:r>
                        <a:rPr lang="en-US" sz="1400">
                          <a:effectLst/>
                        </a:rPr>
                        <a:t>6.0k</a:t>
                      </a:r>
                    </a:p>
                  </a:txBody>
                  <a:tcPr marL="8349" marR="8349" marT="4175" marB="4175" anchor="ctr">
                    <a:lnL>
                      <a:noFill/>
                    </a:lnL>
                    <a:lnR>
                      <a:noFill/>
                    </a:lnR>
                    <a:lnT>
                      <a:noFill/>
                    </a:lnT>
                    <a:lnB>
                      <a:noFill/>
                    </a:lnB>
                    <a:solidFill>
                      <a:schemeClr val="bg1">
                        <a:lumMod val="85000"/>
                      </a:schemeClr>
                    </a:solidFill>
                  </a:tcPr>
                </a:tc>
                <a:tc>
                  <a:txBody>
                    <a:bodyPr/>
                    <a:lstStyle/>
                    <a:p>
                      <a:pPr algn="ctr"/>
                      <a:r>
                        <a:rPr lang="en-US" sz="1400" dirty="0">
                          <a:effectLst/>
                        </a:rPr>
                        <a:t>1.3k</a:t>
                      </a:r>
                    </a:p>
                  </a:txBody>
                  <a:tcPr marL="8349" marR="8349" marT="4175" marB="4175" anchor="ctr">
                    <a:lnL>
                      <a:noFill/>
                    </a:lnL>
                    <a:lnR>
                      <a:noFill/>
                    </a:lnR>
                    <a:lnT>
                      <a:noFill/>
                    </a:lnT>
                    <a:lnB>
                      <a:noFill/>
                    </a:lnB>
                    <a:solidFill>
                      <a:schemeClr val="bg1">
                        <a:lumMod val="85000"/>
                      </a:schemeClr>
                    </a:solidFill>
                  </a:tcPr>
                </a:tc>
                <a:tc>
                  <a:txBody>
                    <a:bodyPr/>
                    <a:lstStyle/>
                    <a:p>
                      <a:pPr algn="ctr"/>
                      <a:r>
                        <a:rPr lang="en-US" sz="1400" dirty="0">
                          <a:effectLst/>
                        </a:rPr>
                        <a:t>353</a:t>
                      </a:r>
                    </a:p>
                  </a:txBody>
                  <a:tcPr marL="8349" marR="8349" marT="4175" marB="4175" anchor="ctr">
                    <a:lnL>
                      <a:noFill/>
                    </a:lnL>
                    <a:lnR>
                      <a:noFill/>
                    </a:lnR>
                    <a:lnT>
                      <a:noFill/>
                    </a:lnT>
                    <a:lnB>
                      <a:noFill/>
                    </a:lnB>
                    <a:solidFill>
                      <a:schemeClr val="bg1">
                        <a:lumMod val="85000"/>
                      </a:schemeClr>
                    </a:solidFill>
                  </a:tcPr>
                </a:tc>
                <a:extLst>
                  <a:ext uri="{0D108BD9-81ED-4DB2-BD59-A6C34878D82A}">
                    <a16:rowId xmlns:a16="http://schemas.microsoft.com/office/drawing/2014/main" val="1075586943"/>
                  </a:ext>
                </a:extLst>
              </a:tr>
              <a:tr h="894636">
                <a:tc>
                  <a:txBody>
                    <a:bodyPr/>
                    <a:lstStyle/>
                    <a:p>
                      <a:pPr algn="ctr"/>
                      <a:r>
                        <a:rPr lang="en-US" sz="1400" b="1" dirty="0">
                          <a:effectLst/>
                        </a:rPr>
                        <a:t>Weave</a:t>
                      </a:r>
                    </a:p>
                  </a:txBody>
                  <a:tcPr marL="8349" marR="8349" marT="4175" marB="4175" anchor="ctr">
                    <a:lnL>
                      <a:noFill/>
                    </a:lnL>
                    <a:lnR>
                      <a:noFill/>
                    </a:lnR>
                    <a:lnT>
                      <a:noFill/>
                    </a:lnT>
                    <a:lnB>
                      <a:noFill/>
                    </a:lnB>
                    <a:noFill/>
                  </a:tcPr>
                </a:tc>
                <a:tc>
                  <a:txBody>
                    <a:bodyPr/>
                    <a:lstStyle/>
                    <a:p>
                      <a:r>
                        <a:rPr lang="en-US" sz="1200" dirty="0">
                          <a:solidFill>
                            <a:schemeClr val="tx1">
                              <a:lumMod val="50000"/>
                              <a:lumOff val="50000"/>
                            </a:schemeClr>
                          </a:solidFill>
                          <a:effectLst/>
                          <a:hlinkClick r:id="rId5">
                            <a:extLst>
                              <a:ext uri="{A12FA001-AC4F-418D-AE19-62706E023703}">
                                <ahyp:hlinkClr xmlns:ahyp="http://schemas.microsoft.com/office/drawing/2018/hyperlinkcolor" val="tx"/>
                              </a:ext>
                            </a:extLst>
                          </a:hlinkClick>
                        </a:rPr>
                        <a:t>https://github.com/weaveworks/weave/</a:t>
                      </a:r>
                      <a:endParaRPr lang="en-US" sz="1200" dirty="0">
                        <a:solidFill>
                          <a:schemeClr val="tx1">
                            <a:lumMod val="50000"/>
                            <a:lumOff val="50000"/>
                          </a:schemeClr>
                        </a:solidFill>
                        <a:effectLst/>
                      </a:endParaRPr>
                    </a:p>
                  </a:txBody>
                  <a:tcPr marL="8349" marR="8349" marT="4175" marB="4175" anchor="ctr">
                    <a:lnL>
                      <a:noFill/>
                    </a:lnL>
                    <a:lnR>
                      <a:noFill/>
                    </a:lnR>
                    <a:lnT>
                      <a:noFill/>
                    </a:lnT>
                    <a:lnB>
                      <a:noFill/>
                    </a:lnB>
                    <a:noFill/>
                  </a:tcPr>
                </a:tc>
                <a:tc>
                  <a:txBody>
                    <a:bodyPr/>
                    <a:lstStyle/>
                    <a:p>
                      <a:pPr algn="ctr"/>
                      <a:r>
                        <a:rPr lang="en-US" sz="1400" dirty="0">
                          <a:effectLst/>
                        </a:rPr>
                        <a:t>6.6k</a:t>
                      </a:r>
                    </a:p>
                  </a:txBody>
                  <a:tcPr marL="8349" marR="8349" marT="4175" marB="4175" anchor="ctr">
                    <a:lnL>
                      <a:noFill/>
                    </a:lnL>
                    <a:lnR>
                      <a:noFill/>
                    </a:lnR>
                    <a:lnT>
                      <a:noFill/>
                    </a:lnT>
                    <a:lnB>
                      <a:noFill/>
                    </a:lnB>
                    <a:noFill/>
                  </a:tcPr>
                </a:tc>
                <a:tc>
                  <a:txBody>
                    <a:bodyPr/>
                    <a:lstStyle/>
                    <a:p>
                      <a:pPr algn="ctr"/>
                      <a:r>
                        <a:rPr lang="en-US" sz="1400" dirty="0">
                          <a:effectLst/>
                        </a:rPr>
                        <a:t>670</a:t>
                      </a:r>
                    </a:p>
                  </a:txBody>
                  <a:tcPr marL="8349" marR="8349" marT="4175" marB="4175" anchor="ctr">
                    <a:lnL>
                      <a:noFill/>
                    </a:lnL>
                    <a:lnR>
                      <a:noFill/>
                    </a:lnR>
                    <a:lnT>
                      <a:noFill/>
                    </a:lnT>
                    <a:lnB>
                      <a:noFill/>
                    </a:lnB>
                    <a:noFill/>
                  </a:tcPr>
                </a:tc>
                <a:tc>
                  <a:txBody>
                    <a:bodyPr/>
                    <a:lstStyle/>
                    <a:p>
                      <a:pPr algn="ctr"/>
                      <a:r>
                        <a:rPr lang="en-US" sz="1400" dirty="0">
                          <a:effectLst/>
                        </a:rPr>
                        <a:t>85</a:t>
                      </a:r>
                    </a:p>
                  </a:txBody>
                  <a:tcPr marL="8349" marR="8349" marT="4175" marB="4175" anchor="ctr">
                    <a:lnL>
                      <a:noFill/>
                    </a:lnL>
                    <a:lnR>
                      <a:noFill/>
                    </a:lnR>
                    <a:lnT>
                      <a:noFill/>
                    </a:lnT>
                    <a:lnB>
                      <a:noFill/>
                    </a:lnB>
                    <a:noFill/>
                  </a:tcPr>
                </a:tc>
                <a:extLst>
                  <a:ext uri="{0D108BD9-81ED-4DB2-BD59-A6C34878D82A}">
                    <a16:rowId xmlns:a16="http://schemas.microsoft.com/office/drawing/2014/main" val="3135180035"/>
                  </a:ext>
                </a:extLst>
              </a:tr>
              <a:tr h="948890">
                <a:tc>
                  <a:txBody>
                    <a:bodyPr/>
                    <a:lstStyle/>
                    <a:p>
                      <a:pPr algn="ctr"/>
                      <a:r>
                        <a:rPr lang="en-US" sz="1400" b="1" dirty="0">
                          <a:effectLst/>
                        </a:rPr>
                        <a:t>Cilium</a:t>
                      </a:r>
                    </a:p>
                  </a:txBody>
                  <a:tcPr marL="8349" marR="8349" marT="4175" marB="4175" anchor="ctr">
                    <a:lnL>
                      <a:noFill/>
                    </a:lnL>
                    <a:lnR>
                      <a:noFill/>
                    </a:lnR>
                    <a:lnT>
                      <a:noFill/>
                    </a:lnT>
                    <a:lnB>
                      <a:noFill/>
                    </a:lnB>
                    <a:solidFill>
                      <a:schemeClr val="bg1">
                        <a:lumMod val="85000"/>
                      </a:schemeClr>
                    </a:solidFill>
                  </a:tcPr>
                </a:tc>
                <a:tc>
                  <a:txBody>
                    <a:bodyPr/>
                    <a:lstStyle/>
                    <a:p>
                      <a:r>
                        <a:rPr lang="en-US" sz="1200" dirty="0">
                          <a:solidFill>
                            <a:schemeClr val="tx1">
                              <a:lumMod val="50000"/>
                              <a:lumOff val="50000"/>
                            </a:schemeClr>
                          </a:solidFill>
                          <a:effectLst/>
                          <a:hlinkClick r:id="rId6">
                            <a:extLst>
                              <a:ext uri="{A12FA001-AC4F-418D-AE19-62706E023703}">
                                <ahyp:hlinkClr xmlns:ahyp="http://schemas.microsoft.com/office/drawing/2018/hyperlinkcolor" val="tx"/>
                              </a:ext>
                            </a:extLst>
                          </a:hlinkClick>
                        </a:rPr>
                        <a:t>https://github.com/cilium/cilium</a:t>
                      </a:r>
                      <a:endParaRPr lang="en-US" sz="1200" dirty="0">
                        <a:solidFill>
                          <a:schemeClr val="tx1">
                            <a:lumMod val="50000"/>
                            <a:lumOff val="50000"/>
                          </a:schemeClr>
                        </a:solidFill>
                        <a:effectLst/>
                      </a:endParaRPr>
                    </a:p>
                  </a:txBody>
                  <a:tcPr marL="8349" marR="8349" marT="4175" marB="4175" anchor="ctr">
                    <a:lnL>
                      <a:noFill/>
                    </a:lnL>
                    <a:lnR>
                      <a:noFill/>
                    </a:lnR>
                    <a:lnT>
                      <a:noFill/>
                    </a:lnT>
                    <a:lnB>
                      <a:noFill/>
                    </a:lnB>
                    <a:solidFill>
                      <a:schemeClr val="bg1">
                        <a:lumMod val="85000"/>
                      </a:schemeClr>
                    </a:solidFill>
                  </a:tcPr>
                </a:tc>
                <a:tc>
                  <a:txBody>
                    <a:bodyPr/>
                    <a:lstStyle/>
                    <a:p>
                      <a:pPr algn="ctr"/>
                      <a:r>
                        <a:rPr lang="en-US" sz="1400">
                          <a:effectLst/>
                        </a:rPr>
                        <a:t>20.0k</a:t>
                      </a:r>
                    </a:p>
                  </a:txBody>
                  <a:tcPr marL="8349" marR="8349" marT="4175" marB="4175" anchor="ctr">
                    <a:lnL>
                      <a:noFill/>
                    </a:lnL>
                    <a:lnR>
                      <a:noFill/>
                    </a:lnR>
                    <a:lnT>
                      <a:noFill/>
                    </a:lnT>
                    <a:lnB>
                      <a:noFill/>
                    </a:lnB>
                    <a:solidFill>
                      <a:schemeClr val="bg1">
                        <a:lumMod val="85000"/>
                      </a:schemeClr>
                    </a:solidFill>
                  </a:tcPr>
                </a:tc>
                <a:tc>
                  <a:txBody>
                    <a:bodyPr/>
                    <a:lstStyle/>
                    <a:p>
                      <a:pPr algn="ctr"/>
                      <a:r>
                        <a:rPr lang="en-US" sz="1400" dirty="0">
                          <a:effectLst/>
                        </a:rPr>
                        <a:t>2.9k</a:t>
                      </a:r>
                    </a:p>
                  </a:txBody>
                  <a:tcPr marL="8349" marR="8349" marT="4175" marB="4175" anchor="ctr">
                    <a:lnL>
                      <a:noFill/>
                    </a:lnL>
                    <a:lnR>
                      <a:noFill/>
                    </a:lnR>
                    <a:lnT>
                      <a:noFill/>
                    </a:lnT>
                    <a:lnB>
                      <a:noFill/>
                    </a:lnB>
                    <a:solidFill>
                      <a:schemeClr val="bg1">
                        <a:lumMod val="85000"/>
                      </a:schemeClr>
                    </a:solidFill>
                  </a:tcPr>
                </a:tc>
                <a:tc>
                  <a:txBody>
                    <a:bodyPr/>
                    <a:lstStyle/>
                    <a:p>
                      <a:pPr algn="ctr"/>
                      <a:r>
                        <a:rPr lang="en-US" sz="1400" dirty="0">
                          <a:effectLst/>
                        </a:rPr>
                        <a:t>832</a:t>
                      </a:r>
                    </a:p>
                  </a:txBody>
                  <a:tcPr marL="8349" marR="8349" marT="4175" marB="4175" anchor="ctr">
                    <a:lnL>
                      <a:noFill/>
                    </a:lnL>
                    <a:lnR>
                      <a:noFill/>
                    </a:lnR>
                    <a:lnT>
                      <a:noFill/>
                    </a:lnT>
                    <a:lnB>
                      <a:noFill/>
                    </a:lnB>
                    <a:solidFill>
                      <a:schemeClr val="bg1">
                        <a:lumMod val="85000"/>
                      </a:schemeClr>
                    </a:solidFill>
                  </a:tcPr>
                </a:tc>
                <a:extLst>
                  <a:ext uri="{0D108BD9-81ED-4DB2-BD59-A6C34878D82A}">
                    <a16:rowId xmlns:a16="http://schemas.microsoft.com/office/drawing/2014/main" val="308553631"/>
                  </a:ext>
                </a:extLst>
              </a:tr>
            </a:tbl>
          </a:graphicData>
        </a:graphic>
      </p:graphicFrame>
      <p:sp>
        <p:nvSpPr>
          <p:cNvPr id="5" name="Rectangle 1">
            <a:extLst>
              <a:ext uri="{FF2B5EF4-FFF2-40B4-BE49-F238E27FC236}">
                <a16:creationId xmlns:a16="http://schemas.microsoft.com/office/drawing/2014/main" id="{E250417B-6030-96A4-22D8-4E4FF6E462D0}"/>
              </a:ext>
            </a:extLst>
          </p:cNvPr>
          <p:cNvSpPr>
            <a:spLocks noChangeArrowheads="1"/>
          </p:cNvSpPr>
          <p:nvPr/>
        </p:nvSpPr>
        <p:spPr bwMode="auto">
          <a:xfrm>
            <a:off x="6551881" y="688194"/>
            <a:ext cx="505247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1" name="Group 10">
            <a:extLst>
              <a:ext uri="{FF2B5EF4-FFF2-40B4-BE49-F238E27FC236}">
                <a16:creationId xmlns:a16="http://schemas.microsoft.com/office/drawing/2014/main" id="{E613E59F-5DC3-7EFE-28A2-5CDC626BC842}"/>
              </a:ext>
            </a:extLst>
          </p:cNvPr>
          <p:cNvGrpSpPr/>
          <p:nvPr/>
        </p:nvGrpSpPr>
        <p:grpSpPr>
          <a:xfrm>
            <a:off x="449448" y="1802982"/>
            <a:ext cx="1148229" cy="3807405"/>
            <a:chOff x="356460" y="1802982"/>
            <a:chExt cx="1148229" cy="3807405"/>
          </a:xfrm>
        </p:grpSpPr>
        <p:pic>
          <p:nvPicPr>
            <p:cNvPr id="6" name="Picture 2" descr="Canal Logo">
              <a:extLst>
                <a:ext uri="{FF2B5EF4-FFF2-40B4-BE49-F238E27FC236}">
                  <a16:creationId xmlns:a16="http://schemas.microsoft.com/office/drawing/2014/main" id="{E8EB852B-F7E3-BC06-B755-2DA540E878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495" y="1802982"/>
              <a:ext cx="773194" cy="4337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lannel Logo">
              <a:extLst>
                <a:ext uri="{FF2B5EF4-FFF2-40B4-BE49-F238E27FC236}">
                  <a16:creationId xmlns:a16="http://schemas.microsoft.com/office/drawing/2014/main" id="{B1E27F1F-AB1F-4D01-1A41-032891E158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460" y="2598405"/>
              <a:ext cx="1148229" cy="3500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eave Logo">
              <a:extLst>
                <a:ext uri="{FF2B5EF4-FFF2-40B4-BE49-F238E27FC236}">
                  <a16:creationId xmlns:a16="http://schemas.microsoft.com/office/drawing/2014/main" id="{E8569154-B0AB-5200-E967-6E3504D929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1156" y="4122982"/>
              <a:ext cx="582538" cy="5596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alico Logo">
              <a:extLst>
                <a:ext uri="{FF2B5EF4-FFF2-40B4-BE49-F238E27FC236}">
                  <a16:creationId xmlns:a16="http://schemas.microsoft.com/office/drawing/2014/main" id="{671C3E7D-FEA2-5B4A-6BE5-66AB7552A9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152" y="3280061"/>
              <a:ext cx="551542" cy="5515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Cilium Logo">
              <a:extLst>
                <a:ext uri="{FF2B5EF4-FFF2-40B4-BE49-F238E27FC236}">
                  <a16:creationId xmlns:a16="http://schemas.microsoft.com/office/drawing/2014/main" id="{F9BF2386-0503-C1DD-44D6-525C49F20B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232" y="5014035"/>
              <a:ext cx="636959" cy="5963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7123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29DC-1B3A-7A61-AEF9-BF70288882F7}"/>
              </a:ext>
            </a:extLst>
          </p:cNvPr>
          <p:cNvSpPr>
            <a:spLocks noGrp="1"/>
          </p:cNvSpPr>
          <p:nvPr>
            <p:ph type="title"/>
          </p:nvPr>
        </p:nvSpPr>
        <p:spPr/>
        <p:txBody>
          <a:bodyPr/>
          <a:lstStyle/>
          <a:p>
            <a:r>
              <a:rPr lang="en-US" dirty="0"/>
              <a:t>Kubernetes runtimes (CRI)</a:t>
            </a:r>
          </a:p>
        </p:txBody>
      </p:sp>
      <p:sp>
        <p:nvSpPr>
          <p:cNvPr id="3" name="Content Placeholder 2">
            <a:extLst>
              <a:ext uri="{FF2B5EF4-FFF2-40B4-BE49-F238E27FC236}">
                <a16:creationId xmlns:a16="http://schemas.microsoft.com/office/drawing/2014/main" id="{F82AB8D8-D635-F549-3401-28A32634756B}"/>
              </a:ext>
            </a:extLst>
          </p:cNvPr>
          <p:cNvSpPr>
            <a:spLocks noGrp="1"/>
          </p:cNvSpPr>
          <p:nvPr>
            <p:ph idx="1"/>
          </p:nvPr>
        </p:nvSpPr>
        <p:spPr>
          <a:xfrm>
            <a:off x="628650" y="3777601"/>
            <a:ext cx="5679786" cy="447782"/>
          </a:xfrm>
        </p:spPr>
        <p:txBody>
          <a:bodyPr>
            <a:normAutofit/>
          </a:bodyPr>
          <a:lstStyle/>
          <a:p>
            <a:pPr marL="0" indent="0">
              <a:buNone/>
            </a:pPr>
            <a:r>
              <a:rPr lang="en-US" sz="2400" dirty="0"/>
              <a:t>Platform-Specific Runtime:</a:t>
            </a:r>
          </a:p>
          <a:p>
            <a:endParaRPr lang="en-US" dirty="0"/>
          </a:p>
        </p:txBody>
      </p:sp>
      <p:sp>
        <p:nvSpPr>
          <p:cNvPr id="4" name="Content Placeholder 2">
            <a:extLst>
              <a:ext uri="{FF2B5EF4-FFF2-40B4-BE49-F238E27FC236}">
                <a16:creationId xmlns:a16="http://schemas.microsoft.com/office/drawing/2014/main" id="{B5E5394E-7926-046A-157F-B82BA3A8E184}"/>
              </a:ext>
            </a:extLst>
          </p:cNvPr>
          <p:cNvSpPr txBox="1">
            <a:spLocks/>
          </p:cNvSpPr>
          <p:nvPr/>
        </p:nvSpPr>
        <p:spPr>
          <a:xfrm>
            <a:off x="613753" y="1027919"/>
            <a:ext cx="7886700" cy="4477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Container Runtime Interfaces</a:t>
            </a:r>
          </a:p>
        </p:txBody>
      </p:sp>
      <p:grpSp>
        <p:nvGrpSpPr>
          <p:cNvPr id="7" name="Group 6">
            <a:extLst>
              <a:ext uri="{FF2B5EF4-FFF2-40B4-BE49-F238E27FC236}">
                <a16:creationId xmlns:a16="http://schemas.microsoft.com/office/drawing/2014/main" id="{F572EBF3-FF7E-A9E6-7570-1239FE60DBF1}"/>
              </a:ext>
            </a:extLst>
          </p:cNvPr>
          <p:cNvGrpSpPr/>
          <p:nvPr/>
        </p:nvGrpSpPr>
        <p:grpSpPr>
          <a:xfrm>
            <a:off x="6419212" y="1662499"/>
            <a:ext cx="1668900" cy="449835"/>
            <a:chOff x="4313321" y="361187"/>
            <a:chExt cx="2411795" cy="650075"/>
          </a:xfrm>
        </p:grpSpPr>
        <p:sp>
          <p:nvSpPr>
            <p:cNvPr id="5" name="Rounded Rectangle 4">
              <a:extLst>
                <a:ext uri="{FF2B5EF4-FFF2-40B4-BE49-F238E27FC236}">
                  <a16:creationId xmlns:a16="http://schemas.microsoft.com/office/drawing/2014/main" id="{53FDAE7D-8F93-9183-86F2-2586B11A9DB5}"/>
                </a:ext>
              </a:extLst>
            </p:cNvPr>
            <p:cNvSpPr/>
            <p:nvPr/>
          </p:nvSpPr>
          <p:spPr>
            <a:xfrm>
              <a:off x="4313321" y="361187"/>
              <a:ext cx="2402138" cy="650075"/>
            </a:xfrm>
            <a:prstGeom prst="roundRect">
              <a:avLst>
                <a:gd name="adj" fmla="val 0"/>
              </a:avLst>
            </a:prstGeom>
            <a:solidFill>
              <a:schemeClr val="tx1">
                <a:lumMod val="65000"/>
                <a:lumOff val="35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2" descr="containerd navbar logo">
              <a:extLst>
                <a:ext uri="{FF2B5EF4-FFF2-40B4-BE49-F238E27FC236}">
                  <a16:creationId xmlns:a16="http://schemas.microsoft.com/office/drawing/2014/main" id="{DDE28ED4-E8D1-A4EF-1F9F-30D1D8C1E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978" y="370423"/>
              <a:ext cx="2402138" cy="619301"/>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a:extLst>
              <a:ext uri="{FF2B5EF4-FFF2-40B4-BE49-F238E27FC236}">
                <a16:creationId xmlns:a16="http://schemas.microsoft.com/office/drawing/2014/main" id="{C1F8F4C0-72EB-0F4B-03E5-82F54D720982}"/>
              </a:ext>
            </a:extLst>
          </p:cNvPr>
          <p:cNvPicPr>
            <a:picLocks noChangeAspect="1"/>
          </p:cNvPicPr>
          <p:nvPr/>
        </p:nvPicPr>
        <p:blipFill>
          <a:blip r:embed="rId3"/>
          <a:stretch>
            <a:fillRect/>
          </a:stretch>
        </p:blipFill>
        <p:spPr>
          <a:xfrm>
            <a:off x="6419212" y="2656421"/>
            <a:ext cx="1659243" cy="504499"/>
          </a:xfrm>
          <a:prstGeom prst="rect">
            <a:avLst/>
          </a:prstGeom>
        </p:spPr>
      </p:pic>
      <p:pic>
        <p:nvPicPr>
          <p:cNvPr id="10" name="Picture 9">
            <a:extLst>
              <a:ext uri="{FF2B5EF4-FFF2-40B4-BE49-F238E27FC236}">
                <a16:creationId xmlns:a16="http://schemas.microsoft.com/office/drawing/2014/main" id="{D6B467AB-AB49-3EBA-E3D8-AEB08EDAD3EC}"/>
              </a:ext>
            </a:extLst>
          </p:cNvPr>
          <p:cNvPicPr>
            <a:picLocks noChangeAspect="1"/>
          </p:cNvPicPr>
          <p:nvPr/>
        </p:nvPicPr>
        <p:blipFill>
          <a:blip r:embed="rId4"/>
          <a:stretch>
            <a:fillRect/>
          </a:stretch>
        </p:blipFill>
        <p:spPr>
          <a:xfrm>
            <a:off x="6419212" y="4270506"/>
            <a:ext cx="511324" cy="523215"/>
          </a:xfrm>
          <a:prstGeom prst="rect">
            <a:avLst/>
          </a:prstGeom>
        </p:spPr>
      </p:pic>
      <p:sp>
        <p:nvSpPr>
          <p:cNvPr id="11" name="TextBox 10">
            <a:extLst>
              <a:ext uri="{FF2B5EF4-FFF2-40B4-BE49-F238E27FC236}">
                <a16:creationId xmlns:a16="http://schemas.microsoft.com/office/drawing/2014/main" id="{A0F40CB6-2F99-29EE-D7BE-9846693FDAD3}"/>
              </a:ext>
            </a:extLst>
          </p:cNvPr>
          <p:cNvSpPr txBox="1"/>
          <p:nvPr/>
        </p:nvSpPr>
        <p:spPr>
          <a:xfrm>
            <a:off x="6921554" y="4308576"/>
            <a:ext cx="889987" cy="523220"/>
          </a:xfrm>
          <a:prstGeom prst="rect">
            <a:avLst/>
          </a:prstGeom>
          <a:noFill/>
        </p:spPr>
        <p:txBody>
          <a:bodyPr wrap="none" rtlCol="0">
            <a:spAutoFit/>
          </a:bodyPr>
          <a:lstStyle/>
          <a:p>
            <a:r>
              <a:rPr lang="en-US" sz="2800" dirty="0"/>
              <a:t>HCS</a:t>
            </a:r>
          </a:p>
        </p:txBody>
      </p:sp>
      <p:sp>
        <p:nvSpPr>
          <p:cNvPr id="12" name="TextBox 11">
            <a:extLst>
              <a:ext uri="{FF2B5EF4-FFF2-40B4-BE49-F238E27FC236}">
                <a16:creationId xmlns:a16="http://schemas.microsoft.com/office/drawing/2014/main" id="{B30F35AE-A38D-594E-C62B-BF6EE37A51B2}"/>
              </a:ext>
            </a:extLst>
          </p:cNvPr>
          <p:cNvSpPr txBox="1"/>
          <p:nvPr/>
        </p:nvSpPr>
        <p:spPr>
          <a:xfrm>
            <a:off x="762761" y="1656218"/>
            <a:ext cx="5258331" cy="584775"/>
          </a:xfrm>
          <a:prstGeom prst="rect">
            <a:avLst/>
          </a:prstGeom>
          <a:noFill/>
        </p:spPr>
        <p:txBody>
          <a:bodyPr wrap="square">
            <a:spAutoFit/>
          </a:bodyPr>
          <a:lstStyle/>
          <a:p>
            <a:r>
              <a:rPr lang="en-US" sz="1600" dirty="0">
                <a:solidFill>
                  <a:srgbClr val="326CE5"/>
                </a:solidFill>
              </a:rPr>
              <a:t>Containerd</a:t>
            </a:r>
            <a:r>
              <a:rPr lang="en-US" sz="1600" dirty="0"/>
              <a:t>: A full-featured container runtime that uses </a:t>
            </a:r>
            <a:r>
              <a:rPr lang="en-US" sz="1600" dirty="0" err="1"/>
              <a:t>runc</a:t>
            </a:r>
            <a:r>
              <a:rPr lang="en-US" sz="1600" dirty="0"/>
              <a:t> as its default OCI runtime.</a:t>
            </a:r>
          </a:p>
        </p:txBody>
      </p:sp>
      <p:sp>
        <p:nvSpPr>
          <p:cNvPr id="13" name="TextBox 12">
            <a:extLst>
              <a:ext uri="{FF2B5EF4-FFF2-40B4-BE49-F238E27FC236}">
                <a16:creationId xmlns:a16="http://schemas.microsoft.com/office/drawing/2014/main" id="{069F2E92-430F-7EDA-3184-B139F0396314}"/>
              </a:ext>
            </a:extLst>
          </p:cNvPr>
          <p:cNvSpPr txBox="1"/>
          <p:nvPr/>
        </p:nvSpPr>
        <p:spPr>
          <a:xfrm>
            <a:off x="762760" y="2421446"/>
            <a:ext cx="5258332" cy="830997"/>
          </a:xfrm>
          <a:prstGeom prst="rect">
            <a:avLst/>
          </a:prstGeom>
          <a:noFill/>
        </p:spPr>
        <p:txBody>
          <a:bodyPr wrap="square">
            <a:spAutoFit/>
          </a:bodyPr>
          <a:lstStyle/>
          <a:p>
            <a:r>
              <a:rPr lang="en-US" sz="1600" dirty="0">
                <a:solidFill>
                  <a:srgbClr val="326CE5"/>
                </a:solidFill>
              </a:rPr>
              <a:t>CRI-O</a:t>
            </a:r>
            <a:r>
              <a:rPr lang="en-US" sz="1600" dirty="0"/>
              <a:t>: A lightweight OCI-compliant container runtime that can use </a:t>
            </a:r>
            <a:r>
              <a:rPr lang="en-US" sz="1600" dirty="0" err="1"/>
              <a:t>runc</a:t>
            </a:r>
            <a:r>
              <a:rPr lang="en-US" sz="1600" dirty="0"/>
              <a:t> or other OCI-compliant runtimes. It's designed to be a simple and efficient container runtime.</a:t>
            </a:r>
          </a:p>
        </p:txBody>
      </p:sp>
      <p:sp>
        <p:nvSpPr>
          <p:cNvPr id="14" name="TextBox 13">
            <a:extLst>
              <a:ext uri="{FF2B5EF4-FFF2-40B4-BE49-F238E27FC236}">
                <a16:creationId xmlns:a16="http://schemas.microsoft.com/office/drawing/2014/main" id="{BD2BC3A3-D62C-EF73-77DD-DA053B81075E}"/>
              </a:ext>
            </a:extLst>
          </p:cNvPr>
          <p:cNvSpPr txBox="1"/>
          <p:nvPr/>
        </p:nvSpPr>
        <p:spPr>
          <a:xfrm>
            <a:off x="762759" y="4153580"/>
            <a:ext cx="5258333" cy="1077218"/>
          </a:xfrm>
          <a:prstGeom prst="rect">
            <a:avLst/>
          </a:prstGeom>
          <a:noFill/>
        </p:spPr>
        <p:txBody>
          <a:bodyPr wrap="square">
            <a:spAutoFit/>
          </a:bodyPr>
          <a:lstStyle/>
          <a:p>
            <a:r>
              <a:rPr lang="en-US" sz="1600" dirty="0" err="1">
                <a:solidFill>
                  <a:srgbClr val="326CE5"/>
                </a:solidFill>
              </a:rPr>
              <a:t>runhcs</a:t>
            </a:r>
            <a:r>
              <a:rPr lang="en-US" sz="1600" dirty="0"/>
              <a:t>: A Windows-specific container runtime that uses the Hyper-V virtualization platform. It's used for running Windows containers on Windows hosts using Host Compute Service (HCS).</a:t>
            </a:r>
          </a:p>
        </p:txBody>
      </p:sp>
      <p:sp>
        <p:nvSpPr>
          <p:cNvPr id="16" name="TextBox 15">
            <a:extLst>
              <a:ext uri="{FF2B5EF4-FFF2-40B4-BE49-F238E27FC236}">
                <a16:creationId xmlns:a16="http://schemas.microsoft.com/office/drawing/2014/main" id="{9CA43658-64E6-E9F4-FE40-C1F906BD3F10}"/>
              </a:ext>
            </a:extLst>
          </p:cNvPr>
          <p:cNvSpPr txBox="1"/>
          <p:nvPr/>
        </p:nvSpPr>
        <p:spPr>
          <a:xfrm>
            <a:off x="628650" y="5631287"/>
            <a:ext cx="7523696" cy="369332"/>
          </a:xfrm>
          <a:prstGeom prst="rect">
            <a:avLst/>
          </a:prstGeom>
          <a:noFill/>
        </p:spPr>
        <p:txBody>
          <a:bodyPr wrap="square">
            <a:spAutoFit/>
          </a:bodyPr>
          <a:lstStyle/>
          <a:p>
            <a:r>
              <a:rPr lang="en-US" b="1" dirty="0">
                <a:solidFill>
                  <a:srgbClr val="326CE5"/>
                </a:solidFill>
              </a:rPr>
              <a:t>CRI</a:t>
            </a:r>
            <a:r>
              <a:rPr lang="en-US" dirty="0"/>
              <a:t> decouples Kubernetes from specific Container Runtimes.</a:t>
            </a:r>
          </a:p>
        </p:txBody>
      </p:sp>
      <p:cxnSp>
        <p:nvCxnSpPr>
          <p:cNvPr id="8" name="Straight Connector 7">
            <a:extLst>
              <a:ext uri="{FF2B5EF4-FFF2-40B4-BE49-F238E27FC236}">
                <a16:creationId xmlns:a16="http://schemas.microsoft.com/office/drawing/2014/main" id="{DCA5652F-239F-5AB3-AF30-7CAD68B48FDE}"/>
              </a:ext>
            </a:extLst>
          </p:cNvPr>
          <p:cNvCxnSpPr>
            <a:cxnSpLocks/>
          </p:cNvCxnSpPr>
          <p:nvPr/>
        </p:nvCxnSpPr>
        <p:spPr>
          <a:xfrm flipH="1">
            <a:off x="628650" y="2364033"/>
            <a:ext cx="7886700"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36FC007-F27E-9E60-CE86-5A6262ACBC97}"/>
              </a:ext>
            </a:extLst>
          </p:cNvPr>
          <p:cNvCxnSpPr>
            <a:cxnSpLocks/>
          </p:cNvCxnSpPr>
          <p:nvPr/>
        </p:nvCxnSpPr>
        <p:spPr>
          <a:xfrm flipH="1">
            <a:off x="628650" y="3407588"/>
            <a:ext cx="7886700"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1B441CBA-BF94-B936-5366-9E1E73BBA982}"/>
              </a:ext>
            </a:extLst>
          </p:cNvPr>
          <p:cNvCxnSpPr>
            <a:cxnSpLocks/>
          </p:cNvCxnSpPr>
          <p:nvPr/>
        </p:nvCxnSpPr>
        <p:spPr>
          <a:xfrm flipH="1">
            <a:off x="689675" y="5381036"/>
            <a:ext cx="7825675"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9911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7C1C-1308-DC15-4798-7FE78845CB0E}"/>
              </a:ext>
            </a:extLst>
          </p:cNvPr>
          <p:cNvSpPr>
            <a:spLocks noGrp="1"/>
          </p:cNvSpPr>
          <p:nvPr>
            <p:ph type="title"/>
          </p:nvPr>
        </p:nvSpPr>
        <p:spPr/>
        <p:txBody>
          <a:bodyPr/>
          <a:lstStyle/>
          <a:p>
            <a:r>
              <a:rPr lang="en-US" dirty="0"/>
              <a:t>Kubernetes storage (CSI)</a:t>
            </a:r>
          </a:p>
        </p:txBody>
      </p:sp>
      <p:sp>
        <p:nvSpPr>
          <p:cNvPr id="3" name="Content Placeholder 2">
            <a:extLst>
              <a:ext uri="{FF2B5EF4-FFF2-40B4-BE49-F238E27FC236}">
                <a16:creationId xmlns:a16="http://schemas.microsoft.com/office/drawing/2014/main" id="{FA032C85-A110-6142-1611-23FE8FB10AD8}"/>
              </a:ext>
            </a:extLst>
          </p:cNvPr>
          <p:cNvSpPr>
            <a:spLocks noGrp="1"/>
          </p:cNvSpPr>
          <p:nvPr>
            <p:ph idx="1"/>
          </p:nvPr>
        </p:nvSpPr>
        <p:spPr>
          <a:xfrm>
            <a:off x="628650" y="1025592"/>
            <a:ext cx="7886700" cy="446535"/>
          </a:xfrm>
        </p:spPr>
        <p:txBody>
          <a:bodyPr>
            <a:normAutofit/>
          </a:bodyPr>
          <a:lstStyle/>
          <a:p>
            <a:pPr marL="0" indent="0">
              <a:buNone/>
            </a:pPr>
            <a:r>
              <a:rPr lang="en-US" sz="2400" dirty="0"/>
              <a:t>Kubernetes supports multiple storage capabilities.</a:t>
            </a:r>
          </a:p>
        </p:txBody>
      </p:sp>
      <p:grpSp>
        <p:nvGrpSpPr>
          <p:cNvPr id="5" name="Group 4">
            <a:extLst>
              <a:ext uri="{FF2B5EF4-FFF2-40B4-BE49-F238E27FC236}">
                <a16:creationId xmlns:a16="http://schemas.microsoft.com/office/drawing/2014/main" id="{AF8A9040-E7EC-6C2D-D1CC-2CA1E48634F3}"/>
              </a:ext>
            </a:extLst>
          </p:cNvPr>
          <p:cNvGrpSpPr/>
          <p:nvPr/>
        </p:nvGrpSpPr>
        <p:grpSpPr>
          <a:xfrm>
            <a:off x="1094241" y="1524605"/>
            <a:ext cx="6728959" cy="4224679"/>
            <a:chOff x="891041" y="1724047"/>
            <a:chExt cx="7478352" cy="4695172"/>
          </a:xfrm>
        </p:grpSpPr>
        <p:pic>
          <p:nvPicPr>
            <p:cNvPr id="8202" name="Picture 10">
              <a:extLst>
                <a:ext uri="{FF2B5EF4-FFF2-40B4-BE49-F238E27FC236}">
                  <a16:creationId xmlns:a16="http://schemas.microsoft.com/office/drawing/2014/main" id="{861C0F4F-BBCA-2D3E-BAA4-96E1B4A90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17" y="4426259"/>
              <a:ext cx="486797" cy="47348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a:extLst>
                <a:ext uri="{FF2B5EF4-FFF2-40B4-BE49-F238E27FC236}">
                  <a16:creationId xmlns:a16="http://schemas.microsoft.com/office/drawing/2014/main" id="{E34ED667-D1AB-E043-2CEB-DC0422C9E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758" y="5117396"/>
              <a:ext cx="486798" cy="473487"/>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7B09C6AD-184D-0F1B-3BCE-0A90F2BF3331}"/>
                </a:ext>
              </a:extLst>
            </p:cNvPr>
            <p:cNvSpPr/>
            <p:nvPr/>
          </p:nvSpPr>
          <p:spPr>
            <a:xfrm>
              <a:off x="891041" y="4319295"/>
              <a:ext cx="7478352" cy="1803596"/>
            </a:xfrm>
            <a:prstGeom prst="roundRect">
              <a:avLst>
                <a:gd name="adj" fmla="val 6556"/>
              </a:avLst>
            </a:prstGeom>
            <a:noFill/>
            <a:ln w="22225">
              <a:solidFill>
                <a:srgbClr val="326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0E960DF-6E3E-B60C-B11A-A0175346653B}"/>
                </a:ext>
              </a:extLst>
            </p:cNvPr>
            <p:cNvCxnSpPr>
              <a:cxnSpLocks/>
              <a:stCxn id="8204" idx="2"/>
              <a:endCxn id="8202" idx="0"/>
            </p:cNvCxnSpPr>
            <p:nvPr/>
          </p:nvCxnSpPr>
          <p:spPr>
            <a:xfrm>
              <a:off x="3232615" y="3686311"/>
              <a:ext cx="1" cy="739948"/>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EAA6AE2-770C-C193-0188-DEF3B9CFED81}"/>
                </a:ext>
              </a:extLst>
            </p:cNvPr>
            <p:cNvCxnSpPr>
              <a:cxnSpLocks/>
              <a:endCxn id="8200" idx="2"/>
            </p:cNvCxnSpPr>
            <p:nvPr/>
          </p:nvCxnSpPr>
          <p:spPr>
            <a:xfrm flipV="1">
              <a:off x="1664157" y="4216348"/>
              <a:ext cx="1880" cy="1619086"/>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pic>
          <p:nvPicPr>
            <p:cNvPr id="52" name="Picture 10">
              <a:extLst>
                <a:ext uri="{FF2B5EF4-FFF2-40B4-BE49-F238E27FC236}">
                  <a16:creationId xmlns:a16="http://schemas.microsoft.com/office/drawing/2014/main" id="{35F9EFE9-5532-CAA1-541D-37B2A6503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9911" y="4426259"/>
              <a:ext cx="486797" cy="473486"/>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0B261613-2AE9-3B81-56BD-64FA1E5F4414}"/>
                </a:ext>
              </a:extLst>
            </p:cNvPr>
            <p:cNvCxnSpPr>
              <a:cxnSpLocks/>
              <a:stCxn id="8203" idx="2"/>
              <a:endCxn id="52" idx="0"/>
            </p:cNvCxnSpPr>
            <p:nvPr/>
          </p:nvCxnSpPr>
          <p:spPr>
            <a:xfrm flipH="1">
              <a:off x="4813310" y="3669237"/>
              <a:ext cx="2966" cy="757022"/>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3DB67C62-166A-08DE-C3DA-356F0F7094AF}"/>
                </a:ext>
              </a:extLst>
            </p:cNvPr>
            <p:cNvCxnSpPr>
              <a:cxnSpLocks/>
              <a:stCxn id="8208" idx="1"/>
              <a:endCxn id="8202" idx="2"/>
            </p:cNvCxnSpPr>
            <p:nvPr/>
          </p:nvCxnSpPr>
          <p:spPr>
            <a:xfrm flipH="1" flipV="1">
              <a:off x="3232616" y="4899745"/>
              <a:ext cx="581142" cy="454395"/>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0EB9149D-6BC0-1CF3-DCA0-EABB69250CA5}"/>
                </a:ext>
              </a:extLst>
            </p:cNvPr>
            <p:cNvCxnSpPr>
              <a:cxnSpLocks/>
              <a:stCxn id="8208" idx="3"/>
              <a:endCxn id="52" idx="2"/>
            </p:cNvCxnSpPr>
            <p:nvPr/>
          </p:nvCxnSpPr>
          <p:spPr>
            <a:xfrm flipV="1">
              <a:off x="4300556" y="4899745"/>
              <a:ext cx="512754" cy="454395"/>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A3626230-8DE2-2E55-8AB9-BD0216CB74B1}"/>
                </a:ext>
              </a:extLst>
            </p:cNvPr>
            <p:cNvSpPr/>
            <p:nvPr/>
          </p:nvSpPr>
          <p:spPr>
            <a:xfrm>
              <a:off x="1664157" y="2116294"/>
              <a:ext cx="3687069" cy="1905207"/>
            </a:xfrm>
            <a:prstGeom prst="roundRect">
              <a:avLst>
                <a:gd name="adj" fmla="val 6571"/>
              </a:avLst>
            </a:prstGeom>
            <a:noFill/>
            <a:ln w="25400">
              <a:solidFill>
                <a:srgbClr val="326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EEA317F1-9087-73A5-055A-3B23E302E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497" y="2456466"/>
              <a:ext cx="486796" cy="473486"/>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5009757B-6D5D-B9E7-5B1D-C971E02618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585" y="3818625"/>
              <a:ext cx="408903" cy="39772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D60DDEFB-FE04-2A60-B9AA-970E92975A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17" y="3212825"/>
              <a:ext cx="486796" cy="473486"/>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D35AD93E-E211-868A-FC82-70C8BB553F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7619" y="3212825"/>
              <a:ext cx="486797" cy="473486"/>
            </a:xfrm>
            <a:prstGeom prst="rect">
              <a:avLst/>
            </a:prstGeom>
            <a:noFill/>
            <a:extLst>
              <a:ext uri="{909E8E84-426E-40DD-AFC4-6F175D3DCCD1}">
                <a14:hiddenFill xmlns:a14="http://schemas.microsoft.com/office/drawing/2010/main">
                  <a:solidFill>
                    <a:srgbClr val="FFFFFF"/>
                  </a:solidFill>
                </a14:hiddenFill>
              </a:ext>
            </a:extLst>
          </p:spPr>
        </p:pic>
        <p:sp>
          <p:nvSpPr>
            <p:cNvPr id="8" name="Can 7">
              <a:extLst>
                <a:ext uri="{FF2B5EF4-FFF2-40B4-BE49-F238E27FC236}">
                  <a16:creationId xmlns:a16="http://schemas.microsoft.com/office/drawing/2014/main" id="{F647FC72-4C64-82CA-29FD-992A2E7E6BC4}"/>
                </a:ext>
              </a:extLst>
            </p:cNvPr>
            <p:cNvSpPr/>
            <p:nvPr/>
          </p:nvSpPr>
          <p:spPr>
            <a:xfrm>
              <a:off x="1806270" y="3293013"/>
              <a:ext cx="245098" cy="313109"/>
            </a:xfrm>
            <a:prstGeom prst="can">
              <a:avLst/>
            </a:prstGeom>
            <a:solidFill>
              <a:schemeClr val="bg1">
                <a:lumMod val="85000"/>
              </a:schemeClr>
            </a:solidFill>
            <a:ln w="12700">
              <a:solidFill>
                <a:srgbClr val="326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D4D48EB-2BBE-761E-894A-6D5A7DBFA75B}"/>
                </a:ext>
              </a:extLst>
            </p:cNvPr>
            <p:cNvSpPr/>
            <p:nvPr/>
          </p:nvSpPr>
          <p:spPr>
            <a:xfrm>
              <a:off x="2230097" y="2386654"/>
              <a:ext cx="1332645" cy="1420094"/>
            </a:xfrm>
            <a:prstGeom prst="roundRect">
              <a:avLst>
                <a:gd name="adj" fmla="val 8249"/>
              </a:avLst>
            </a:prstGeom>
            <a:noFill/>
            <a:ln w="19050">
              <a:solidFill>
                <a:srgbClr val="326CE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10" name="Picture 18">
              <a:extLst>
                <a:ext uri="{FF2B5EF4-FFF2-40B4-BE49-F238E27FC236}">
                  <a16:creationId xmlns:a16="http://schemas.microsoft.com/office/drawing/2014/main" id="{66993B9E-6AC2-15CE-3FE1-1C3C3A19CB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7300" y="2177201"/>
              <a:ext cx="397227" cy="38636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3B992B2-A73F-A31E-DE4E-2EF01C542412}"/>
                </a:ext>
              </a:extLst>
            </p:cNvPr>
            <p:cNvCxnSpPr>
              <a:stCxn id="8194" idx="2"/>
              <a:endCxn id="8206" idx="0"/>
            </p:cNvCxnSpPr>
            <p:nvPr/>
          </p:nvCxnSpPr>
          <p:spPr>
            <a:xfrm flipH="1">
              <a:off x="2581018" y="2929952"/>
              <a:ext cx="321877" cy="282873"/>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6AB81EB-D13D-852E-667A-3A72E7E82ECA}"/>
                </a:ext>
              </a:extLst>
            </p:cNvPr>
            <p:cNvCxnSpPr>
              <a:cxnSpLocks/>
              <a:stCxn id="8194" idx="2"/>
              <a:endCxn id="8204" idx="0"/>
            </p:cNvCxnSpPr>
            <p:nvPr/>
          </p:nvCxnSpPr>
          <p:spPr>
            <a:xfrm>
              <a:off x="2902895" y="2929952"/>
              <a:ext cx="329720" cy="282873"/>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BA59CF2-8A58-DE7F-3627-E68B42A52ACE}"/>
                </a:ext>
              </a:extLst>
            </p:cNvPr>
            <p:cNvCxnSpPr>
              <a:cxnSpLocks/>
              <a:stCxn id="8206" idx="1"/>
              <a:endCxn id="8" idx="4"/>
            </p:cNvCxnSpPr>
            <p:nvPr/>
          </p:nvCxnSpPr>
          <p:spPr>
            <a:xfrm flipH="1">
              <a:off x="2051368" y="3449568"/>
              <a:ext cx="286251" cy="0"/>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pic>
          <p:nvPicPr>
            <p:cNvPr id="8201" name="Picture 2">
              <a:extLst>
                <a:ext uri="{FF2B5EF4-FFF2-40B4-BE49-F238E27FC236}">
                  <a16:creationId xmlns:a16="http://schemas.microsoft.com/office/drawing/2014/main" id="{B8132411-E240-843A-E9BA-A1A5BDE11E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3158" y="2439392"/>
              <a:ext cx="486796" cy="473486"/>
            </a:xfrm>
            <a:prstGeom prst="rect">
              <a:avLst/>
            </a:prstGeom>
            <a:noFill/>
            <a:extLst>
              <a:ext uri="{909E8E84-426E-40DD-AFC4-6F175D3DCCD1}">
                <a14:hiddenFill xmlns:a14="http://schemas.microsoft.com/office/drawing/2010/main">
                  <a:solidFill>
                    <a:srgbClr val="FFFFFF"/>
                  </a:solidFill>
                </a14:hiddenFill>
              </a:ext>
            </a:extLst>
          </p:spPr>
        </p:pic>
        <p:pic>
          <p:nvPicPr>
            <p:cNvPr id="8203" name="Picture 12">
              <a:extLst>
                <a:ext uri="{FF2B5EF4-FFF2-40B4-BE49-F238E27FC236}">
                  <a16:creationId xmlns:a16="http://schemas.microsoft.com/office/drawing/2014/main" id="{02DF42FC-9863-C463-603C-A8E48FB107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878" y="3195751"/>
              <a:ext cx="486796" cy="473486"/>
            </a:xfrm>
            <a:prstGeom prst="rect">
              <a:avLst/>
            </a:prstGeom>
            <a:noFill/>
            <a:extLst>
              <a:ext uri="{909E8E84-426E-40DD-AFC4-6F175D3DCCD1}">
                <a14:hiddenFill xmlns:a14="http://schemas.microsoft.com/office/drawing/2010/main">
                  <a:solidFill>
                    <a:srgbClr val="FFFFFF"/>
                  </a:solidFill>
                </a14:hiddenFill>
              </a:ext>
            </a:extLst>
          </p:spPr>
        </p:pic>
        <p:pic>
          <p:nvPicPr>
            <p:cNvPr id="8205" name="Picture 14">
              <a:extLst>
                <a:ext uri="{FF2B5EF4-FFF2-40B4-BE49-F238E27FC236}">
                  <a16:creationId xmlns:a16="http://schemas.microsoft.com/office/drawing/2014/main" id="{3BFC41FF-3BBC-669A-FB67-C15CA2D05F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1280" y="3195751"/>
              <a:ext cx="486797" cy="473486"/>
            </a:xfrm>
            <a:prstGeom prst="rect">
              <a:avLst/>
            </a:prstGeom>
            <a:noFill/>
            <a:extLst>
              <a:ext uri="{909E8E84-426E-40DD-AFC4-6F175D3DCCD1}">
                <a14:hiddenFill xmlns:a14="http://schemas.microsoft.com/office/drawing/2010/main">
                  <a:solidFill>
                    <a:srgbClr val="FFFFFF"/>
                  </a:solidFill>
                </a14:hiddenFill>
              </a:ext>
            </a:extLst>
          </p:spPr>
        </p:pic>
        <p:sp>
          <p:nvSpPr>
            <p:cNvPr id="8207" name="Rounded Rectangle 8206">
              <a:extLst>
                <a:ext uri="{FF2B5EF4-FFF2-40B4-BE49-F238E27FC236}">
                  <a16:creationId xmlns:a16="http://schemas.microsoft.com/office/drawing/2014/main" id="{720E37AA-83CA-A2A3-13D6-75B16B242F46}"/>
                </a:ext>
              </a:extLst>
            </p:cNvPr>
            <p:cNvSpPr/>
            <p:nvPr/>
          </p:nvSpPr>
          <p:spPr>
            <a:xfrm>
              <a:off x="3813758" y="2369580"/>
              <a:ext cx="1332645" cy="1420094"/>
            </a:xfrm>
            <a:prstGeom prst="roundRect">
              <a:avLst>
                <a:gd name="adj" fmla="val 8249"/>
              </a:avLst>
            </a:prstGeom>
            <a:noFill/>
            <a:ln w="19050">
              <a:solidFill>
                <a:srgbClr val="326CE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09" name="Picture 18">
              <a:extLst>
                <a:ext uri="{FF2B5EF4-FFF2-40B4-BE49-F238E27FC236}">
                  <a16:creationId xmlns:a16="http://schemas.microsoft.com/office/drawing/2014/main" id="{7D3BB6A6-B57F-6201-86FC-1E14C4DF0A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0961" y="2160127"/>
              <a:ext cx="397227" cy="386365"/>
            </a:xfrm>
            <a:prstGeom prst="rect">
              <a:avLst/>
            </a:prstGeom>
            <a:noFill/>
            <a:extLst>
              <a:ext uri="{909E8E84-426E-40DD-AFC4-6F175D3DCCD1}">
                <a14:hiddenFill xmlns:a14="http://schemas.microsoft.com/office/drawing/2010/main">
                  <a:solidFill>
                    <a:srgbClr val="FFFFFF"/>
                  </a:solidFill>
                </a14:hiddenFill>
              </a:ext>
            </a:extLst>
          </p:spPr>
        </p:pic>
        <p:cxnSp>
          <p:nvCxnSpPr>
            <p:cNvPr id="8211" name="Straight Connector 8210">
              <a:extLst>
                <a:ext uri="{FF2B5EF4-FFF2-40B4-BE49-F238E27FC236}">
                  <a16:creationId xmlns:a16="http://schemas.microsoft.com/office/drawing/2014/main" id="{540C35CC-A49E-6850-9C56-AD9145B720A7}"/>
                </a:ext>
              </a:extLst>
            </p:cNvPr>
            <p:cNvCxnSpPr>
              <a:stCxn id="8201" idx="2"/>
              <a:endCxn id="8205" idx="0"/>
            </p:cNvCxnSpPr>
            <p:nvPr/>
          </p:nvCxnSpPr>
          <p:spPr>
            <a:xfrm flipH="1">
              <a:off x="4164679" y="2912878"/>
              <a:ext cx="321877" cy="282873"/>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8212" name="Straight Connector 8211">
              <a:extLst>
                <a:ext uri="{FF2B5EF4-FFF2-40B4-BE49-F238E27FC236}">
                  <a16:creationId xmlns:a16="http://schemas.microsoft.com/office/drawing/2014/main" id="{20B7C823-CF4D-CD55-DC35-D12763978ECE}"/>
                </a:ext>
              </a:extLst>
            </p:cNvPr>
            <p:cNvCxnSpPr>
              <a:cxnSpLocks/>
              <a:stCxn id="8201" idx="2"/>
              <a:endCxn id="8203" idx="0"/>
            </p:cNvCxnSpPr>
            <p:nvPr/>
          </p:nvCxnSpPr>
          <p:spPr>
            <a:xfrm>
              <a:off x="4486556" y="2912878"/>
              <a:ext cx="329720" cy="282873"/>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8213" name="Straight Connector 8212">
              <a:extLst>
                <a:ext uri="{FF2B5EF4-FFF2-40B4-BE49-F238E27FC236}">
                  <a16:creationId xmlns:a16="http://schemas.microsoft.com/office/drawing/2014/main" id="{A5C16189-29F4-C191-43C5-6A912A0D21F6}"/>
                </a:ext>
              </a:extLst>
            </p:cNvPr>
            <p:cNvCxnSpPr>
              <a:cxnSpLocks/>
              <a:stCxn id="8205" idx="3"/>
              <a:endCxn id="8203" idx="1"/>
            </p:cNvCxnSpPr>
            <p:nvPr/>
          </p:nvCxnSpPr>
          <p:spPr>
            <a:xfrm>
              <a:off x="4408077" y="3432494"/>
              <a:ext cx="164801" cy="0"/>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
          <p:nvSpPr>
            <p:cNvPr id="8229" name="Rounded Rectangle 8228">
              <a:extLst>
                <a:ext uri="{FF2B5EF4-FFF2-40B4-BE49-F238E27FC236}">
                  <a16:creationId xmlns:a16="http://schemas.microsoft.com/office/drawing/2014/main" id="{1F1CE68B-7E74-D38B-038A-994EC7F3095B}"/>
                </a:ext>
              </a:extLst>
            </p:cNvPr>
            <p:cNvSpPr/>
            <p:nvPr/>
          </p:nvSpPr>
          <p:spPr>
            <a:xfrm>
              <a:off x="1051794" y="5692315"/>
              <a:ext cx="7122133" cy="304153"/>
            </a:xfrm>
            <a:prstGeom prst="roundRect">
              <a:avLst>
                <a:gd name="adj" fmla="val 18709"/>
              </a:avLst>
            </a:prstGeom>
            <a:solidFill>
              <a:srgbClr val="FF0000">
                <a:alpha val="35812"/>
              </a:srgbClr>
            </a:solidFill>
            <a:ln w="222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CSI</a:t>
              </a:r>
            </a:p>
          </p:txBody>
        </p:sp>
        <p:cxnSp>
          <p:nvCxnSpPr>
            <p:cNvPr id="8234" name="Straight Connector 8233">
              <a:extLst>
                <a:ext uri="{FF2B5EF4-FFF2-40B4-BE49-F238E27FC236}">
                  <a16:creationId xmlns:a16="http://schemas.microsoft.com/office/drawing/2014/main" id="{8CE72F18-2DD2-2FB2-509C-ACD472082A21}"/>
                </a:ext>
              </a:extLst>
            </p:cNvPr>
            <p:cNvCxnSpPr>
              <a:cxnSpLocks/>
              <a:stCxn id="8208" idx="2"/>
            </p:cNvCxnSpPr>
            <p:nvPr/>
          </p:nvCxnSpPr>
          <p:spPr>
            <a:xfrm>
              <a:off x="4057157" y="5590883"/>
              <a:ext cx="0" cy="319083"/>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
          <p:nvSpPr>
            <p:cNvPr id="8240" name="Rounded Rectangle 8239">
              <a:extLst>
                <a:ext uri="{FF2B5EF4-FFF2-40B4-BE49-F238E27FC236}">
                  <a16:creationId xmlns:a16="http://schemas.microsoft.com/office/drawing/2014/main" id="{4D88097E-782D-5C5E-4868-FCBA2D9D0BC2}"/>
                </a:ext>
              </a:extLst>
            </p:cNvPr>
            <p:cNvSpPr/>
            <p:nvPr/>
          </p:nvSpPr>
          <p:spPr>
            <a:xfrm>
              <a:off x="5719323" y="2113930"/>
              <a:ext cx="2143190" cy="1905207"/>
            </a:xfrm>
            <a:prstGeom prst="roundRect">
              <a:avLst>
                <a:gd name="adj" fmla="val 6571"/>
              </a:avLst>
            </a:prstGeom>
            <a:noFill/>
            <a:ln w="25400">
              <a:solidFill>
                <a:srgbClr val="326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41" name="Picture 2">
              <a:extLst>
                <a:ext uri="{FF2B5EF4-FFF2-40B4-BE49-F238E27FC236}">
                  <a16:creationId xmlns:a16="http://schemas.microsoft.com/office/drawing/2014/main" id="{496DDE9B-A126-E3D3-9E32-0AE17D805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4662" y="2454102"/>
              <a:ext cx="486796" cy="473486"/>
            </a:xfrm>
            <a:prstGeom prst="rect">
              <a:avLst/>
            </a:prstGeom>
            <a:noFill/>
            <a:extLst>
              <a:ext uri="{909E8E84-426E-40DD-AFC4-6F175D3DCCD1}">
                <a14:hiddenFill xmlns:a14="http://schemas.microsoft.com/office/drawing/2010/main">
                  <a:solidFill>
                    <a:srgbClr val="FFFFFF"/>
                  </a:solidFill>
                </a14:hiddenFill>
              </a:ext>
            </a:extLst>
          </p:spPr>
        </p:pic>
        <p:pic>
          <p:nvPicPr>
            <p:cNvPr id="8242" name="Picture 8">
              <a:extLst>
                <a:ext uri="{FF2B5EF4-FFF2-40B4-BE49-F238E27FC236}">
                  <a16:creationId xmlns:a16="http://schemas.microsoft.com/office/drawing/2014/main" id="{8F58FAA2-9474-56DB-782B-33CFE58608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6750" y="3816261"/>
              <a:ext cx="408903" cy="397723"/>
            </a:xfrm>
            <a:prstGeom prst="rect">
              <a:avLst/>
            </a:prstGeom>
            <a:noFill/>
            <a:extLst>
              <a:ext uri="{909E8E84-426E-40DD-AFC4-6F175D3DCCD1}">
                <a14:hiddenFill xmlns:a14="http://schemas.microsoft.com/office/drawing/2010/main">
                  <a:solidFill>
                    <a:srgbClr val="FFFFFF"/>
                  </a:solidFill>
                </a14:hiddenFill>
              </a:ext>
            </a:extLst>
          </p:spPr>
        </p:pic>
        <p:pic>
          <p:nvPicPr>
            <p:cNvPr id="8243" name="Picture 12">
              <a:extLst>
                <a:ext uri="{FF2B5EF4-FFF2-40B4-BE49-F238E27FC236}">
                  <a16:creationId xmlns:a16="http://schemas.microsoft.com/office/drawing/2014/main" id="{FEF737B6-C708-B7FB-3942-863EDBCFC2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4382" y="3210461"/>
              <a:ext cx="486796" cy="473486"/>
            </a:xfrm>
            <a:prstGeom prst="rect">
              <a:avLst/>
            </a:prstGeom>
            <a:noFill/>
            <a:extLst>
              <a:ext uri="{909E8E84-426E-40DD-AFC4-6F175D3DCCD1}">
                <a14:hiddenFill xmlns:a14="http://schemas.microsoft.com/office/drawing/2010/main">
                  <a:solidFill>
                    <a:srgbClr val="FFFFFF"/>
                  </a:solidFill>
                </a14:hiddenFill>
              </a:ext>
            </a:extLst>
          </p:spPr>
        </p:pic>
        <p:pic>
          <p:nvPicPr>
            <p:cNvPr id="8244" name="Picture 14">
              <a:extLst>
                <a:ext uri="{FF2B5EF4-FFF2-40B4-BE49-F238E27FC236}">
                  <a16:creationId xmlns:a16="http://schemas.microsoft.com/office/drawing/2014/main" id="{F6AE5484-73D4-E26A-61E1-1EAF998519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2784" y="3210461"/>
              <a:ext cx="486797" cy="473486"/>
            </a:xfrm>
            <a:prstGeom prst="rect">
              <a:avLst/>
            </a:prstGeom>
            <a:noFill/>
            <a:extLst>
              <a:ext uri="{909E8E84-426E-40DD-AFC4-6F175D3DCCD1}">
                <a14:hiddenFill xmlns:a14="http://schemas.microsoft.com/office/drawing/2010/main">
                  <a:solidFill>
                    <a:srgbClr val="FFFFFF"/>
                  </a:solidFill>
                </a14:hiddenFill>
              </a:ext>
            </a:extLst>
          </p:spPr>
        </p:pic>
        <p:sp>
          <p:nvSpPr>
            <p:cNvPr id="8245" name="Can 8244">
              <a:extLst>
                <a:ext uri="{FF2B5EF4-FFF2-40B4-BE49-F238E27FC236}">
                  <a16:creationId xmlns:a16="http://schemas.microsoft.com/office/drawing/2014/main" id="{AEAEDF3F-5A17-92FB-DD2E-33A65C9C3395}"/>
                </a:ext>
              </a:extLst>
            </p:cNvPr>
            <p:cNvSpPr/>
            <p:nvPr/>
          </p:nvSpPr>
          <p:spPr>
            <a:xfrm>
              <a:off x="5861435" y="3290649"/>
              <a:ext cx="245098" cy="313109"/>
            </a:xfrm>
            <a:prstGeom prst="can">
              <a:avLst/>
            </a:prstGeom>
            <a:solidFill>
              <a:schemeClr val="bg1">
                <a:lumMod val="85000"/>
              </a:schemeClr>
            </a:solidFill>
            <a:ln w="12700">
              <a:solidFill>
                <a:srgbClr val="326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6" name="Rounded Rectangle 8245">
              <a:extLst>
                <a:ext uri="{FF2B5EF4-FFF2-40B4-BE49-F238E27FC236}">
                  <a16:creationId xmlns:a16="http://schemas.microsoft.com/office/drawing/2014/main" id="{6D13DCE0-2311-5307-0928-AEB944A6361C}"/>
                </a:ext>
              </a:extLst>
            </p:cNvPr>
            <p:cNvSpPr/>
            <p:nvPr/>
          </p:nvSpPr>
          <p:spPr>
            <a:xfrm>
              <a:off x="6285262" y="2384290"/>
              <a:ext cx="1332645" cy="1420094"/>
            </a:xfrm>
            <a:prstGeom prst="roundRect">
              <a:avLst>
                <a:gd name="adj" fmla="val 8249"/>
              </a:avLst>
            </a:prstGeom>
            <a:noFill/>
            <a:ln w="19050">
              <a:solidFill>
                <a:srgbClr val="326CE5"/>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47" name="Picture 18">
              <a:extLst>
                <a:ext uri="{FF2B5EF4-FFF2-40B4-BE49-F238E27FC236}">
                  <a16:creationId xmlns:a16="http://schemas.microsoft.com/office/drawing/2014/main" id="{FC2DD825-2F25-0D3B-344A-5650F815E4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2465" y="2174837"/>
              <a:ext cx="397227" cy="386365"/>
            </a:xfrm>
            <a:prstGeom prst="rect">
              <a:avLst/>
            </a:prstGeom>
            <a:noFill/>
            <a:extLst>
              <a:ext uri="{909E8E84-426E-40DD-AFC4-6F175D3DCCD1}">
                <a14:hiddenFill xmlns:a14="http://schemas.microsoft.com/office/drawing/2010/main">
                  <a:solidFill>
                    <a:srgbClr val="FFFFFF"/>
                  </a:solidFill>
                </a14:hiddenFill>
              </a:ext>
            </a:extLst>
          </p:spPr>
        </p:pic>
        <p:cxnSp>
          <p:nvCxnSpPr>
            <p:cNvPr id="8248" name="Straight Connector 8247">
              <a:extLst>
                <a:ext uri="{FF2B5EF4-FFF2-40B4-BE49-F238E27FC236}">
                  <a16:creationId xmlns:a16="http://schemas.microsoft.com/office/drawing/2014/main" id="{661BECB1-96DC-4E07-8733-D751F20530BC}"/>
                </a:ext>
              </a:extLst>
            </p:cNvPr>
            <p:cNvCxnSpPr>
              <a:stCxn id="8241" idx="2"/>
              <a:endCxn id="8244" idx="0"/>
            </p:cNvCxnSpPr>
            <p:nvPr/>
          </p:nvCxnSpPr>
          <p:spPr>
            <a:xfrm flipH="1">
              <a:off x="6636183" y="2927588"/>
              <a:ext cx="321877" cy="282873"/>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8249" name="Straight Connector 8248">
              <a:extLst>
                <a:ext uri="{FF2B5EF4-FFF2-40B4-BE49-F238E27FC236}">
                  <a16:creationId xmlns:a16="http://schemas.microsoft.com/office/drawing/2014/main" id="{CFA34AB6-5A60-DCE1-2C47-6082B471704F}"/>
                </a:ext>
              </a:extLst>
            </p:cNvPr>
            <p:cNvCxnSpPr>
              <a:cxnSpLocks/>
              <a:stCxn id="8241" idx="2"/>
              <a:endCxn id="8243" idx="0"/>
            </p:cNvCxnSpPr>
            <p:nvPr/>
          </p:nvCxnSpPr>
          <p:spPr>
            <a:xfrm>
              <a:off x="6958060" y="2927588"/>
              <a:ext cx="329720" cy="282873"/>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8250" name="Straight Connector 8249">
              <a:extLst>
                <a:ext uri="{FF2B5EF4-FFF2-40B4-BE49-F238E27FC236}">
                  <a16:creationId xmlns:a16="http://schemas.microsoft.com/office/drawing/2014/main" id="{9DC1C1B1-E219-1F1B-D4AD-1D5BAE64BC9F}"/>
                </a:ext>
              </a:extLst>
            </p:cNvPr>
            <p:cNvCxnSpPr>
              <a:cxnSpLocks/>
              <a:stCxn id="8244" idx="3"/>
              <a:endCxn id="8243" idx="1"/>
            </p:cNvCxnSpPr>
            <p:nvPr/>
          </p:nvCxnSpPr>
          <p:spPr>
            <a:xfrm>
              <a:off x="6879581" y="3447204"/>
              <a:ext cx="164801" cy="0"/>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8251" name="Straight Connector 8250">
              <a:extLst>
                <a:ext uri="{FF2B5EF4-FFF2-40B4-BE49-F238E27FC236}">
                  <a16:creationId xmlns:a16="http://schemas.microsoft.com/office/drawing/2014/main" id="{B29E48CE-354A-BD9E-A73E-97DCFD53A1EA}"/>
                </a:ext>
              </a:extLst>
            </p:cNvPr>
            <p:cNvCxnSpPr>
              <a:cxnSpLocks/>
              <a:stCxn id="8244" idx="1"/>
              <a:endCxn id="8245" idx="4"/>
            </p:cNvCxnSpPr>
            <p:nvPr/>
          </p:nvCxnSpPr>
          <p:spPr>
            <a:xfrm flipH="1">
              <a:off x="6106533" y="3447204"/>
              <a:ext cx="286251" cy="0"/>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8260" name="Straight Connector 8259">
              <a:extLst>
                <a:ext uri="{FF2B5EF4-FFF2-40B4-BE49-F238E27FC236}">
                  <a16:creationId xmlns:a16="http://schemas.microsoft.com/office/drawing/2014/main" id="{FB3CBDBD-C3DC-AF0C-A675-BEE91D82599D}"/>
                </a:ext>
              </a:extLst>
            </p:cNvPr>
            <p:cNvCxnSpPr>
              <a:cxnSpLocks/>
              <a:endCxn id="8242" idx="2"/>
            </p:cNvCxnSpPr>
            <p:nvPr/>
          </p:nvCxnSpPr>
          <p:spPr>
            <a:xfrm flipV="1">
              <a:off x="5719322" y="4213984"/>
              <a:ext cx="1880" cy="1621450"/>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pic>
          <p:nvPicPr>
            <p:cNvPr id="8263" name="Picture 10">
              <a:extLst>
                <a:ext uri="{FF2B5EF4-FFF2-40B4-BE49-F238E27FC236}">
                  <a16:creationId xmlns:a16="http://schemas.microsoft.com/office/drawing/2014/main" id="{E6184EFD-C4D7-144E-DEA2-C5BA6081B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381" y="4440363"/>
              <a:ext cx="486797" cy="473486"/>
            </a:xfrm>
            <a:prstGeom prst="rect">
              <a:avLst/>
            </a:prstGeom>
            <a:noFill/>
            <a:extLst>
              <a:ext uri="{909E8E84-426E-40DD-AFC4-6F175D3DCCD1}">
                <a14:hiddenFill xmlns:a14="http://schemas.microsoft.com/office/drawing/2010/main">
                  <a:solidFill>
                    <a:srgbClr val="FFFFFF"/>
                  </a:solidFill>
                </a14:hiddenFill>
              </a:ext>
            </a:extLst>
          </p:spPr>
        </p:pic>
        <p:pic>
          <p:nvPicPr>
            <p:cNvPr id="8264" name="Picture 16">
              <a:extLst>
                <a:ext uri="{FF2B5EF4-FFF2-40B4-BE49-F238E27FC236}">
                  <a16:creationId xmlns:a16="http://schemas.microsoft.com/office/drawing/2014/main" id="{FE2E30DB-DD51-1E00-4F57-2E63072E2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380" y="5059287"/>
              <a:ext cx="486798" cy="473487"/>
            </a:xfrm>
            <a:prstGeom prst="rect">
              <a:avLst/>
            </a:prstGeom>
            <a:noFill/>
            <a:extLst>
              <a:ext uri="{909E8E84-426E-40DD-AFC4-6F175D3DCCD1}">
                <a14:hiddenFill xmlns:a14="http://schemas.microsoft.com/office/drawing/2010/main">
                  <a:solidFill>
                    <a:srgbClr val="FFFFFF"/>
                  </a:solidFill>
                </a14:hiddenFill>
              </a:ext>
            </a:extLst>
          </p:spPr>
        </p:pic>
        <p:cxnSp>
          <p:nvCxnSpPr>
            <p:cNvPr id="8265" name="Straight Connector 8264">
              <a:extLst>
                <a:ext uri="{FF2B5EF4-FFF2-40B4-BE49-F238E27FC236}">
                  <a16:creationId xmlns:a16="http://schemas.microsoft.com/office/drawing/2014/main" id="{F9999BE3-9CBF-6871-39C6-9E26D86EB12A}"/>
                </a:ext>
              </a:extLst>
            </p:cNvPr>
            <p:cNvCxnSpPr>
              <a:cxnSpLocks/>
              <a:stCxn id="8243" idx="2"/>
              <a:endCxn id="8263" idx="0"/>
            </p:cNvCxnSpPr>
            <p:nvPr/>
          </p:nvCxnSpPr>
          <p:spPr>
            <a:xfrm>
              <a:off x="7287780" y="3683947"/>
              <a:ext cx="0" cy="756416"/>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8266" name="Straight Connector 8265">
              <a:extLst>
                <a:ext uri="{FF2B5EF4-FFF2-40B4-BE49-F238E27FC236}">
                  <a16:creationId xmlns:a16="http://schemas.microsoft.com/office/drawing/2014/main" id="{962A1CFE-1847-A72D-9FDB-E8CCE46F5420}"/>
                </a:ext>
              </a:extLst>
            </p:cNvPr>
            <p:cNvCxnSpPr>
              <a:cxnSpLocks/>
              <a:stCxn id="8264" idx="0"/>
              <a:endCxn id="8263" idx="2"/>
            </p:cNvCxnSpPr>
            <p:nvPr/>
          </p:nvCxnSpPr>
          <p:spPr>
            <a:xfrm flipV="1">
              <a:off x="7287779" y="4913849"/>
              <a:ext cx="1" cy="145438"/>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8267" name="Straight Connector 8266">
              <a:extLst>
                <a:ext uri="{FF2B5EF4-FFF2-40B4-BE49-F238E27FC236}">
                  <a16:creationId xmlns:a16="http://schemas.microsoft.com/office/drawing/2014/main" id="{8A4827AF-93C9-AFCF-D628-9470B691C37B}"/>
                </a:ext>
              </a:extLst>
            </p:cNvPr>
            <p:cNvCxnSpPr>
              <a:cxnSpLocks/>
              <a:stCxn id="8264" idx="2"/>
            </p:cNvCxnSpPr>
            <p:nvPr/>
          </p:nvCxnSpPr>
          <p:spPr>
            <a:xfrm>
              <a:off x="7287779" y="5532774"/>
              <a:ext cx="0" cy="159541"/>
            </a:xfrm>
            <a:prstGeom prst="line">
              <a:avLst/>
            </a:prstGeom>
            <a:ln w="12700">
              <a:solidFill>
                <a:schemeClr val="tx1">
                  <a:lumMod val="50000"/>
                  <a:lumOff val="50000"/>
                </a:schemeClr>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
          <p:nvSpPr>
            <p:cNvPr id="8277" name="TextBox 8276">
              <a:extLst>
                <a:ext uri="{FF2B5EF4-FFF2-40B4-BE49-F238E27FC236}">
                  <a16:creationId xmlns:a16="http://schemas.microsoft.com/office/drawing/2014/main" id="{9DE0AF35-F608-2C42-B22B-464239CCA631}"/>
                </a:ext>
              </a:extLst>
            </p:cNvPr>
            <p:cNvSpPr txBox="1"/>
            <p:nvPr/>
          </p:nvSpPr>
          <p:spPr>
            <a:xfrm>
              <a:off x="1632478" y="1724047"/>
              <a:ext cx="2288792" cy="246221"/>
            </a:xfrm>
            <a:prstGeom prst="rect">
              <a:avLst/>
            </a:prstGeom>
            <a:noFill/>
            <a:ln w="6350">
              <a:solidFill>
                <a:schemeClr val="bg1">
                  <a:lumMod val="85000"/>
                </a:schemeClr>
              </a:solidFill>
            </a:ln>
          </p:spPr>
          <p:txBody>
            <a:bodyPr wrap="square" rtlCol="0">
              <a:spAutoFit/>
            </a:bodyPr>
            <a:lstStyle/>
            <a:p>
              <a:pPr algn="ctr"/>
              <a:r>
                <a:rPr lang="en-US" sz="1000" dirty="0"/>
                <a:t>Storage attached to the Node (server)</a:t>
              </a:r>
            </a:p>
          </p:txBody>
        </p:sp>
        <p:cxnSp>
          <p:nvCxnSpPr>
            <p:cNvPr id="8279" name="Straight Arrow Connector 8278">
              <a:extLst>
                <a:ext uri="{FF2B5EF4-FFF2-40B4-BE49-F238E27FC236}">
                  <a16:creationId xmlns:a16="http://schemas.microsoft.com/office/drawing/2014/main" id="{304266EF-6350-F430-0AFB-9304CB6578EE}"/>
                </a:ext>
              </a:extLst>
            </p:cNvPr>
            <p:cNvCxnSpPr>
              <a:cxnSpLocks/>
              <a:endCxn id="8" idx="1"/>
            </p:cNvCxnSpPr>
            <p:nvPr/>
          </p:nvCxnSpPr>
          <p:spPr>
            <a:xfrm>
              <a:off x="1928819" y="1986311"/>
              <a:ext cx="0" cy="1306702"/>
            </a:xfrm>
            <a:prstGeom prst="straightConnector1">
              <a:avLst/>
            </a:prstGeom>
            <a:ln w="6350">
              <a:solidFill>
                <a:schemeClr val="tx1">
                  <a:lumMod val="50000"/>
                  <a:lumOff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8281" name="TextBox 8280">
              <a:extLst>
                <a:ext uri="{FF2B5EF4-FFF2-40B4-BE49-F238E27FC236}">
                  <a16:creationId xmlns:a16="http://schemas.microsoft.com/office/drawing/2014/main" id="{D72ACF43-A50D-131C-2E93-1655011AF975}"/>
                </a:ext>
              </a:extLst>
            </p:cNvPr>
            <p:cNvSpPr txBox="1"/>
            <p:nvPr/>
          </p:nvSpPr>
          <p:spPr>
            <a:xfrm>
              <a:off x="891041" y="6172998"/>
              <a:ext cx="7478352" cy="246221"/>
            </a:xfrm>
            <a:prstGeom prst="rect">
              <a:avLst/>
            </a:prstGeom>
            <a:noFill/>
            <a:ln w="6350">
              <a:solidFill>
                <a:schemeClr val="bg1">
                  <a:lumMod val="85000"/>
                </a:schemeClr>
              </a:solidFill>
            </a:ln>
          </p:spPr>
          <p:txBody>
            <a:bodyPr wrap="square" rtlCol="0">
              <a:spAutoFit/>
            </a:bodyPr>
            <a:lstStyle/>
            <a:p>
              <a:pPr algn="ctr"/>
              <a:r>
                <a:rPr lang="en-US" sz="1000" dirty="0"/>
                <a:t>Cluster level defined objects (resources).</a:t>
              </a:r>
            </a:p>
          </p:txBody>
        </p:sp>
        <p:sp>
          <p:nvSpPr>
            <p:cNvPr id="8288" name="TextBox 8287">
              <a:extLst>
                <a:ext uri="{FF2B5EF4-FFF2-40B4-BE49-F238E27FC236}">
                  <a16:creationId xmlns:a16="http://schemas.microsoft.com/office/drawing/2014/main" id="{58EF9442-ED2D-D441-72C5-C5F0D30F13BF}"/>
                </a:ext>
              </a:extLst>
            </p:cNvPr>
            <p:cNvSpPr txBox="1"/>
            <p:nvPr/>
          </p:nvSpPr>
          <p:spPr>
            <a:xfrm>
              <a:off x="5694972" y="1740090"/>
              <a:ext cx="2288792" cy="246221"/>
            </a:xfrm>
            <a:prstGeom prst="rect">
              <a:avLst/>
            </a:prstGeom>
            <a:noFill/>
            <a:ln w="6350">
              <a:solidFill>
                <a:schemeClr val="bg1">
                  <a:lumMod val="85000"/>
                </a:schemeClr>
              </a:solidFill>
            </a:ln>
          </p:spPr>
          <p:txBody>
            <a:bodyPr wrap="square" rtlCol="0">
              <a:spAutoFit/>
            </a:bodyPr>
            <a:lstStyle/>
            <a:p>
              <a:pPr algn="ctr"/>
              <a:r>
                <a:rPr lang="en-US" sz="1000" dirty="0"/>
                <a:t>Storage attached to the Node (server)</a:t>
              </a:r>
            </a:p>
          </p:txBody>
        </p:sp>
        <p:cxnSp>
          <p:nvCxnSpPr>
            <p:cNvPr id="8289" name="Straight Arrow Connector 8288">
              <a:extLst>
                <a:ext uri="{FF2B5EF4-FFF2-40B4-BE49-F238E27FC236}">
                  <a16:creationId xmlns:a16="http://schemas.microsoft.com/office/drawing/2014/main" id="{5BCAC89A-7AB7-76AA-99AE-CC380E7C5F73}"/>
                </a:ext>
              </a:extLst>
            </p:cNvPr>
            <p:cNvCxnSpPr>
              <a:cxnSpLocks/>
              <a:endCxn id="8245" idx="1"/>
            </p:cNvCxnSpPr>
            <p:nvPr/>
          </p:nvCxnSpPr>
          <p:spPr>
            <a:xfrm flipH="1">
              <a:off x="5983984" y="1986311"/>
              <a:ext cx="3530" cy="1304338"/>
            </a:xfrm>
            <a:prstGeom prst="straightConnector1">
              <a:avLst/>
            </a:prstGeom>
            <a:ln w="6350">
              <a:solidFill>
                <a:schemeClr val="tx1">
                  <a:lumMod val="50000"/>
                  <a:lumOff val="50000"/>
                </a:schemeClr>
              </a:solidFill>
              <a:prstDash val="dash"/>
              <a:tailEnd type="triangle"/>
            </a:ln>
          </p:spPr>
          <p:style>
            <a:lnRef idx="2">
              <a:schemeClr val="accent1"/>
            </a:lnRef>
            <a:fillRef idx="0">
              <a:schemeClr val="accent1"/>
            </a:fillRef>
            <a:effectRef idx="1">
              <a:schemeClr val="accent1"/>
            </a:effectRef>
            <a:fontRef idx="minor">
              <a:schemeClr val="tx1"/>
            </a:fontRef>
          </p:style>
        </p:cxnSp>
      </p:grpSp>
      <p:sp>
        <p:nvSpPr>
          <p:cNvPr id="7" name="TextBox 6">
            <a:extLst>
              <a:ext uri="{FF2B5EF4-FFF2-40B4-BE49-F238E27FC236}">
                <a16:creationId xmlns:a16="http://schemas.microsoft.com/office/drawing/2014/main" id="{2636852E-68A9-7724-AEF3-0353C1A90681}"/>
              </a:ext>
            </a:extLst>
          </p:cNvPr>
          <p:cNvSpPr txBox="1"/>
          <p:nvPr/>
        </p:nvSpPr>
        <p:spPr>
          <a:xfrm>
            <a:off x="1015701" y="5844561"/>
            <a:ext cx="6927571" cy="646331"/>
          </a:xfrm>
          <a:prstGeom prst="rect">
            <a:avLst/>
          </a:prstGeom>
          <a:noFill/>
        </p:spPr>
        <p:txBody>
          <a:bodyPr wrap="square">
            <a:spAutoFit/>
          </a:bodyPr>
          <a:lstStyle/>
          <a:p>
            <a:r>
              <a:rPr lang="en-US" b="1" dirty="0">
                <a:solidFill>
                  <a:srgbClr val="326CE5"/>
                </a:solidFill>
              </a:rPr>
              <a:t>CSI</a:t>
            </a:r>
            <a:r>
              <a:rPr lang="en-US" dirty="0"/>
              <a:t> provides a standardized interface for storage, so Kubernetes can support any CSI-compliant storage provider.</a:t>
            </a:r>
          </a:p>
        </p:txBody>
      </p:sp>
    </p:spTree>
    <p:extLst>
      <p:ext uri="{BB962C8B-B14F-4D97-AF65-F5344CB8AC3E}">
        <p14:creationId xmlns:p14="http://schemas.microsoft.com/office/powerpoint/2010/main" val="4287135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3135A-0F82-FA39-106A-A492D33E7805}"/>
              </a:ext>
            </a:extLst>
          </p:cNvPr>
          <p:cNvSpPr>
            <a:spLocks noGrp="1"/>
          </p:cNvSpPr>
          <p:nvPr>
            <p:ph type="title"/>
          </p:nvPr>
        </p:nvSpPr>
        <p:spPr/>
        <p:txBody>
          <a:bodyPr/>
          <a:lstStyle/>
          <a:p>
            <a:r>
              <a:rPr lang="en-US" dirty="0"/>
              <a:t>CSI options (partial list)</a:t>
            </a:r>
          </a:p>
        </p:txBody>
      </p:sp>
      <p:sp>
        <p:nvSpPr>
          <p:cNvPr id="3" name="Content Placeholder 2">
            <a:extLst>
              <a:ext uri="{FF2B5EF4-FFF2-40B4-BE49-F238E27FC236}">
                <a16:creationId xmlns:a16="http://schemas.microsoft.com/office/drawing/2014/main" id="{208BE2A3-D9F4-FE41-24CF-510914287A3A}"/>
              </a:ext>
            </a:extLst>
          </p:cNvPr>
          <p:cNvSpPr>
            <a:spLocks noGrp="1"/>
          </p:cNvSpPr>
          <p:nvPr>
            <p:ph idx="1"/>
          </p:nvPr>
        </p:nvSpPr>
        <p:spPr>
          <a:xfrm>
            <a:off x="628647" y="1077032"/>
            <a:ext cx="7886700" cy="970677"/>
          </a:xfrm>
        </p:spPr>
        <p:txBody>
          <a:bodyPr>
            <a:noAutofit/>
          </a:bodyPr>
          <a:lstStyle/>
          <a:p>
            <a:pPr marL="0" indent="0">
              <a:buNone/>
            </a:pPr>
            <a:r>
              <a:rPr lang="en-US" sz="2000" dirty="0"/>
              <a:t>At this web site </a:t>
            </a:r>
            <a:r>
              <a:rPr lang="en-US" sz="2000" b="1" dirty="0"/>
              <a:t>https://storageclass.info/csidrivers/ </a:t>
            </a:r>
            <a:r>
              <a:rPr lang="en-US" sz="2000" dirty="0"/>
              <a:t> has a 150 vendors  listed with CSI offerings.</a:t>
            </a:r>
          </a:p>
          <a:p>
            <a:pPr marL="0" indent="0">
              <a:buNone/>
            </a:pPr>
            <a:r>
              <a:rPr lang="en-US" sz="2000" dirty="0"/>
              <a:t>Below are some of the leading vendors:</a:t>
            </a:r>
          </a:p>
        </p:txBody>
      </p:sp>
      <p:sp>
        <p:nvSpPr>
          <p:cNvPr id="5" name="TextBox 4">
            <a:extLst>
              <a:ext uri="{FF2B5EF4-FFF2-40B4-BE49-F238E27FC236}">
                <a16:creationId xmlns:a16="http://schemas.microsoft.com/office/drawing/2014/main" id="{8D2EBEAB-6DD6-DACE-C836-C6A60E9BB101}"/>
              </a:ext>
            </a:extLst>
          </p:cNvPr>
          <p:cNvSpPr txBox="1"/>
          <p:nvPr/>
        </p:nvSpPr>
        <p:spPr>
          <a:xfrm>
            <a:off x="628648" y="2299654"/>
            <a:ext cx="7886699" cy="4093428"/>
          </a:xfrm>
          <a:prstGeom prst="rect">
            <a:avLst/>
          </a:prstGeom>
          <a:noFill/>
        </p:spPr>
        <p:txBody>
          <a:bodyPr wrap="square">
            <a:spAutoFit/>
          </a:bodyPr>
          <a:lstStyle/>
          <a:p>
            <a:r>
              <a:rPr lang="en-US" sz="1300" b="1" dirty="0"/>
              <a:t>Amazon Web Services (AWS)</a:t>
            </a:r>
            <a:r>
              <a:rPr lang="en-US" sz="1300" dirty="0"/>
              <a:t>: Offers CSI drivers for services like Elastic Block Store (EBS) and Elastic File System (EFS), allowing Kubernetes workloads to utilize AWS storage solutions.</a:t>
            </a:r>
          </a:p>
          <a:p>
            <a:endParaRPr lang="en-US" sz="1300" dirty="0"/>
          </a:p>
          <a:p>
            <a:r>
              <a:rPr lang="en-US" sz="1300" b="1" dirty="0"/>
              <a:t>Microsoft Azure</a:t>
            </a:r>
            <a:r>
              <a:rPr lang="en-US" sz="1300" dirty="0"/>
              <a:t>: Provides CSI drivers for Azure Disk and Azure File, enabling Kubernetes applications to leverage Azure's storage offerings.</a:t>
            </a:r>
          </a:p>
          <a:p>
            <a:endParaRPr lang="en-US" sz="1300" dirty="0"/>
          </a:p>
          <a:p>
            <a:r>
              <a:rPr lang="en-US" sz="1300" b="1" dirty="0"/>
              <a:t>Google Cloud Platform (GCP)</a:t>
            </a:r>
            <a:r>
              <a:rPr lang="en-US" sz="1300" dirty="0"/>
              <a:t>: Supplies CSI drivers for Google Compute Engine Persistent Disk and </a:t>
            </a:r>
            <a:r>
              <a:rPr lang="en-US" sz="1300" dirty="0" err="1"/>
              <a:t>Filestore</a:t>
            </a:r>
            <a:r>
              <a:rPr lang="en-US" sz="1300" dirty="0"/>
              <a:t>, facilitating integration with GCP's storage services.</a:t>
            </a:r>
          </a:p>
          <a:p>
            <a:endParaRPr lang="en-US" sz="1300" dirty="0"/>
          </a:p>
          <a:p>
            <a:r>
              <a:rPr lang="en-US" sz="1300" b="1" dirty="0"/>
              <a:t>NetApp</a:t>
            </a:r>
            <a:r>
              <a:rPr lang="en-US" sz="1300" dirty="0"/>
              <a:t>: Delivers the Trident CSI driver, supporting various NetApp storage systems, including ONTAP and SolidFire, for Kubernetes environments.</a:t>
            </a:r>
          </a:p>
          <a:p>
            <a:endParaRPr lang="en-US" sz="1300" dirty="0"/>
          </a:p>
          <a:p>
            <a:r>
              <a:rPr lang="en-US" sz="1300" b="1" dirty="0"/>
              <a:t>Dell EMC</a:t>
            </a:r>
            <a:r>
              <a:rPr lang="en-US" sz="1300" dirty="0"/>
              <a:t>: Offers CSI drivers for storage platforms such as </a:t>
            </a:r>
            <a:r>
              <a:rPr lang="en-US" sz="1300" dirty="0" err="1"/>
              <a:t>PowerMax</a:t>
            </a:r>
            <a:r>
              <a:rPr lang="en-US" sz="1300" dirty="0"/>
              <a:t>, </a:t>
            </a:r>
            <a:r>
              <a:rPr lang="en-US" sz="1300" dirty="0" err="1"/>
              <a:t>PowerScale</a:t>
            </a:r>
            <a:r>
              <a:rPr lang="en-US" sz="1300" dirty="0"/>
              <a:t>, and </a:t>
            </a:r>
            <a:r>
              <a:rPr lang="en-US" sz="1300" dirty="0" err="1"/>
              <a:t>PowerStore</a:t>
            </a:r>
            <a:r>
              <a:rPr lang="en-US" sz="1300" dirty="0"/>
              <a:t>, enabling Kubernetes integration with Dell EMC storage solutions.</a:t>
            </a:r>
          </a:p>
          <a:p>
            <a:endParaRPr lang="en-US" sz="1300" dirty="0"/>
          </a:p>
          <a:p>
            <a:r>
              <a:rPr lang="en-US" sz="1300" b="1" dirty="0"/>
              <a:t>Hewlett Packard Enterprise (HPE)</a:t>
            </a:r>
            <a:r>
              <a:rPr lang="en-US" sz="1300" dirty="0"/>
              <a:t>: Supplies a CSI driver supporting HPE storage platforms like Nimble Storage and 3PAR, facilitating Kubernetes integration.</a:t>
            </a:r>
          </a:p>
          <a:p>
            <a:endParaRPr lang="en-US" sz="1300" dirty="0"/>
          </a:p>
          <a:p>
            <a:r>
              <a:rPr lang="en-US" sz="1300" b="1" dirty="0" err="1"/>
              <a:t>Portworx</a:t>
            </a:r>
            <a:r>
              <a:rPr lang="en-US" sz="1300" dirty="0"/>
              <a:t>: Offers a CSI driver that provides cloud-native storage solutions tailored for Kubernetes environments, supporting features like snapshots, backups, and disaster recovery.</a:t>
            </a:r>
          </a:p>
        </p:txBody>
      </p:sp>
      <p:cxnSp>
        <p:nvCxnSpPr>
          <p:cNvPr id="6" name="Straight Connector 5">
            <a:extLst>
              <a:ext uri="{FF2B5EF4-FFF2-40B4-BE49-F238E27FC236}">
                <a16:creationId xmlns:a16="http://schemas.microsoft.com/office/drawing/2014/main" id="{753809CA-4A90-E37A-EC93-EBF1BC25A4B1}"/>
              </a:ext>
            </a:extLst>
          </p:cNvPr>
          <p:cNvCxnSpPr>
            <a:cxnSpLocks/>
          </p:cNvCxnSpPr>
          <p:nvPr/>
        </p:nvCxnSpPr>
        <p:spPr>
          <a:xfrm flipH="1">
            <a:off x="628647" y="2113479"/>
            <a:ext cx="7886700"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1975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AA70A-49B0-3EED-7DD2-A24D44C62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87138-A998-08B4-F725-6D9BA24265F5}"/>
              </a:ext>
            </a:extLst>
          </p:cNvPr>
          <p:cNvSpPr>
            <a:spLocks noGrp="1"/>
          </p:cNvSpPr>
          <p:nvPr>
            <p:ph type="title"/>
          </p:nvPr>
        </p:nvSpPr>
        <p:spPr/>
        <p:txBody>
          <a:bodyPr>
            <a:normAutofit/>
          </a:bodyPr>
          <a:lstStyle/>
          <a:p>
            <a:r>
              <a:rPr lang="en-US" dirty="0"/>
              <a:t>Communication with</a:t>
            </a:r>
            <a:br>
              <a:rPr lang="en-US" dirty="0"/>
            </a:br>
            <a:r>
              <a:rPr lang="en-US" dirty="0"/>
              <a:t>Kubernetes</a:t>
            </a:r>
          </a:p>
        </p:txBody>
      </p:sp>
      <p:sp>
        <p:nvSpPr>
          <p:cNvPr id="3" name="Text Placeholder 2">
            <a:extLst>
              <a:ext uri="{FF2B5EF4-FFF2-40B4-BE49-F238E27FC236}">
                <a16:creationId xmlns:a16="http://schemas.microsoft.com/office/drawing/2014/main" id="{E8B0686D-0F60-6132-704D-5D1D4D7927DA}"/>
              </a:ext>
            </a:extLst>
          </p:cNvPr>
          <p:cNvSpPr>
            <a:spLocks noGrp="1"/>
          </p:cNvSpPr>
          <p:nvPr>
            <p:ph type="body" idx="1"/>
          </p:nvPr>
        </p:nvSpPr>
        <p:spPr/>
        <p:txBody>
          <a:bodyPr/>
          <a:lstStyle/>
          <a:p>
            <a:r>
              <a:rPr lang="en-US" dirty="0"/>
              <a:t>How to communicate with the cluster</a:t>
            </a:r>
          </a:p>
        </p:txBody>
      </p:sp>
    </p:spTree>
    <p:extLst>
      <p:ext uri="{BB962C8B-B14F-4D97-AF65-F5344CB8AC3E}">
        <p14:creationId xmlns:p14="http://schemas.microsoft.com/office/powerpoint/2010/main" val="327741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F7CB-87E0-0C3C-5927-1BBFF144C014}"/>
              </a:ext>
            </a:extLst>
          </p:cNvPr>
          <p:cNvSpPr>
            <a:spLocks noGrp="1"/>
          </p:cNvSpPr>
          <p:nvPr>
            <p:ph type="title"/>
          </p:nvPr>
        </p:nvSpPr>
        <p:spPr/>
        <p:txBody>
          <a:bodyPr>
            <a:normAutofit/>
          </a:bodyPr>
          <a:lstStyle/>
          <a:p>
            <a:r>
              <a:rPr lang="en-US" dirty="0"/>
              <a:t>Kubernetes communication &amp; control</a:t>
            </a:r>
          </a:p>
        </p:txBody>
      </p:sp>
      <p:grpSp>
        <p:nvGrpSpPr>
          <p:cNvPr id="68" name="Group 67">
            <a:extLst>
              <a:ext uri="{FF2B5EF4-FFF2-40B4-BE49-F238E27FC236}">
                <a16:creationId xmlns:a16="http://schemas.microsoft.com/office/drawing/2014/main" id="{8C1264FA-4CE8-FE4B-6508-1348C671F850}"/>
              </a:ext>
            </a:extLst>
          </p:cNvPr>
          <p:cNvGrpSpPr/>
          <p:nvPr/>
        </p:nvGrpSpPr>
        <p:grpSpPr>
          <a:xfrm>
            <a:off x="533547" y="3878449"/>
            <a:ext cx="1518699" cy="762340"/>
            <a:chOff x="564543" y="3429000"/>
            <a:chExt cx="1518699" cy="762340"/>
          </a:xfrm>
        </p:grpSpPr>
        <p:sp>
          <p:nvSpPr>
            <p:cNvPr id="24" name="Rounded Rectangle 23">
              <a:extLst>
                <a:ext uri="{FF2B5EF4-FFF2-40B4-BE49-F238E27FC236}">
                  <a16:creationId xmlns:a16="http://schemas.microsoft.com/office/drawing/2014/main" id="{1767C2BC-8D10-E77F-0130-A2E722B7D27A}"/>
                </a:ext>
              </a:extLst>
            </p:cNvPr>
            <p:cNvSpPr/>
            <p:nvPr/>
          </p:nvSpPr>
          <p:spPr>
            <a:xfrm>
              <a:off x="564543" y="3429000"/>
              <a:ext cx="1518699" cy="762340"/>
            </a:xfrm>
            <a:prstGeom prst="roundRect">
              <a:avLst>
                <a:gd name="adj" fmla="val 9366"/>
              </a:avLst>
            </a:prstGeom>
            <a:solidFill>
              <a:schemeClr val="bg1">
                <a:lumMod val="85000"/>
              </a:schemeClr>
            </a:solidFill>
            <a:ln w="9525">
              <a:solidFill>
                <a:srgbClr val="326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5E9FB8E-EFD4-B11F-D0FB-10E40AF6E7FA}"/>
                </a:ext>
              </a:extLst>
            </p:cNvPr>
            <p:cNvGrpSpPr/>
            <p:nvPr/>
          </p:nvGrpSpPr>
          <p:grpSpPr>
            <a:xfrm>
              <a:off x="627451" y="3429000"/>
              <a:ext cx="433314" cy="762340"/>
              <a:chOff x="913874" y="2876983"/>
              <a:chExt cx="914400" cy="1559422"/>
            </a:xfrm>
          </p:grpSpPr>
          <p:pic>
            <p:nvPicPr>
              <p:cNvPr id="9" name="Graphic 8" descr="User with solid fill">
                <a:extLst>
                  <a:ext uri="{FF2B5EF4-FFF2-40B4-BE49-F238E27FC236}">
                    <a16:creationId xmlns:a16="http://schemas.microsoft.com/office/drawing/2014/main" id="{56DB5081-378F-C1C1-9267-27B1C468CC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874" y="2876983"/>
                <a:ext cx="914400" cy="914400"/>
              </a:xfrm>
              <a:prstGeom prst="rect">
                <a:avLst/>
              </a:prstGeom>
            </p:spPr>
          </p:pic>
          <p:pic>
            <p:nvPicPr>
              <p:cNvPr id="11" name="Graphic 10" descr="Keyboard outline">
                <a:extLst>
                  <a:ext uri="{FF2B5EF4-FFF2-40B4-BE49-F238E27FC236}">
                    <a16:creationId xmlns:a16="http://schemas.microsoft.com/office/drawing/2014/main" id="{37E46331-342D-88AF-094C-7378EB5B74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3874" y="3522005"/>
                <a:ext cx="914400" cy="914400"/>
              </a:xfrm>
              <a:prstGeom prst="rect">
                <a:avLst/>
              </a:prstGeom>
            </p:spPr>
          </p:pic>
        </p:grpSp>
      </p:grpSp>
      <p:sp>
        <p:nvSpPr>
          <p:cNvPr id="16" name="TextBox 15">
            <a:extLst>
              <a:ext uri="{FF2B5EF4-FFF2-40B4-BE49-F238E27FC236}">
                <a16:creationId xmlns:a16="http://schemas.microsoft.com/office/drawing/2014/main" id="{8B7B2924-BFE0-F2F4-6839-9B44DAFE78F8}"/>
              </a:ext>
            </a:extLst>
          </p:cNvPr>
          <p:cNvSpPr txBox="1"/>
          <p:nvPr/>
        </p:nvSpPr>
        <p:spPr>
          <a:xfrm>
            <a:off x="3089257" y="1742386"/>
            <a:ext cx="5387612" cy="646331"/>
          </a:xfrm>
          <a:prstGeom prst="rect">
            <a:avLst/>
          </a:prstGeom>
          <a:noFill/>
        </p:spPr>
        <p:txBody>
          <a:bodyPr wrap="square">
            <a:spAutoFit/>
          </a:bodyPr>
          <a:lstStyle/>
          <a:p>
            <a:r>
              <a:rPr lang="en-US" b="0" i="0" dirty="0">
                <a:solidFill>
                  <a:srgbClr val="222222"/>
                </a:solidFill>
                <a:effectLst/>
                <a:latin typeface="open sans" panose="020B0606030504020204" pitchFamily="34" charset="0"/>
              </a:rPr>
              <a:t>The API server lets you query and manipulate the state of objects in Kubernetes. </a:t>
            </a:r>
            <a:endParaRPr lang="en-US" dirty="0"/>
          </a:p>
        </p:txBody>
      </p:sp>
      <p:sp>
        <p:nvSpPr>
          <p:cNvPr id="17" name="Content Placeholder 2">
            <a:extLst>
              <a:ext uri="{FF2B5EF4-FFF2-40B4-BE49-F238E27FC236}">
                <a16:creationId xmlns:a16="http://schemas.microsoft.com/office/drawing/2014/main" id="{31BB2DAA-9FD5-8DDB-27FF-20F4BD915EEC}"/>
              </a:ext>
            </a:extLst>
          </p:cNvPr>
          <p:cNvSpPr txBox="1">
            <a:spLocks/>
          </p:cNvSpPr>
          <p:nvPr/>
        </p:nvSpPr>
        <p:spPr>
          <a:xfrm>
            <a:off x="651493" y="1016482"/>
            <a:ext cx="7886700" cy="519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0" i="0" dirty="0">
                <a:solidFill>
                  <a:srgbClr val="222222"/>
                </a:solidFill>
                <a:effectLst/>
              </a:rPr>
              <a:t>The </a:t>
            </a:r>
            <a:r>
              <a:rPr lang="en-US" sz="2400" b="1" i="0" dirty="0">
                <a:solidFill>
                  <a:srgbClr val="326CE5"/>
                </a:solidFill>
                <a:effectLst/>
              </a:rPr>
              <a:t>core</a:t>
            </a:r>
            <a:r>
              <a:rPr lang="en-US" sz="2400" b="0" i="0" dirty="0">
                <a:solidFill>
                  <a:srgbClr val="222222"/>
                </a:solidFill>
                <a:effectLst/>
              </a:rPr>
              <a:t> of Kubernetes control plane is the API server</a:t>
            </a:r>
            <a:endParaRPr lang="en-US" sz="2400" dirty="0"/>
          </a:p>
        </p:txBody>
      </p:sp>
      <p:sp>
        <p:nvSpPr>
          <p:cNvPr id="18" name="TextBox 17">
            <a:extLst>
              <a:ext uri="{FF2B5EF4-FFF2-40B4-BE49-F238E27FC236}">
                <a16:creationId xmlns:a16="http://schemas.microsoft.com/office/drawing/2014/main" id="{950E6228-BD5A-BAA4-FA79-5E48CABAB87B}"/>
              </a:ext>
            </a:extLst>
          </p:cNvPr>
          <p:cNvSpPr txBox="1"/>
          <p:nvPr/>
        </p:nvSpPr>
        <p:spPr>
          <a:xfrm>
            <a:off x="512987" y="4747761"/>
            <a:ext cx="2041664" cy="1600438"/>
          </a:xfrm>
          <a:prstGeom prst="rect">
            <a:avLst/>
          </a:prstGeom>
          <a:noFill/>
        </p:spPr>
        <p:txBody>
          <a:bodyPr wrap="square">
            <a:spAutoFit/>
          </a:bodyPr>
          <a:lstStyle/>
          <a:p>
            <a:r>
              <a:rPr lang="en-US" sz="1400" dirty="0">
                <a:solidFill>
                  <a:srgbClr val="222222"/>
                </a:solidFill>
                <a:latin typeface="open sans" panose="020B0606030504020204" pitchFamily="34" charset="0"/>
              </a:rPr>
              <a:t>E</a:t>
            </a:r>
            <a:r>
              <a:rPr lang="en-US" sz="1400" b="0" i="0" dirty="0">
                <a:solidFill>
                  <a:srgbClr val="222222"/>
                </a:solidFill>
                <a:effectLst/>
                <a:latin typeface="open sans" panose="020B0606030504020204" pitchFamily="34" charset="0"/>
              </a:rPr>
              <a:t>nd users, different parts of the cluster, and external components </a:t>
            </a:r>
            <a:r>
              <a:rPr lang="en-US" sz="1400" b="1" i="0" dirty="0">
                <a:solidFill>
                  <a:srgbClr val="326CE5"/>
                </a:solidFill>
                <a:effectLst/>
                <a:latin typeface="open sans" panose="020B0606030504020204" pitchFamily="34" charset="0"/>
              </a:rPr>
              <a:t>all </a:t>
            </a:r>
            <a:r>
              <a:rPr lang="en-US" sz="1400" b="0" i="0" dirty="0">
                <a:solidFill>
                  <a:srgbClr val="222222"/>
                </a:solidFill>
                <a:effectLst/>
                <a:latin typeface="open sans" panose="020B0606030504020204" pitchFamily="34" charset="0"/>
              </a:rPr>
              <a:t>communicate with one another through the API server.</a:t>
            </a:r>
            <a:endParaRPr lang="en-US" sz="1400" dirty="0"/>
          </a:p>
        </p:txBody>
      </p:sp>
      <p:sp>
        <p:nvSpPr>
          <p:cNvPr id="22" name="Content Placeholder 4">
            <a:extLst>
              <a:ext uri="{FF2B5EF4-FFF2-40B4-BE49-F238E27FC236}">
                <a16:creationId xmlns:a16="http://schemas.microsoft.com/office/drawing/2014/main" id="{4D5DD017-8E91-38E8-69BF-E31D49D3573E}"/>
              </a:ext>
            </a:extLst>
          </p:cNvPr>
          <p:cNvSpPr txBox="1">
            <a:spLocks/>
          </p:cNvSpPr>
          <p:nvPr/>
        </p:nvSpPr>
        <p:spPr>
          <a:xfrm>
            <a:off x="1060479" y="3907219"/>
            <a:ext cx="1167616" cy="7623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326CE5"/>
                </a:solidFill>
              </a:rPr>
              <a:t>  kubectl</a:t>
            </a:r>
          </a:p>
          <a:p>
            <a:pPr marL="0" indent="0">
              <a:buFont typeface="Arial" panose="020B0604020202020204" pitchFamily="34" charset="0"/>
              <a:buNone/>
            </a:pPr>
            <a:r>
              <a:rPr lang="en-US" sz="1100" b="0" i="0" dirty="0">
                <a:solidFill>
                  <a:srgbClr val="222222"/>
                </a:solidFill>
                <a:effectLst/>
                <a:latin typeface="open sans" panose="020B0606030504020204" pitchFamily="34" charset="0"/>
              </a:rPr>
              <a:t>CLI tool to communicate with k8s</a:t>
            </a:r>
            <a:endParaRPr lang="en-US" sz="1600" dirty="0">
              <a:solidFill>
                <a:schemeClr val="tx1">
                  <a:lumMod val="65000"/>
                  <a:lumOff val="35000"/>
                </a:schemeClr>
              </a:solidFill>
            </a:endParaRPr>
          </a:p>
        </p:txBody>
      </p:sp>
      <p:sp>
        <p:nvSpPr>
          <p:cNvPr id="10" name="Rounded Rectangle 9">
            <a:extLst>
              <a:ext uri="{FF2B5EF4-FFF2-40B4-BE49-F238E27FC236}">
                <a16:creationId xmlns:a16="http://schemas.microsoft.com/office/drawing/2014/main" id="{576FEA58-4942-FCC9-BAE3-57777744E90B}"/>
              </a:ext>
            </a:extLst>
          </p:cNvPr>
          <p:cNvSpPr/>
          <p:nvPr/>
        </p:nvSpPr>
        <p:spPr>
          <a:xfrm>
            <a:off x="2812970" y="2482825"/>
            <a:ext cx="5940187" cy="3136636"/>
          </a:xfrm>
          <a:prstGeom prst="roundRect">
            <a:avLst>
              <a:gd name="adj" fmla="val 3830"/>
            </a:avLst>
          </a:prstGeom>
          <a:solidFill>
            <a:schemeClr val="bg1">
              <a:lumMod val="95000"/>
            </a:schemeClr>
          </a:solid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F19C0E7-485E-8DE2-996F-771E78202A6A}"/>
              </a:ext>
            </a:extLst>
          </p:cNvPr>
          <p:cNvGrpSpPr/>
          <p:nvPr/>
        </p:nvGrpSpPr>
        <p:grpSpPr>
          <a:xfrm>
            <a:off x="6371534" y="4156001"/>
            <a:ext cx="975388" cy="1012926"/>
            <a:chOff x="3644091" y="4881965"/>
            <a:chExt cx="1349106" cy="1401026"/>
          </a:xfrm>
        </p:grpSpPr>
        <p:sp>
          <p:nvSpPr>
            <p:cNvPr id="15" name="Rounded Rectangle 14">
              <a:extLst>
                <a:ext uri="{FF2B5EF4-FFF2-40B4-BE49-F238E27FC236}">
                  <a16:creationId xmlns:a16="http://schemas.microsoft.com/office/drawing/2014/main" id="{741AFAC9-65EB-B847-4FB5-7A8FCA140980}"/>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19" name="Picture 8">
              <a:extLst>
                <a:ext uri="{FF2B5EF4-FFF2-40B4-BE49-F238E27FC236}">
                  <a16:creationId xmlns:a16="http://schemas.microsoft.com/office/drawing/2014/main" id="{90AF3F9E-739D-7F69-ECDF-61D873D8AA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a:extLst>
                <a:ext uri="{FF2B5EF4-FFF2-40B4-BE49-F238E27FC236}">
                  <a16:creationId xmlns:a16="http://schemas.microsoft.com/office/drawing/2014/main" id="{911A09FE-8AA4-FDC2-14ED-98B487622E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608927F-4D77-A191-C7A3-3F282B4752C8}"/>
                </a:ext>
              </a:extLst>
            </p:cNvPr>
            <p:cNvSpPr txBox="1"/>
            <p:nvPr/>
          </p:nvSpPr>
          <p:spPr>
            <a:xfrm>
              <a:off x="3707453" y="5529828"/>
              <a:ext cx="1040073" cy="23413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23" name="Group 22">
              <a:extLst>
                <a:ext uri="{FF2B5EF4-FFF2-40B4-BE49-F238E27FC236}">
                  <a16:creationId xmlns:a16="http://schemas.microsoft.com/office/drawing/2014/main" id="{AB78047E-9762-D577-0439-3E539DAACE7F}"/>
                </a:ext>
              </a:extLst>
            </p:cNvPr>
            <p:cNvGrpSpPr/>
            <p:nvPr/>
          </p:nvGrpSpPr>
          <p:grpSpPr>
            <a:xfrm>
              <a:off x="3809530" y="5877174"/>
              <a:ext cx="1183667" cy="405817"/>
              <a:chOff x="3809530" y="5877174"/>
              <a:chExt cx="1183667" cy="405817"/>
            </a:xfrm>
          </p:grpSpPr>
          <p:sp>
            <p:nvSpPr>
              <p:cNvPr id="25" name="TextBox 24">
                <a:extLst>
                  <a:ext uri="{FF2B5EF4-FFF2-40B4-BE49-F238E27FC236}">
                    <a16:creationId xmlns:a16="http://schemas.microsoft.com/office/drawing/2014/main" id="{0FA494C4-BEBF-DA60-1E06-E2FB0B78880F}"/>
                  </a:ext>
                </a:extLst>
              </p:cNvPr>
              <p:cNvSpPr txBox="1"/>
              <p:nvPr/>
            </p:nvSpPr>
            <p:spPr>
              <a:xfrm>
                <a:off x="3809530" y="5964666"/>
                <a:ext cx="849983" cy="234135"/>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26" name="Picture 28">
                <a:extLst>
                  <a:ext uri="{FF2B5EF4-FFF2-40B4-BE49-F238E27FC236}">
                    <a16:creationId xmlns:a16="http://schemas.microsoft.com/office/drawing/2014/main" id="{9DEEC5D2-772A-E8ED-2F46-01318A9FA7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 name="Group 26">
            <a:extLst>
              <a:ext uri="{FF2B5EF4-FFF2-40B4-BE49-F238E27FC236}">
                <a16:creationId xmlns:a16="http://schemas.microsoft.com/office/drawing/2014/main" id="{9572D43D-9915-6518-7B89-3F97D74A3544}"/>
              </a:ext>
            </a:extLst>
          </p:cNvPr>
          <p:cNvGrpSpPr/>
          <p:nvPr/>
        </p:nvGrpSpPr>
        <p:grpSpPr>
          <a:xfrm>
            <a:off x="5070030" y="4156001"/>
            <a:ext cx="975388" cy="1012926"/>
            <a:chOff x="3644091" y="4881965"/>
            <a:chExt cx="1349106" cy="1401026"/>
          </a:xfrm>
        </p:grpSpPr>
        <p:sp>
          <p:nvSpPr>
            <p:cNvPr id="28" name="Rounded Rectangle 27">
              <a:extLst>
                <a:ext uri="{FF2B5EF4-FFF2-40B4-BE49-F238E27FC236}">
                  <a16:creationId xmlns:a16="http://schemas.microsoft.com/office/drawing/2014/main" id="{8C30C7EB-B18D-933E-60F9-95340683CEF5}"/>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29" name="Picture 8">
              <a:extLst>
                <a:ext uri="{FF2B5EF4-FFF2-40B4-BE49-F238E27FC236}">
                  <a16:creationId xmlns:a16="http://schemas.microsoft.com/office/drawing/2014/main" id="{280EF1C8-2333-ECFE-D023-2C29B242A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a:extLst>
                <a:ext uri="{FF2B5EF4-FFF2-40B4-BE49-F238E27FC236}">
                  <a16:creationId xmlns:a16="http://schemas.microsoft.com/office/drawing/2014/main" id="{49678AB2-373C-4B72-34A1-67870D74AF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F9F0819-2641-19CE-CBA5-17D34B993A00}"/>
                </a:ext>
              </a:extLst>
            </p:cNvPr>
            <p:cNvSpPr txBox="1"/>
            <p:nvPr/>
          </p:nvSpPr>
          <p:spPr>
            <a:xfrm>
              <a:off x="3707453" y="5529828"/>
              <a:ext cx="1040073" cy="23413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32" name="Group 31">
              <a:extLst>
                <a:ext uri="{FF2B5EF4-FFF2-40B4-BE49-F238E27FC236}">
                  <a16:creationId xmlns:a16="http://schemas.microsoft.com/office/drawing/2014/main" id="{4227CFB7-4C28-ED66-1FEB-F5D3CEC5418D}"/>
                </a:ext>
              </a:extLst>
            </p:cNvPr>
            <p:cNvGrpSpPr/>
            <p:nvPr/>
          </p:nvGrpSpPr>
          <p:grpSpPr>
            <a:xfrm>
              <a:off x="3809530" y="5877174"/>
              <a:ext cx="1183667" cy="405817"/>
              <a:chOff x="3809530" y="5877174"/>
              <a:chExt cx="1183667" cy="405817"/>
            </a:xfrm>
          </p:grpSpPr>
          <p:sp>
            <p:nvSpPr>
              <p:cNvPr id="33" name="TextBox 32">
                <a:extLst>
                  <a:ext uri="{FF2B5EF4-FFF2-40B4-BE49-F238E27FC236}">
                    <a16:creationId xmlns:a16="http://schemas.microsoft.com/office/drawing/2014/main" id="{417CE351-BD73-6220-6359-D7CCBA852DB6}"/>
                  </a:ext>
                </a:extLst>
              </p:cNvPr>
              <p:cNvSpPr txBox="1"/>
              <p:nvPr/>
            </p:nvSpPr>
            <p:spPr>
              <a:xfrm>
                <a:off x="3809530" y="5964666"/>
                <a:ext cx="849983" cy="234135"/>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34" name="Picture 28">
                <a:extLst>
                  <a:ext uri="{FF2B5EF4-FFF2-40B4-BE49-F238E27FC236}">
                    <a16:creationId xmlns:a16="http://schemas.microsoft.com/office/drawing/2014/main" id="{724298D5-23F1-6BCD-8862-3832A174A7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Rounded Rectangle 34">
            <a:extLst>
              <a:ext uri="{FF2B5EF4-FFF2-40B4-BE49-F238E27FC236}">
                <a16:creationId xmlns:a16="http://schemas.microsoft.com/office/drawing/2014/main" id="{9B340361-0C91-025D-32F4-6ED23ABED7F5}"/>
              </a:ext>
            </a:extLst>
          </p:cNvPr>
          <p:cNvSpPr/>
          <p:nvPr/>
        </p:nvSpPr>
        <p:spPr>
          <a:xfrm>
            <a:off x="2947173" y="2765101"/>
            <a:ext cx="1647150" cy="2560245"/>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a:extLst>
              <a:ext uri="{FF2B5EF4-FFF2-40B4-BE49-F238E27FC236}">
                <a16:creationId xmlns:a16="http://schemas.microsoft.com/office/drawing/2014/main" id="{697F30CA-AB73-5751-B47F-0449D433FC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548" y="3792946"/>
            <a:ext cx="381107" cy="37068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38EC5086-1DA6-0E55-A3B6-9C8A57BE7D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7442" y="3123337"/>
            <a:ext cx="381106" cy="37068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a:extLst>
              <a:ext uri="{FF2B5EF4-FFF2-40B4-BE49-F238E27FC236}">
                <a16:creationId xmlns:a16="http://schemas.microsoft.com/office/drawing/2014/main" id="{6F53F65C-2958-42D5-FDBF-9308F75A2F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77442" y="4474592"/>
            <a:ext cx="382085" cy="371637"/>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a:extLst>
              <a:ext uri="{FF2B5EF4-FFF2-40B4-BE49-F238E27FC236}">
                <a16:creationId xmlns:a16="http://schemas.microsoft.com/office/drawing/2014/main" id="{93E42F72-AB18-3420-D41A-C1F60BFCEF38}"/>
              </a:ext>
            </a:extLst>
          </p:cNvPr>
          <p:cNvSpPr/>
          <p:nvPr/>
        </p:nvSpPr>
        <p:spPr>
          <a:xfrm>
            <a:off x="3020006" y="2970093"/>
            <a:ext cx="1478436" cy="2129769"/>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12">
            <a:extLst>
              <a:ext uri="{FF2B5EF4-FFF2-40B4-BE49-F238E27FC236}">
                <a16:creationId xmlns:a16="http://schemas.microsoft.com/office/drawing/2014/main" id="{4CB0AD6D-19D8-EFF9-3E46-E587ED5142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2548" y="4558671"/>
            <a:ext cx="381108" cy="370687"/>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66E26575-AB1E-3DF0-7E11-EECB610DC269}"/>
              </a:ext>
            </a:extLst>
          </p:cNvPr>
          <p:cNvCxnSpPr>
            <a:cxnSpLocks/>
          </p:cNvCxnSpPr>
          <p:nvPr/>
        </p:nvCxnSpPr>
        <p:spPr>
          <a:xfrm flipH="1" flipV="1">
            <a:off x="3521541" y="3418789"/>
            <a:ext cx="431007" cy="422261"/>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0123BB6-9A7B-0271-1D4C-231284BF4D15}"/>
              </a:ext>
            </a:extLst>
          </p:cNvPr>
          <p:cNvCxnSpPr>
            <a:cxnSpLocks/>
          </p:cNvCxnSpPr>
          <p:nvPr/>
        </p:nvCxnSpPr>
        <p:spPr>
          <a:xfrm flipH="1">
            <a:off x="3496938" y="4094684"/>
            <a:ext cx="455610" cy="422513"/>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E5A24717-D61D-3BA8-2B7A-2365DB884F22}"/>
              </a:ext>
            </a:extLst>
          </p:cNvPr>
          <p:cNvCxnSpPr>
            <a:cxnSpLocks/>
          </p:cNvCxnSpPr>
          <p:nvPr/>
        </p:nvCxnSpPr>
        <p:spPr>
          <a:xfrm>
            <a:off x="4143102" y="4186084"/>
            <a:ext cx="0" cy="331112"/>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D1791D40-64B7-3322-A399-DB40FC923835}"/>
              </a:ext>
            </a:extLst>
          </p:cNvPr>
          <p:cNvGrpSpPr/>
          <p:nvPr/>
        </p:nvGrpSpPr>
        <p:grpSpPr>
          <a:xfrm>
            <a:off x="3873971" y="5166678"/>
            <a:ext cx="877233" cy="293401"/>
            <a:chOff x="1840569" y="6172500"/>
            <a:chExt cx="1213343" cy="405817"/>
          </a:xfrm>
        </p:grpSpPr>
        <p:sp>
          <p:nvSpPr>
            <p:cNvPr id="45" name="TextBox 44">
              <a:extLst>
                <a:ext uri="{FF2B5EF4-FFF2-40B4-BE49-F238E27FC236}">
                  <a16:creationId xmlns:a16="http://schemas.microsoft.com/office/drawing/2014/main" id="{FC1E06A8-152B-5704-9EA6-8E2CA0413D4F}"/>
                </a:ext>
              </a:extLst>
            </p:cNvPr>
            <p:cNvSpPr txBox="1"/>
            <p:nvPr/>
          </p:nvSpPr>
          <p:spPr>
            <a:xfrm>
              <a:off x="1840569" y="6259343"/>
              <a:ext cx="849983" cy="215873"/>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Master Node</a:t>
              </a:r>
            </a:p>
          </p:txBody>
        </p:sp>
        <p:pic>
          <p:nvPicPr>
            <p:cNvPr id="46" name="Picture 28">
              <a:extLst>
                <a:ext uri="{FF2B5EF4-FFF2-40B4-BE49-F238E27FC236}">
                  <a16:creationId xmlns:a16="http://schemas.microsoft.com/office/drawing/2014/main" id="{311F1A8E-2E3F-2F6F-0E6B-881A4F53AB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6687" y="6172500"/>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A79D425-699F-A520-EB4C-5CA5C9D8C4BE}"/>
              </a:ext>
            </a:extLst>
          </p:cNvPr>
          <p:cNvGrpSpPr/>
          <p:nvPr/>
        </p:nvGrpSpPr>
        <p:grpSpPr>
          <a:xfrm>
            <a:off x="3629564" y="2822065"/>
            <a:ext cx="900868" cy="296056"/>
            <a:chOff x="1438589" y="2236025"/>
            <a:chExt cx="1246034" cy="409489"/>
          </a:xfrm>
        </p:grpSpPr>
        <p:sp>
          <p:nvSpPr>
            <p:cNvPr id="48" name="TextBox 47">
              <a:extLst>
                <a:ext uri="{FF2B5EF4-FFF2-40B4-BE49-F238E27FC236}">
                  <a16:creationId xmlns:a16="http://schemas.microsoft.com/office/drawing/2014/main" id="{F0A082BA-FAB9-8A66-D825-285832B8C73E}"/>
                </a:ext>
              </a:extLst>
            </p:cNvPr>
            <p:cNvSpPr txBox="1"/>
            <p:nvPr/>
          </p:nvSpPr>
          <p:spPr>
            <a:xfrm>
              <a:off x="1438589" y="2315873"/>
              <a:ext cx="889991" cy="215873"/>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Control Plane</a:t>
              </a:r>
            </a:p>
          </p:txBody>
        </p:sp>
        <p:pic>
          <p:nvPicPr>
            <p:cNvPr id="49" name="Picture 14">
              <a:extLst>
                <a:ext uri="{FF2B5EF4-FFF2-40B4-BE49-F238E27FC236}">
                  <a16:creationId xmlns:a16="http://schemas.microsoft.com/office/drawing/2014/main" id="{FE0AAE77-920D-E2AB-AF39-75BB604A423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0" name="Straight Connector 49">
            <a:extLst>
              <a:ext uri="{FF2B5EF4-FFF2-40B4-BE49-F238E27FC236}">
                <a16:creationId xmlns:a16="http://schemas.microsoft.com/office/drawing/2014/main" id="{0ACB7F30-1BCD-9C73-E87F-F15078209356}"/>
              </a:ext>
            </a:extLst>
          </p:cNvPr>
          <p:cNvCxnSpPr>
            <a:cxnSpLocks/>
          </p:cNvCxnSpPr>
          <p:nvPr/>
        </p:nvCxnSpPr>
        <p:spPr>
          <a:xfrm>
            <a:off x="4927211" y="3993425"/>
            <a:ext cx="3392588"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22F8E940-0B9C-BE3E-64B6-1C7DADFEA8D7}"/>
              </a:ext>
            </a:extLst>
          </p:cNvPr>
          <p:cNvCxnSpPr>
            <a:cxnSpLocks/>
          </p:cNvCxnSpPr>
          <p:nvPr/>
        </p:nvCxnSpPr>
        <p:spPr>
          <a:xfrm>
            <a:off x="6986357" y="3993425"/>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F084123D-B154-470A-DC28-4778D3FBEC79}"/>
              </a:ext>
            </a:extLst>
          </p:cNvPr>
          <p:cNvCxnSpPr>
            <a:cxnSpLocks/>
          </p:cNvCxnSpPr>
          <p:nvPr/>
        </p:nvCxnSpPr>
        <p:spPr>
          <a:xfrm>
            <a:off x="6589086" y="3993425"/>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972E9E87-7A15-3BFE-7E72-32BDF3610A0A}"/>
              </a:ext>
            </a:extLst>
          </p:cNvPr>
          <p:cNvCxnSpPr>
            <a:cxnSpLocks/>
          </p:cNvCxnSpPr>
          <p:nvPr/>
        </p:nvCxnSpPr>
        <p:spPr>
          <a:xfrm>
            <a:off x="5679077" y="3993425"/>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8F302BC-48A8-9949-FB7B-F2E458D60FDF}"/>
              </a:ext>
            </a:extLst>
          </p:cNvPr>
          <p:cNvCxnSpPr>
            <a:cxnSpLocks/>
          </p:cNvCxnSpPr>
          <p:nvPr/>
        </p:nvCxnSpPr>
        <p:spPr>
          <a:xfrm>
            <a:off x="5281806" y="3993425"/>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D85076E-2D7E-E362-B61C-15B7FCA1CDB9}"/>
              </a:ext>
            </a:extLst>
          </p:cNvPr>
          <p:cNvCxnSpPr>
            <a:cxnSpLocks/>
          </p:cNvCxnSpPr>
          <p:nvPr/>
        </p:nvCxnSpPr>
        <p:spPr>
          <a:xfrm>
            <a:off x="4373937" y="3992976"/>
            <a:ext cx="548511"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B131B59B-61E9-0431-7880-DC3C1BB3A5D2}"/>
              </a:ext>
            </a:extLst>
          </p:cNvPr>
          <p:cNvGrpSpPr/>
          <p:nvPr/>
        </p:nvGrpSpPr>
        <p:grpSpPr>
          <a:xfrm>
            <a:off x="7705149" y="4150399"/>
            <a:ext cx="975388" cy="1012926"/>
            <a:chOff x="3644091" y="4881965"/>
            <a:chExt cx="1349106" cy="1401026"/>
          </a:xfrm>
        </p:grpSpPr>
        <p:sp>
          <p:nvSpPr>
            <p:cNvPr id="57" name="Rounded Rectangle 56">
              <a:extLst>
                <a:ext uri="{FF2B5EF4-FFF2-40B4-BE49-F238E27FC236}">
                  <a16:creationId xmlns:a16="http://schemas.microsoft.com/office/drawing/2014/main" id="{36C5BB1E-CF6A-99B4-2396-C030D4393E28}"/>
                </a:ext>
              </a:extLst>
            </p:cNvPr>
            <p:cNvSpPr/>
            <p:nvPr/>
          </p:nvSpPr>
          <p:spPr>
            <a:xfrm>
              <a:off x="3644091" y="4881965"/>
              <a:ext cx="1172026" cy="1198117"/>
            </a:xfrm>
            <a:prstGeom prst="roundRect">
              <a:avLst>
                <a:gd name="adj" fmla="val 7998"/>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pic>
          <p:nvPicPr>
            <p:cNvPr id="58" name="Picture 8">
              <a:extLst>
                <a:ext uri="{FF2B5EF4-FFF2-40B4-BE49-F238E27FC236}">
                  <a16:creationId xmlns:a16="http://schemas.microsoft.com/office/drawing/2014/main" id="{42ABA4C7-8C76-1A1E-F6AF-B8D16A4E70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9188" y="4998510"/>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a:extLst>
                <a:ext uri="{FF2B5EF4-FFF2-40B4-BE49-F238E27FC236}">
                  <a16:creationId xmlns:a16="http://schemas.microsoft.com/office/drawing/2014/main" id="{EB710533-BE1C-0C4D-A6FC-3DB8AC5270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9704" y="4998510"/>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30A80A9-964B-C24E-A059-D4CB6BE9D07D}"/>
                </a:ext>
              </a:extLst>
            </p:cNvPr>
            <p:cNvSpPr txBox="1"/>
            <p:nvPr/>
          </p:nvSpPr>
          <p:spPr>
            <a:xfrm>
              <a:off x="3707453" y="5529828"/>
              <a:ext cx="1040073" cy="234135"/>
            </a:xfrm>
            <a:prstGeom prst="rect">
              <a:avLst/>
            </a:prstGeom>
            <a:solidFill>
              <a:srgbClr val="326CE5"/>
            </a:solidFill>
            <a:ln w="12700">
              <a:solidFill>
                <a:schemeClr val="bg1"/>
              </a:solidFill>
            </a:ln>
          </p:spPr>
          <p:txBody>
            <a:bodyPr wrap="square" rtlCol="0">
              <a:spAutoFit/>
            </a:bodyPr>
            <a:lstStyle/>
            <a:p>
              <a:pPr algn="ctr"/>
              <a:r>
                <a:rPr lang="en-US" sz="500" dirty="0">
                  <a:solidFill>
                    <a:schemeClr val="bg1"/>
                  </a:solidFill>
                </a:rPr>
                <a:t>Container Runtime</a:t>
              </a:r>
            </a:p>
          </p:txBody>
        </p:sp>
        <p:grpSp>
          <p:nvGrpSpPr>
            <p:cNvPr id="61" name="Group 60">
              <a:extLst>
                <a:ext uri="{FF2B5EF4-FFF2-40B4-BE49-F238E27FC236}">
                  <a16:creationId xmlns:a16="http://schemas.microsoft.com/office/drawing/2014/main" id="{296CB93B-0109-0F0A-0054-50F79AC50EFE}"/>
                </a:ext>
              </a:extLst>
            </p:cNvPr>
            <p:cNvGrpSpPr/>
            <p:nvPr/>
          </p:nvGrpSpPr>
          <p:grpSpPr>
            <a:xfrm>
              <a:off x="3809530" y="5877174"/>
              <a:ext cx="1183667" cy="405817"/>
              <a:chOff x="3809530" y="5877174"/>
              <a:chExt cx="1183667" cy="405817"/>
            </a:xfrm>
          </p:grpSpPr>
          <p:sp>
            <p:nvSpPr>
              <p:cNvPr id="62" name="TextBox 61">
                <a:extLst>
                  <a:ext uri="{FF2B5EF4-FFF2-40B4-BE49-F238E27FC236}">
                    <a16:creationId xmlns:a16="http://schemas.microsoft.com/office/drawing/2014/main" id="{1C9D0EFF-20C2-B7E6-0A29-186EF8A9F317}"/>
                  </a:ext>
                </a:extLst>
              </p:cNvPr>
              <p:cNvSpPr txBox="1"/>
              <p:nvPr/>
            </p:nvSpPr>
            <p:spPr>
              <a:xfrm>
                <a:off x="3809530" y="5964666"/>
                <a:ext cx="849983" cy="234135"/>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500" dirty="0">
                    <a:solidFill>
                      <a:schemeClr val="bg1"/>
                    </a:solidFill>
                  </a:rPr>
                  <a:t>Worker Node</a:t>
                </a:r>
              </a:p>
            </p:txBody>
          </p:sp>
          <p:pic>
            <p:nvPicPr>
              <p:cNvPr id="63" name="Picture 28">
                <a:extLst>
                  <a:ext uri="{FF2B5EF4-FFF2-40B4-BE49-F238E27FC236}">
                    <a16:creationId xmlns:a16="http://schemas.microsoft.com/office/drawing/2014/main" id="{1D1EFC9F-967F-3BFF-02AB-BAFBBDE7FE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64" name="Straight Connector 63">
            <a:extLst>
              <a:ext uri="{FF2B5EF4-FFF2-40B4-BE49-F238E27FC236}">
                <a16:creationId xmlns:a16="http://schemas.microsoft.com/office/drawing/2014/main" id="{98B151E4-486A-2359-E798-AAD6C2F236DC}"/>
              </a:ext>
            </a:extLst>
          </p:cNvPr>
          <p:cNvCxnSpPr>
            <a:cxnSpLocks/>
          </p:cNvCxnSpPr>
          <p:nvPr/>
        </p:nvCxnSpPr>
        <p:spPr>
          <a:xfrm>
            <a:off x="8314197" y="4003222"/>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5E0FA0A-AD2F-5139-F345-3C0346597A57}"/>
              </a:ext>
            </a:extLst>
          </p:cNvPr>
          <p:cNvCxnSpPr>
            <a:cxnSpLocks/>
          </p:cNvCxnSpPr>
          <p:nvPr/>
        </p:nvCxnSpPr>
        <p:spPr>
          <a:xfrm>
            <a:off x="7916926" y="4003222"/>
            <a:ext cx="0" cy="2356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pic>
        <p:nvPicPr>
          <p:cNvPr id="66" name="Picture 30" descr="kubernetes&quot; Icon - Download for free – Iconduck">
            <a:extLst>
              <a:ext uri="{FF2B5EF4-FFF2-40B4-BE49-F238E27FC236}">
                <a16:creationId xmlns:a16="http://schemas.microsoft.com/office/drawing/2014/main" id="{5A867B9C-F5A0-E746-777D-B7E062D146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78889" y="2175670"/>
            <a:ext cx="508471" cy="495287"/>
          </a:xfrm>
          <a:prstGeom prst="rect">
            <a:avLst/>
          </a:prstGeom>
          <a:noFill/>
          <a:extLst>
            <a:ext uri="{909E8E84-426E-40DD-AFC4-6F175D3DCCD1}">
              <a14:hiddenFill xmlns:a14="http://schemas.microsoft.com/office/drawing/2010/main">
                <a:solidFill>
                  <a:srgbClr val="FFFFFF"/>
                </a:solidFill>
              </a14:hiddenFill>
            </a:ext>
          </a:extLst>
        </p:spPr>
      </p:pic>
      <p:sp>
        <p:nvSpPr>
          <p:cNvPr id="67" name="Title 1">
            <a:extLst>
              <a:ext uri="{FF2B5EF4-FFF2-40B4-BE49-F238E27FC236}">
                <a16:creationId xmlns:a16="http://schemas.microsoft.com/office/drawing/2014/main" id="{5DCF8AB4-8B48-285C-054B-17A824C1DB34}"/>
              </a:ext>
            </a:extLst>
          </p:cNvPr>
          <p:cNvSpPr txBox="1">
            <a:spLocks/>
          </p:cNvSpPr>
          <p:nvPr/>
        </p:nvSpPr>
        <p:spPr>
          <a:xfrm>
            <a:off x="7918106" y="2530260"/>
            <a:ext cx="635017" cy="316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326CE5"/>
                </a:solidFill>
                <a:latin typeface="+mj-lt"/>
                <a:ea typeface="+mj-ea"/>
                <a:cs typeface="+mj-cs"/>
              </a:defRPr>
            </a:lvl1pPr>
          </a:lstStyle>
          <a:p>
            <a:r>
              <a:rPr lang="en-US" sz="1200" dirty="0"/>
              <a:t>Cluster</a:t>
            </a:r>
          </a:p>
        </p:txBody>
      </p:sp>
      <p:cxnSp>
        <p:nvCxnSpPr>
          <p:cNvPr id="14" name="Straight Arrow Connector 13">
            <a:extLst>
              <a:ext uri="{FF2B5EF4-FFF2-40B4-BE49-F238E27FC236}">
                <a16:creationId xmlns:a16="http://schemas.microsoft.com/office/drawing/2014/main" id="{00B00CC6-84FC-1C7F-48F5-470284171F9C}"/>
              </a:ext>
            </a:extLst>
          </p:cNvPr>
          <p:cNvCxnSpPr>
            <a:cxnSpLocks/>
          </p:cNvCxnSpPr>
          <p:nvPr/>
        </p:nvCxnSpPr>
        <p:spPr>
          <a:xfrm>
            <a:off x="2138901" y="4017400"/>
            <a:ext cx="1735070" cy="0"/>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4" name="Oval 73">
            <a:extLst>
              <a:ext uri="{FF2B5EF4-FFF2-40B4-BE49-F238E27FC236}">
                <a16:creationId xmlns:a16="http://schemas.microsoft.com/office/drawing/2014/main" id="{4B8B7E23-1A3A-80FB-BC7D-E6D538CCF7CE}"/>
              </a:ext>
            </a:extLst>
          </p:cNvPr>
          <p:cNvSpPr/>
          <p:nvPr/>
        </p:nvSpPr>
        <p:spPr>
          <a:xfrm>
            <a:off x="3834405" y="3697570"/>
            <a:ext cx="598430" cy="58068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urved Connector 3">
            <a:extLst>
              <a:ext uri="{FF2B5EF4-FFF2-40B4-BE49-F238E27FC236}">
                <a16:creationId xmlns:a16="http://schemas.microsoft.com/office/drawing/2014/main" id="{6C9673AA-B006-36BD-633C-4FABD4D7ECFE}"/>
              </a:ext>
            </a:extLst>
          </p:cNvPr>
          <p:cNvCxnSpPr>
            <a:cxnSpLocks/>
          </p:cNvCxnSpPr>
          <p:nvPr/>
        </p:nvCxnSpPr>
        <p:spPr>
          <a:xfrm rot="16200000" flipH="1">
            <a:off x="1432161" y="1473771"/>
            <a:ext cx="2504414" cy="2300072"/>
          </a:xfrm>
          <a:prstGeom prst="curvedConnector3">
            <a:avLst>
              <a:gd name="adj1" fmla="val 99507"/>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id="{BD6ADF28-C0F0-65CC-ADD5-1F2BD011D07B}"/>
              </a:ext>
            </a:extLst>
          </p:cNvPr>
          <p:cNvPicPr>
            <a:picLocks noChangeAspect="1"/>
          </p:cNvPicPr>
          <p:nvPr/>
        </p:nvPicPr>
        <p:blipFill>
          <a:blip r:embed="rId15"/>
          <a:stretch>
            <a:fillRect/>
          </a:stretch>
        </p:blipFill>
        <p:spPr>
          <a:xfrm>
            <a:off x="6997498" y="2569145"/>
            <a:ext cx="958993" cy="237374"/>
          </a:xfrm>
          <a:prstGeom prst="rect">
            <a:avLst/>
          </a:prstGeom>
        </p:spPr>
      </p:pic>
      <p:sp>
        <p:nvSpPr>
          <p:cNvPr id="72" name="TextBox 71">
            <a:extLst>
              <a:ext uri="{FF2B5EF4-FFF2-40B4-BE49-F238E27FC236}">
                <a16:creationId xmlns:a16="http://schemas.microsoft.com/office/drawing/2014/main" id="{F3547C3E-90A1-E893-F55B-3FFB3B835595}"/>
              </a:ext>
            </a:extLst>
          </p:cNvPr>
          <p:cNvSpPr txBox="1"/>
          <p:nvPr/>
        </p:nvSpPr>
        <p:spPr>
          <a:xfrm>
            <a:off x="583605" y="3526107"/>
            <a:ext cx="1565327" cy="307777"/>
          </a:xfrm>
          <a:prstGeom prst="rect">
            <a:avLst/>
          </a:prstGeom>
          <a:noFill/>
        </p:spPr>
        <p:txBody>
          <a:bodyPr wrap="square">
            <a:spAutoFit/>
          </a:bodyPr>
          <a:lstStyle/>
          <a:p>
            <a:r>
              <a:rPr lang="en-US" sz="1400" dirty="0">
                <a:solidFill>
                  <a:srgbClr val="222222"/>
                </a:solidFill>
                <a:latin typeface="open sans" panose="020B0606030504020204" pitchFamily="34" charset="0"/>
              </a:rPr>
              <a:t>(locally installed)</a:t>
            </a:r>
            <a:endParaRPr lang="en-US" sz="1400" dirty="0"/>
          </a:p>
        </p:txBody>
      </p:sp>
    </p:spTree>
    <p:extLst>
      <p:ext uri="{BB962C8B-B14F-4D97-AF65-F5344CB8AC3E}">
        <p14:creationId xmlns:p14="http://schemas.microsoft.com/office/powerpoint/2010/main" val="1209390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24C15-232A-CDB9-F7BF-996042E335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8F730-30C4-71C7-4816-6A480AC849EC}"/>
              </a:ext>
            </a:extLst>
          </p:cNvPr>
          <p:cNvSpPr>
            <a:spLocks noGrp="1"/>
          </p:cNvSpPr>
          <p:nvPr>
            <p:ph type="title"/>
          </p:nvPr>
        </p:nvSpPr>
        <p:spPr/>
        <p:txBody>
          <a:bodyPr/>
          <a:lstStyle/>
          <a:p>
            <a:r>
              <a:rPr lang="en-US" dirty="0"/>
              <a:t>Kubernetes kubectl request interactions</a:t>
            </a:r>
          </a:p>
        </p:txBody>
      </p:sp>
      <p:grpSp>
        <p:nvGrpSpPr>
          <p:cNvPr id="7" name="Group 6">
            <a:extLst>
              <a:ext uri="{FF2B5EF4-FFF2-40B4-BE49-F238E27FC236}">
                <a16:creationId xmlns:a16="http://schemas.microsoft.com/office/drawing/2014/main" id="{695F8D3D-F0ED-20E9-5361-43CF0750C823}"/>
              </a:ext>
            </a:extLst>
          </p:cNvPr>
          <p:cNvGrpSpPr/>
          <p:nvPr/>
        </p:nvGrpSpPr>
        <p:grpSpPr>
          <a:xfrm>
            <a:off x="925217" y="1262708"/>
            <a:ext cx="6954963" cy="4778064"/>
            <a:chOff x="628651" y="1073234"/>
            <a:chExt cx="6954963" cy="4778064"/>
          </a:xfrm>
        </p:grpSpPr>
        <p:pic>
          <p:nvPicPr>
            <p:cNvPr id="4" name="Picture 3">
              <a:extLst>
                <a:ext uri="{FF2B5EF4-FFF2-40B4-BE49-F238E27FC236}">
                  <a16:creationId xmlns:a16="http://schemas.microsoft.com/office/drawing/2014/main" id="{B0F21A41-0FB5-D4AE-0C43-2572C9EA07F1}"/>
                </a:ext>
              </a:extLst>
            </p:cNvPr>
            <p:cNvPicPr>
              <a:picLocks noChangeAspect="1"/>
            </p:cNvPicPr>
            <p:nvPr/>
          </p:nvPicPr>
          <p:blipFill>
            <a:blip r:embed="rId3"/>
            <a:stretch>
              <a:fillRect/>
            </a:stretch>
          </p:blipFill>
          <p:spPr>
            <a:xfrm>
              <a:off x="791785" y="1562956"/>
              <a:ext cx="6750644" cy="4065062"/>
            </a:xfrm>
            <a:prstGeom prst="rect">
              <a:avLst/>
            </a:prstGeom>
          </p:spPr>
        </p:pic>
        <p:sp>
          <p:nvSpPr>
            <p:cNvPr id="40" name="Left-Right Arrow 39">
              <a:extLst>
                <a:ext uri="{FF2B5EF4-FFF2-40B4-BE49-F238E27FC236}">
                  <a16:creationId xmlns:a16="http://schemas.microsoft.com/office/drawing/2014/main" id="{74FC2DD9-83B0-4D92-61B8-A37CC7D14094}"/>
                </a:ext>
              </a:extLst>
            </p:cNvPr>
            <p:cNvSpPr/>
            <p:nvPr/>
          </p:nvSpPr>
          <p:spPr>
            <a:xfrm>
              <a:off x="2064693" y="1073235"/>
              <a:ext cx="5477731" cy="442936"/>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Control Plane</a:t>
              </a:r>
            </a:p>
          </p:txBody>
        </p:sp>
        <p:cxnSp>
          <p:nvCxnSpPr>
            <p:cNvPr id="44" name="Straight Connector 43">
              <a:extLst>
                <a:ext uri="{FF2B5EF4-FFF2-40B4-BE49-F238E27FC236}">
                  <a16:creationId xmlns:a16="http://schemas.microsoft.com/office/drawing/2014/main" id="{68A5FAFA-D467-F8AA-DA71-7E8B775BFCF3}"/>
                </a:ext>
              </a:extLst>
            </p:cNvPr>
            <p:cNvCxnSpPr>
              <a:cxnSpLocks/>
            </p:cNvCxnSpPr>
            <p:nvPr/>
          </p:nvCxnSpPr>
          <p:spPr>
            <a:xfrm>
              <a:off x="2064693" y="1191174"/>
              <a:ext cx="0" cy="4326938"/>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sp>
          <p:nvSpPr>
            <p:cNvPr id="45" name="Left-Right Arrow 44">
              <a:extLst>
                <a:ext uri="{FF2B5EF4-FFF2-40B4-BE49-F238E27FC236}">
                  <a16:creationId xmlns:a16="http://schemas.microsoft.com/office/drawing/2014/main" id="{4DAB18B3-51D3-FCDE-55F2-2B4D6AD75DF2}"/>
                </a:ext>
              </a:extLst>
            </p:cNvPr>
            <p:cNvSpPr/>
            <p:nvPr/>
          </p:nvSpPr>
          <p:spPr>
            <a:xfrm>
              <a:off x="628651" y="1073234"/>
              <a:ext cx="1436042" cy="442936"/>
            </a:xfrm>
            <a:prstGeom prst="leftRightArrow">
              <a:avLst>
                <a:gd name="adj1" fmla="val 50000"/>
                <a:gd name="adj2" fmla="val 51977"/>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kubectl</a:t>
              </a:r>
            </a:p>
          </p:txBody>
        </p:sp>
        <p:pic>
          <p:nvPicPr>
            <p:cNvPr id="5122" name="Picture 2">
              <a:extLst>
                <a:ext uri="{FF2B5EF4-FFF2-40B4-BE49-F238E27FC236}">
                  <a16:creationId xmlns:a16="http://schemas.microsoft.com/office/drawing/2014/main" id="{40142804-9AE3-3172-E404-9495150C3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3765" y="5387135"/>
              <a:ext cx="459849" cy="45675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6CCDA306-F86F-3DED-500A-61858F900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2520" y="5394541"/>
              <a:ext cx="459850" cy="45675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Content Placeholder 3">
            <a:extLst>
              <a:ext uri="{FF2B5EF4-FFF2-40B4-BE49-F238E27FC236}">
                <a16:creationId xmlns:a16="http://schemas.microsoft.com/office/drawing/2014/main" id="{530FC7BA-025C-9DC5-1CA2-101817A61A3D}"/>
              </a:ext>
            </a:extLst>
          </p:cNvPr>
          <p:cNvSpPr txBox="1">
            <a:spLocks/>
          </p:cNvSpPr>
          <p:nvPr/>
        </p:nvSpPr>
        <p:spPr>
          <a:xfrm>
            <a:off x="628650" y="6442070"/>
            <a:ext cx="7847607" cy="203838"/>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solidFill>
                  <a:srgbClr val="222222"/>
                </a:solidFill>
              </a:rPr>
              <a:t>UML interaction diagram created with </a:t>
            </a:r>
            <a:r>
              <a:rPr lang="en-US" sz="800" dirty="0" err="1">
                <a:solidFill>
                  <a:srgbClr val="222222"/>
                </a:solidFill>
              </a:rPr>
              <a:t>PlantUML</a:t>
            </a:r>
            <a:r>
              <a:rPr lang="en-US" sz="800" dirty="0">
                <a:solidFill>
                  <a:srgbClr val="222222"/>
                </a:solidFill>
              </a:rPr>
              <a:t> at https://</a:t>
            </a:r>
            <a:r>
              <a:rPr lang="en-US" sz="800" dirty="0" err="1">
                <a:solidFill>
                  <a:srgbClr val="222222"/>
                </a:solidFill>
              </a:rPr>
              <a:t>plantuml.com</a:t>
            </a:r>
            <a:r>
              <a:rPr lang="en-US" sz="800" dirty="0">
                <a:solidFill>
                  <a:srgbClr val="222222"/>
                </a:solidFill>
              </a:rPr>
              <a:t>/</a:t>
            </a:r>
            <a:endParaRPr lang="en-US" sz="800" dirty="0"/>
          </a:p>
        </p:txBody>
      </p:sp>
    </p:spTree>
    <p:extLst>
      <p:ext uri="{BB962C8B-B14F-4D97-AF65-F5344CB8AC3E}">
        <p14:creationId xmlns:p14="http://schemas.microsoft.com/office/powerpoint/2010/main" val="2697873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6375-AC4C-8BA1-6012-64726719D7EE}"/>
              </a:ext>
            </a:extLst>
          </p:cNvPr>
          <p:cNvSpPr>
            <a:spLocks noGrp="1"/>
          </p:cNvSpPr>
          <p:nvPr>
            <p:ph type="title"/>
          </p:nvPr>
        </p:nvSpPr>
        <p:spPr/>
        <p:txBody>
          <a:bodyPr/>
          <a:lstStyle/>
          <a:p>
            <a:r>
              <a:rPr lang="en-US" dirty="0"/>
              <a:t>Why k8s?</a:t>
            </a:r>
          </a:p>
        </p:txBody>
      </p:sp>
      <p:sp>
        <p:nvSpPr>
          <p:cNvPr id="4" name="Rectangle 3">
            <a:extLst>
              <a:ext uri="{FF2B5EF4-FFF2-40B4-BE49-F238E27FC236}">
                <a16:creationId xmlns:a16="http://schemas.microsoft.com/office/drawing/2014/main" id="{C75FA5C1-4810-A849-014B-2F190684B3E0}"/>
              </a:ext>
            </a:extLst>
          </p:cNvPr>
          <p:cNvSpPr/>
          <p:nvPr/>
        </p:nvSpPr>
        <p:spPr>
          <a:xfrm>
            <a:off x="2586199" y="1840831"/>
            <a:ext cx="400613" cy="624210"/>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k</a:t>
            </a:r>
          </a:p>
        </p:txBody>
      </p:sp>
      <p:sp>
        <p:nvSpPr>
          <p:cNvPr id="5" name="Rectangle 4">
            <a:extLst>
              <a:ext uri="{FF2B5EF4-FFF2-40B4-BE49-F238E27FC236}">
                <a16:creationId xmlns:a16="http://schemas.microsoft.com/office/drawing/2014/main" id="{2D4AF68E-E74D-B3F8-1F17-F95EA205247B}"/>
              </a:ext>
            </a:extLst>
          </p:cNvPr>
          <p:cNvSpPr/>
          <p:nvPr/>
        </p:nvSpPr>
        <p:spPr>
          <a:xfrm>
            <a:off x="3042189" y="1840831"/>
            <a:ext cx="400613" cy="624210"/>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u</a:t>
            </a:r>
          </a:p>
        </p:txBody>
      </p:sp>
      <p:sp>
        <p:nvSpPr>
          <p:cNvPr id="6" name="Rectangle 5">
            <a:extLst>
              <a:ext uri="{FF2B5EF4-FFF2-40B4-BE49-F238E27FC236}">
                <a16:creationId xmlns:a16="http://schemas.microsoft.com/office/drawing/2014/main" id="{24764201-3C62-3BF2-E999-868B203DB81D}"/>
              </a:ext>
            </a:extLst>
          </p:cNvPr>
          <p:cNvSpPr/>
          <p:nvPr/>
        </p:nvSpPr>
        <p:spPr>
          <a:xfrm>
            <a:off x="3498179" y="1840831"/>
            <a:ext cx="400613" cy="624210"/>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b</a:t>
            </a:r>
          </a:p>
        </p:txBody>
      </p:sp>
      <p:sp>
        <p:nvSpPr>
          <p:cNvPr id="7" name="Rectangle 6">
            <a:extLst>
              <a:ext uri="{FF2B5EF4-FFF2-40B4-BE49-F238E27FC236}">
                <a16:creationId xmlns:a16="http://schemas.microsoft.com/office/drawing/2014/main" id="{B9F280E3-4987-60C2-8C62-7E9F92EE7641}"/>
              </a:ext>
            </a:extLst>
          </p:cNvPr>
          <p:cNvSpPr/>
          <p:nvPr/>
        </p:nvSpPr>
        <p:spPr>
          <a:xfrm>
            <a:off x="3954169" y="1840831"/>
            <a:ext cx="400613" cy="624210"/>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e</a:t>
            </a:r>
          </a:p>
        </p:txBody>
      </p:sp>
      <p:sp>
        <p:nvSpPr>
          <p:cNvPr id="8" name="Rectangle 7">
            <a:extLst>
              <a:ext uri="{FF2B5EF4-FFF2-40B4-BE49-F238E27FC236}">
                <a16:creationId xmlns:a16="http://schemas.microsoft.com/office/drawing/2014/main" id="{6DD31ADB-7986-E7BE-9150-CAD0FEFA414D}"/>
              </a:ext>
            </a:extLst>
          </p:cNvPr>
          <p:cNvSpPr/>
          <p:nvPr/>
        </p:nvSpPr>
        <p:spPr>
          <a:xfrm>
            <a:off x="4410159" y="1840831"/>
            <a:ext cx="400613" cy="624210"/>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r</a:t>
            </a:r>
          </a:p>
        </p:txBody>
      </p:sp>
      <p:sp>
        <p:nvSpPr>
          <p:cNvPr id="9" name="Rectangle 8">
            <a:extLst>
              <a:ext uri="{FF2B5EF4-FFF2-40B4-BE49-F238E27FC236}">
                <a16:creationId xmlns:a16="http://schemas.microsoft.com/office/drawing/2014/main" id="{B7CF2DF9-1525-C58D-D430-7FC9E8ADBDFA}"/>
              </a:ext>
            </a:extLst>
          </p:cNvPr>
          <p:cNvSpPr/>
          <p:nvPr/>
        </p:nvSpPr>
        <p:spPr>
          <a:xfrm>
            <a:off x="4866149" y="1840831"/>
            <a:ext cx="400613" cy="624210"/>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n</a:t>
            </a:r>
          </a:p>
        </p:txBody>
      </p:sp>
      <p:sp>
        <p:nvSpPr>
          <p:cNvPr id="10" name="Rectangle 9">
            <a:extLst>
              <a:ext uri="{FF2B5EF4-FFF2-40B4-BE49-F238E27FC236}">
                <a16:creationId xmlns:a16="http://schemas.microsoft.com/office/drawing/2014/main" id="{BED0CE68-A27E-5F47-DB3B-F81A914F6934}"/>
              </a:ext>
            </a:extLst>
          </p:cNvPr>
          <p:cNvSpPr/>
          <p:nvPr/>
        </p:nvSpPr>
        <p:spPr>
          <a:xfrm>
            <a:off x="5322139" y="1840831"/>
            <a:ext cx="400613" cy="624210"/>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e</a:t>
            </a:r>
          </a:p>
        </p:txBody>
      </p:sp>
      <p:sp>
        <p:nvSpPr>
          <p:cNvPr id="11" name="Rectangle 10">
            <a:extLst>
              <a:ext uri="{FF2B5EF4-FFF2-40B4-BE49-F238E27FC236}">
                <a16:creationId xmlns:a16="http://schemas.microsoft.com/office/drawing/2014/main" id="{49C4EC2E-007B-A5AF-409D-B4CEA6C99870}"/>
              </a:ext>
            </a:extLst>
          </p:cNvPr>
          <p:cNvSpPr/>
          <p:nvPr/>
        </p:nvSpPr>
        <p:spPr>
          <a:xfrm>
            <a:off x="5778129" y="1840831"/>
            <a:ext cx="400613" cy="624210"/>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t</a:t>
            </a:r>
          </a:p>
        </p:txBody>
      </p:sp>
      <p:sp>
        <p:nvSpPr>
          <p:cNvPr id="12" name="Rectangle 11">
            <a:extLst>
              <a:ext uri="{FF2B5EF4-FFF2-40B4-BE49-F238E27FC236}">
                <a16:creationId xmlns:a16="http://schemas.microsoft.com/office/drawing/2014/main" id="{C8D61DD0-C6E7-C72D-F03F-CE84AD850C6D}"/>
              </a:ext>
            </a:extLst>
          </p:cNvPr>
          <p:cNvSpPr/>
          <p:nvPr/>
        </p:nvSpPr>
        <p:spPr>
          <a:xfrm>
            <a:off x="6234119" y="1840831"/>
            <a:ext cx="400613" cy="624210"/>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e</a:t>
            </a:r>
          </a:p>
        </p:txBody>
      </p:sp>
      <p:sp>
        <p:nvSpPr>
          <p:cNvPr id="13" name="Rectangle 12">
            <a:extLst>
              <a:ext uri="{FF2B5EF4-FFF2-40B4-BE49-F238E27FC236}">
                <a16:creationId xmlns:a16="http://schemas.microsoft.com/office/drawing/2014/main" id="{1F6EFA85-E083-2DF1-08EE-27B3BCFC80C8}"/>
              </a:ext>
            </a:extLst>
          </p:cNvPr>
          <p:cNvSpPr/>
          <p:nvPr/>
        </p:nvSpPr>
        <p:spPr>
          <a:xfrm>
            <a:off x="6690113" y="1840831"/>
            <a:ext cx="400613" cy="624210"/>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s</a:t>
            </a:r>
          </a:p>
        </p:txBody>
      </p:sp>
      <p:sp>
        <p:nvSpPr>
          <p:cNvPr id="14" name="Rectangle 13">
            <a:extLst>
              <a:ext uri="{FF2B5EF4-FFF2-40B4-BE49-F238E27FC236}">
                <a16:creationId xmlns:a16="http://schemas.microsoft.com/office/drawing/2014/main" id="{189B4F74-F8AB-171E-C085-121E73A438A4}"/>
              </a:ext>
            </a:extLst>
          </p:cNvPr>
          <p:cNvSpPr/>
          <p:nvPr/>
        </p:nvSpPr>
        <p:spPr>
          <a:xfrm>
            <a:off x="4638151" y="1869296"/>
            <a:ext cx="400613" cy="624210"/>
          </a:xfrm>
          <a:prstGeom prst="rect">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t>8</a:t>
            </a:r>
          </a:p>
        </p:txBody>
      </p:sp>
    </p:spTree>
    <p:extLst>
      <p:ext uri="{BB962C8B-B14F-4D97-AF65-F5344CB8AC3E}">
        <p14:creationId xmlns:p14="http://schemas.microsoft.com/office/powerpoint/2010/main" val="1847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1000"/>
                                        <p:tgtEl>
                                          <p:spTgt spid="7"/>
                                        </p:tgtEl>
                                      </p:cBhvr>
                                    </p:animEffect>
                                    <p:set>
                                      <p:cBhvr>
                                        <p:cTn id="13" dur="1" fill="hold">
                                          <p:stCondLst>
                                            <p:cond delay="999"/>
                                          </p:stCondLst>
                                        </p:cTn>
                                        <p:tgtEl>
                                          <p:spTgt spid="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1000"/>
                                        <p:tgtEl>
                                          <p:spTgt spid="8"/>
                                        </p:tgtEl>
                                      </p:cBhvr>
                                    </p:animEffect>
                                    <p:set>
                                      <p:cBhvr>
                                        <p:cTn id="16" dur="1" fill="hold">
                                          <p:stCondLst>
                                            <p:cond delay="999"/>
                                          </p:stCondLst>
                                        </p:cTn>
                                        <p:tgtEl>
                                          <p:spTgt spid="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1000"/>
                                        <p:tgtEl>
                                          <p:spTgt spid="9"/>
                                        </p:tgtEl>
                                      </p:cBhvr>
                                    </p:animEffect>
                                    <p:set>
                                      <p:cBhvr>
                                        <p:cTn id="19" dur="1" fill="hold">
                                          <p:stCondLst>
                                            <p:cond delay="999"/>
                                          </p:stCondLst>
                                        </p:cTn>
                                        <p:tgtEl>
                                          <p:spTgt spid="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1000"/>
                                        <p:tgtEl>
                                          <p:spTgt spid="10"/>
                                        </p:tgtEl>
                                      </p:cBhvr>
                                    </p:animEffect>
                                    <p:set>
                                      <p:cBhvr>
                                        <p:cTn id="22" dur="1" fill="hold">
                                          <p:stCondLst>
                                            <p:cond delay="999"/>
                                          </p:stCondLst>
                                        </p:cTn>
                                        <p:tgtEl>
                                          <p:spTgt spid="1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1000"/>
                                        <p:tgtEl>
                                          <p:spTgt spid="11"/>
                                        </p:tgtEl>
                                      </p:cBhvr>
                                    </p:animEffect>
                                    <p:set>
                                      <p:cBhvr>
                                        <p:cTn id="25" dur="1" fill="hold">
                                          <p:stCondLst>
                                            <p:cond delay="999"/>
                                          </p:stCondLst>
                                        </p:cTn>
                                        <p:tgtEl>
                                          <p:spTgt spid="11"/>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1000"/>
                                        <p:tgtEl>
                                          <p:spTgt spid="12"/>
                                        </p:tgtEl>
                                      </p:cBhvr>
                                    </p:animEffect>
                                    <p:set>
                                      <p:cBhvr>
                                        <p:cTn id="28" dur="1" fill="hold">
                                          <p:stCondLst>
                                            <p:cond delay="999"/>
                                          </p:stCondLst>
                                        </p:cTn>
                                        <p:tgtEl>
                                          <p:spTgt spid="12"/>
                                        </p:tgtEl>
                                        <p:attrNameLst>
                                          <p:attrName>style.visibility</p:attrName>
                                        </p:attrNameLst>
                                      </p:cBhvr>
                                      <p:to>
                                        <p:strVal val="hidden"/>
                                      </p:to>
                                    </p:se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par>
                                <p:cTn id="33" presetID="0" presetClass="path" presetSubtype="0" accel="50000" decel="50000" fill="hold" grpId="0" nodeType="withEffect">
                                  <p:stCondLst>
                                    <p:cond delay="0"/>
                                  </p:stCondLst>
                                  <p:childTnLst>
                                    <p:animMotion origin="layout" path="M 2.5E-6 1.11111E-6 L 0.1776 0.00463 " pathEditMode="relative" rAng="0" ptsTypes="AA">
                                      <p:cBhvr>
                                        <p:cTn id="34" dur="2000" fill="hold"/>
                                        <p:tgtEl>
                                          <p:spTgt spid="4"/>
                                        </p:tgtEl>
                                        <p:attrNameLst>
                                          <p:attrName>ppt_x</p:attrName>
                                          <p:attrName>ppt_y</p:attrName>
                                        </p:attrNameLst>
                                      </p:cBhvr>
                                      <p:rCtr x="8872" y="231"/>
                                    </p:animMotion>
                                  </p:childTnLst>
                                </p:cTn>
                              </p:par>
                              <p:par>
                                <p:cTn id="35" presetID="0" presetClass="path" presetSubtype="0" accel="50000" decel="50000" fill="hold" grpId="0" nodeType="withEffect">
                                  <p:stCondLst>
                                    <p:cond delay="0"/>
                                  </p:stCondLst>
                                  <p:childTnLst>
                                    <p:animMotion origin="layout" path="M -2.22222E-6 1.11111E-6 L -0.17743 0.00393 " pathEditMode="relative" rAng="0" ptsTypes="AA">
                                      <p:cBhvr>
                                        <p:cTn id="36" dur="2000" fill="hold"/>
                                        <p:tgtEl>
                                          <p:spTgt spid="13"/>
                                        </p:tgtEl>
                                        <p:attrNameLst>
                                          <p:attrName>ppt_x</p:attrName>
                                          <p:attrName>ppt_y</p:attrName>
                                        </p:attrNameLst>
                                      </p:cBhvr>
                                      <p:rCtr x="-8872"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ABB55-E196-E647-4272-263BF2130A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9EB174-97F0-79DB-ABEB-9CF3B679F699}"/>
              </a:ext>
            </a:extLst>
          </p:cNvPr>
          <p:cNvSpPr>
            <a:spLocks noGrp="1"/>
          </p:cNvSpPr>
          <p:nvPr>
            <p:ph type="title"/>
          </p:nvPr>
        </p:nvSpPr>
        <p:spPr/>
        <p:txBody>
          <a:bodyPr/>
          <a:lstStyle/>
          <a:p>
            <a:br>
              <a:rPr lang="en-US" dirty="0"/>
            </a:br>
            <a:r>
              <a:rPr lang="en-US" dirty="0"/>
              <a:t>Objects / Resources</a:t>
            </a:r>
          </a:p>
        </p:txBody>
      </p:sp>
      <p:sp>
        <p:nvSpPr>
          <p:cNvPr id="3" name="Text Placeholder 2">
            <a:extLst>
              <a:ext uri="{FF2B5EF4-FFF2-40B4-BE49-F238E27FC236}">
                <a16:creationId xmlns:a16="http://schemas.microsoft.com/office/drawing/2014/main" id="{A44CB1E7-349A-6728-FF10-D609FA5D0853}"/>
              </a:ext>
            </a:extLst>
          </p:cNvPr>
          <p:cNvSpPr>
            <a:spLocks noGrp="1"/>
          </p:cNvSpPr>
          <p:nvPr>
            <p:ph type="body" idx="1"/>
          </p:nvPr>
        </p:nvSpPr>
        <p:spPr/>
        <p:txBody>
          <a:bodyPr/>
          <a:lstStyle/>
          <a:p>
            <a:r>
              <a:rPr lang="en-US" dirty="0"/>
              <a:t>The building blocks of Kubernetes</a:t>
            </a:r>
          </a:p>
        </p:txBody>
      </p:sp>
    </p:spTree>
    <p:extLst>
      <p:ext uri="{BB962C8B-B14F-4D97-AF65-F5344CB8AC3E}">
        <p14:creationId xmlns:p14="http://schemas.microsoft.com/office/powerpoint/2010/main" val="2487361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E58F9-5A2D-65FB-0BBC-3E70B7339C36}"/>
              </a:ext>
            </a:extLst>
          </p:cNvPr>
          <p:cNvSpPr>
            <a:spLocks noGrp="1"/>
          </p:cNvSpPr>
          <p:nvPr>
            <p:ph type="title"/>
          </p:nvPr>
        </p:nvSpPr>
        <p:spPr/>
        <p:txBody>
          <a:bodyPr/>
          <a:lstStyle/>
          <a:p>
            <a:r>
              <a:rPr lang="en-US" dirty="0"/>
              <a:t>Kubernetes objects / resources</a:t>
            </a:r>
          </a:p>
        </p:txBody>
      </p:sp>
      <p:sp>
        <p:nvSpPr>
          <p:cNvPr id="3" name="Content Placeholder 2">
            <a:extLst>
              <a:ext uri="{FF2B5EF4-FFF2-40B4-BE49-F238E27FC236}">
                <a16:creationId xmlns:a16="http://schemas.microsoft.com/office/drawing/2014/main" id="{DE84B620-47C4-F8F1-A3A8-E63285DC7A78}"/>
              </a:ext>
            </a:extLst>
          </p:cNvPr>
          <p:cNvSpPr>
            <a:spLocks noGrp="1"/>
          </p:cNvSpPr>
          <p:nvPr>
            <p:ph idx="1"/>
          </p:nvPr>
        </p:nvSpPr>
        <p:spPr>
          <a:xfrm>
            <a:off x="628649" y="1011262"/>
            <a:ext cx="8065899" cy="1150752"/>
          </a:xfrm>
        </p:spPr>
        <p:txBody>
          <a:bodyPr>
            <a:normAutofit/>
          </a:bodyPr>
          <a:lstStyle/>
          <a:p>
            <a:pPr marL="0" indent="0">
              <a:buNone/>
            </a:pPr>
            <a:r>
              <a:rPr lang="en-US" sz="2400" dirty="0"/>
              <a:t>Kubernetes objects are persistent entities in the Kubernetes system. Kubernetes uses these entities to represent the state of your cluster. </a:t>
            </a:r>
          </a:p>
        </p:txBody>
      </p:sp>
      <p:pic>
        <p:nvPicPr>
          <p:cNvPr id="4" name="Picture 3">
            <a:extLst>
              <a:ext uri="{FF2B5EF4-FFF2-40B4-BE49-F238E27FC236}">
                <a16:creationId xmlns:a16="http://schemas.microsoft.com/office/drawing/2014/main" id="{6453F957-F46B-BD1C-C072-6D96122D4E9E}"/>
              </a:ext>
            </a:extLst>
          </p:cNvPr>
          <p:cNvPicPr>
            <a:picLocks noChangeAspect="1"/>
          </p:cNvPicPr>
          <p:nvPr/>
        </p:nvPicPr>
        <p:blipFill>
          <a:blip r:embed="rId2"/>
          <a:stretch>
            <a:fillRect/>
          </a:stretch>
        </p:blipFill>
        <p:spPr>
          <a:xfrm>
            <a:off x="1404475" y="2563623"/>
            <a:ext cx="3058405" cy="3035513"/>
          </a:xfrm>
          <a:prstGeom prst="rect">
            <a:avLst/>
          </a:prstGeom>
          <a:ln w="6350">
            <a:solidFill>
              <a:schemeClr val="bg1">
                <a:lumMod val="50000"/>
              </a:schemeClr>
            </a:solidFill>
          </a:ln>
          <a:effectLst>
            <a:outerShdw blurRad="50800" dist="38100" dir="2700000" algn="tl" rotWithShape="0">
              <a:prstClr val="black">
                <a:alpha val="40000"/>
              </a:prstClr>
            </a:outerShdw>
          </a:effectLst>
        </p:spPr>
      </p:pic>
      <p:sp>
        <p:nvSpPr>
          <p:cNvPr id="5" name="Content Placeholder 2">
            <a:extLst>
              <a:ext uri="{FF2B5EF4-FFF2-40B4-BE49-F238E27FC236}">
                <a16:creationId xmlns:a16="http://schemas.microsoft.com/office/drawing/2014/main" id="{EAEA50C4-0521-06A2-A4A5-36917B7BD13C}"/>
              </a:ext>
            </a:extLst>
          </p:cNvPr>
          <p:cNvSpPr txBox="1">
            <a:spLocks/>
          </p:cNvSpPr>
          <p:nvPr/>
        </p:nvSpPr>
        <p:spPr>
          <a:xfrm>
            <a:off x="1325739" y="5704181"/>
            <a:ext cx="3355383" cy="812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50000"/>
                    <a:lumOff val="50000"/>
                  </a:schemeClr>
                </a:solidFill>
              </a:rPr>
              <a:t>Icons that represent </a:t>
            </a:r>
            <a:r>
              <a:rPr lang="en-US" sz="1600" b="1" u="sng" dirty="0"/>
              <a:t>some</a:t>
            </a:r>
            <a:r>
              <a:rPr lang="en-US" sz="1600" dirty="0"/>
              <a:t> </a:t>
            </a:r>
            <a:r>
              <a:rPr lang="en-US" sz="1600" dirty="0">
                <a:solidFill>
                  <a:schemeClr val="tx1">
                    <a:lumMod val="50000"/>
                    <a:lumOff val="50000"/>
                  </a:schemeClr>
                </a:solidFill>
              </a:rPr>
              <a:t>of the object types that are defined in Kubernetes.</a:t>
            </a:r>
          </a:p>
        </p:txBody>
      </p:sp>
      <p:sp>
        <p:nvSpPr>
          <p:cNvPr id="6" name="Content Placeholder 2">
            <a:extLst>
              <a:ext uri="{FF2B5EF4-FFF2-40B4-BE49-F238E27FC236}">
                <a16:creationId xmlns:a16="http://schemas.microsoft.com/office/drawing/2014/main" id="{6DDEFC16-2E66-BA72-2CFE-B21ED16526BF}"/>
              </a:ext>
            </a:extLst>
          </p:cNvPr>
          <p:cNvSpPr txBox="1">
            <a:spLocks/>
          </p:cNvSpPr>
          <p:nvPr/>
        </p:nvSpPr>
        <p:spPr>
          <a:xfrm>
            <a:off x="5258891" y="4081379"/>
            <a:ext cx="3322362" cy="12909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All object definitions are stored in ‘etcd’ a  key component in the control plane.</a:t>
            </a:r>
          </a:p>
        </p:txBody>
      </p:sp>
      <p:pic>
        <p:nvPicPr>
          <p:cNvPr id="7" name="Picture 6">
            <a:extLst>
              <a:ext uri="{FF2B5EF4-FFF2-40B4-BE49-F238E27FC236}">
                <a16:creationId xmlns:a16="http://schemas.microsoft.com/office/drawing/2014/main" id="{E56D8223-7DB4-20DC-3A43-FC5A3C161115}"/>
              </a:ext>
            </a:extLst>
          </p:cNvPr>
          <p:cNvPicPr>
            <a:picLocks noChangeAspect="1"/>
          </p:cNvPicPr>
          <p:nvPr/>
        </p:nvPicPr>
        <p:blipFill>
          <a:blip r:embed="rId3"/>
          <a:stretch>
            <a:fillRect/>
          </a:stretch>
        </p:blipFill>
        <p:spPr>
          <a:xfrm>
            <a:off x="6094773" y="3381162"/>
            <a:ext cx="1199031" cy="551935"/>
          </a:xfrm>
          <a:prstGeom prst="rect">
            <a:avLst/>
          </a:prstGeom>
        </p:spPr>
      </p:pic>
    </p:spTree>
    <p:extLst>
      <p:ext uri="{BB962C8B-B14F-4D97-AF65-F5344CB8AC3E}">
        <p14:creationId xmlns:p14="http://schemas.microsoft.com/office/powerpoint/2010/main" val="4286542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E9414-721B-86EC-7AFC-ECBEB52822D5}"/>
              </a:ext>
            </a:extLst>
          </p:cNvPr>
          <p:cNvSpPr>
            <a:spLocks noGrp="1"/>
          </p:cNvSpPr>
          <p:nvPr>
            <p:ph type="title"/>
          </p:nvPr>
        </p:nvSpPr>
        <p:spPr/>
        <p:txBody>
          <a:bodyPr/>
          <a:lstStyle/>
          <a:p>
            <a:r>
              <a:rPr lang="en-US" dirty="0"/>
              <a:t>Kubernetes objects / resources</a:t>
            </a:r>
          </a:p>
        </p:txBody>
      </p:sp>
      <p:sp>
        <p:nvSpPr>
          <p:cNvPr id="3" name="Content Placeholder 2">
            <a:extLst>
              <a:ext uri="{FF2B5EF4-FFF2-40B4-BE49-F238E27FC236}">
                <a16:creationId xmlns:a16="http://schemas.microsoft.com/office/drawing/2014/main" id="{E3B6083C-8D32-17E2-4398-9E3419710D9B}"/>
              </a:ext>
            </a:extLst>
          </p:cNvPr>
          <p:cNvSpPr>
            <a:spLocks noGrp="1"/>
          </p:cNvSpPr>
          <p:nvPr>
            <p:ph idx="1"/>
          </p:nvPr>
        </p:nvSpPr>
        <p:spPr>
          <a:xfrm>
            <a:off x="628650" y="1020600"/>
            <a:ext cx="7886700" cy="579483"/>
          </a:xfrm>
        </p:spPr>
        <p:txBody>
          <a:bodyPr>
            <a:normAutofit/>
          </a:bodyPr>
          <a:lstStyle/>
          <a:p>
            <a:pPr marL="0" indent="0">
              <a:buNone/>
            </a:pPr>
            <a:r>
              <a:rPr lang="en-US" sz="2400" dirty="0"/>
              <a:t>Kubernetes provided objects by category</a:t>
            </a:r>
          </a:p>
        </p:txBody>
      </p:sp>
      <p:sp>
        <p:nvSpPr>
          <p:cNvPr id="4" name="Rounded Rectangle 3">
            <a:extLst>
              <a:ext uri="{FF2B5EF4-FFF2-40B4-BE49-F238E27FC236}">
                <a16:creationId xmlns:a16="http://schemas.microsoft.com/office/drawing/2014/main" id="{B1B1DFFE-85CF-FC05-C2A6-9B854812145A}"/>
              </a:ext>
            </a:extLst>
          </p:cNvPr>
          <p:cNvSpPr/>
          <p:nvPr/>
        </p:nvSpPr>
        <p:spPr>
          <a:xfrm>
            <a:off x="1177225" y="1863880"/>
            <a:ext cx="3285641" cy="586351"/>
          </a:xfrm>
          <a:prstGeom prst="roundRect">
            <a:avLst/>
          </a:prstGeom>
          <a:solidFill>
            <a:srgbClr val="972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Workload</a:t>
            </a:r>
          </a:p>
        </p:txBody>
      </p:sp>
      <p:sp>
        <p:nvSpPr>
          <p:cNvPr id="5" name="Rounded Rectangle 4">
            <a:extLst>
              <a:ext uri="{FF2B5EF4-FFF2-40B4-BE49-F238E27FC236}">
                <a16:creationId xmlns:a16="http://schemas.microsoft.com/office/drawing/2014/main" id="{3B5AE152-59E3-45A9-54EE-9C239D213FBC}"/>
              </a:ext>
            </a:extLst>
          </p:cNvPr>
          <p:cNvSpPr/>
          <p:nvPr/>
        </p:nvSpPr>
        <p:spPr>
          <a:xfrm>
            <a:off x="4750229" y="1863879"/>
            <a:ext cx="3285641" cy="586351"/>
          </a:xfrm>
          <a:prstGeom prst="roundRect">
            <a:avLst/>
          </a:prstGeom>
          <a:solidFill>
            <a:srgbClr val="CC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6" name="Rounded Rectangle 5">
            <a:extLst>
              <a:ext uri="{FF2B5EF4-FFF2-40B4-BE49-F238E27FC236}">
                <a16:creationId xmlns:a16="http://schemas.microsoft.com/office/drawing/2014/main" id="{C8787D32-E218-0CF1-9EAC-D6B14433E464}"/>
              </a:ext>
            </a:extLst>
          </p:cNvPr>
          <p:cNvSpPr/>
          <p:nvPr/>
        </p:nvSpPr>
        <p:spPr>
          <a:xfrm>
            <a:off x="4750229" y="3285115"/>
            <a:ext cx="3285641" cy="586351"/>
          </a:xfrm>
          <a:prstGeom prst="roundRect">
            <a:avLst/>
          </a:prstGeom>
          <a:solidFill>
            <a:srgbClr val="F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Extend</a:t>
            </a:r>
          </a:p>
        </p:txBody>
      </p:sp>
      <p:sp>
        <p:nvSpPr>
          <p:cNvPr id="7" name="Rounded Rectangle 6">
            <a:extLst>
              <a:ext uri="{FF2B5EF4-FFF2-40B4-BE49-F238E27FC236}">
                <a16:creationId xmlns:a16="http://schemas.microsoft.com/office/drawing/2014/main" id="{D1CA58BD-D12F-064C-D83A-F8F5BB8B7E48}"/>
              </a:ext>
            </a:extLst>
          </p:cNvPr>
          <p:cNvSpPr/>
          <p:nvPr/>
        </p:nvSpPr>
        <p:spPr>
          <a:xfrm>
            <a:off x="1177225" y="2569976"/>
            <a:ext cx="3285641" cy="586351"/>
          </a:xfrm>
          <a:prstGeom prst="roundRect">
            <a:avLst/>
          </a:prstGeom>
          <a:solidFill>
            <a:srgbClr val="88BB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8" name="Rounded Rectangle 7">
            <a:extLst>
              <a:ext uri="{FF2B5EF4-FFF2-40B4-BE49-F238E27FC236}">
                <a16:creationId xmlns:a16="http://schemas.microsoft.com/office/drawing/2014/main" id="{6DB03888-3F4D-8C4F-A049-9F4F384DC380}"/>
              </a:ext>
            </a:extLst>
          </p:cNvPr>
          <p:cNvSpPr/>
          <p:nvPr/>
        </p:nvSpPr>
        <p:spPr>
          <a:xfrm>
            <a:off x="1177225" y="3991211"/>
            <a:ext cx="3285641" cy="586351"/>
          </a:xfrm>
          <a:prstGeom prst="roundRect">
            <a:avLst/>
          </a:prstGeom>
          <a:solidFill>
            <a:srgbClr val="FFBE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Authentication</a:t>
            </a:r>
          </a:p>
        </p:txBody>
      </p:sp>
      <p:sp>
        <p:nvSpPr>
          <p:cNvPr id="9" name="Rounded Rectangle 8">
            <a:extLst>
              <a:ext uri="{FF2B5EF4-FFF2-40B4-BE49-F238E27FC236}">
                <a16:creationId xmlns:a16="http://schemas.microsoft.com/office/drawing/2014/main" id="{D88949CF-B3B3-4EAE-68E5-48C6BADA4DD7}"/>
              </a:ext>
            </a:extLst>
          </p:cNvPr>
          <p:cNvSpPr/>
          <p:nvPr/>
        </p:nvSpPr>
        <p:spPr>
          <a:xfrm>
            <a:off x="4750229" y="3991210"/>
            <a:ext cx="3285641" cy="586351"/>
          </a:xfrm>
          <a:prstGeom prst="roundRect">
            <a:avLst/>
          </a:prstGeom>
          <a:solidFill>
            <a:srgbClr val="BAEE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Cluster</a:t>
            </a:r>
          </a:p>
        </p:txBody>
      </p:sp>
      <p:sp>
        <p:nvSpPr>
          <p:cNvPr id="10" name="Rounded Rectangle 9">
            <a:extLst>
              <a:ext uri="{FF2B5EF4-FFF2-40B4-BE49-F238E27FC236}">
                <a16:creationId xmlns:a16="http://schemas.microsoft.com/office/drawing/2014/main" id="{31695240-DC71-A853-CA8F-9537F97D230D}"/>
              </a:ext>
            </a:extLst>
          </p:cNvPr>
          <p:cNvSpPr/>
          <p:nvPr/>
        </p:nvSpPr>
        <p:spPr>
          <a:xfrm>
            <a:off x="1177225" y="3285115"/>
            <a:ext cx="3285641" cy="586351"/>
          </a:xfrm>
          <a:prstGeom prst="roundRect">
            <a:avLst/>
          </a:prstGeom>
          <a:solidFill>
            <a:srgbClr val="FF4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Config &amp; Storage</a:t>
            </a:r>
          </a:p>
        </p:txBody>
      </p:sp>
      <p:sp>
        <p:nvSpPr>
          <p:cNvPr id="11" name="Rounded Rectangle 10">
            <a:extLst>
              <a:ext uri="{FF2B5EF4-FFF2-40B4-BE49-F238E27FC236}">
                <a16:creationId xmlns:a16="http://schemas.microsoft.com/office/drawing/2014/main" id="{CFC57F1E-0884-2D33-B6AC-77AB0337F6DC}"/>
              </a:ext>
            </a:extLst>
          </p:cNvPr>
          <p:cNvSpPr/>
          <p:nvPr/>
        </p:nvSpPr>
        <p:spPr>
          <a:xfrm>
            <a:off x="4750229" y="2569976"/>
            <a:ext cx="3285641" cy="586351"/>
          </a:xfrm>
          <a:prstGeom prst="roundRect">
            <a:avLst/>
          </a:prstGeom>
          <a:solidFill>
            <a:srgbClr val="66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Policy</a:t>
            </a:r>
          </a:p>
        </p:txBody>
      </p:sp>
      <p:sp>
        <p:nvSpPr>
          <p:cNvPr id="12" name="Rounded Rectangle 11">
            <a:extLst>
              <a:ext uri="{FF2B5EF4-FFF2-40B4-BE49-F238E27FC236}">
                <a16:creationId xmlns:a16="http://schemas.microsoft.com/office/drawing/2014/main" id="{1EF4D0B2-B782-422B-EEAA-6539CF3FBB0E}"/>
              </a:ext>
            </a:extLst>
          </p:cNvPr>
          <p:cNvSpPr/>
          <p:nvPr/>
        </p:nvSpPr>
        <p:spPr>
          <a:xfrm>
            <a:off x="1177225" y="5532261"/>
            <a:ext cx="3285641" cy="58635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Custom</a:t>
            </a:r>
          </a:p>
        </p:txBody>
      </p:sp>
      <p:sp>
        <p:nvSpPr>
          <p:cNvPr id="13" name="Rounded Rectangle 12">
            <a:extLst>
              <a:ext uri="{FF2B5EF4-FFF2-40B4-BE49-F238E27FC236}">
                <a16:creationId xmlns:a16="http://schemas.microsoft.com/office/drawing/2014/main" id="{F9C86514-8BCE-0EB2-062F-9E36A441D43A}"/>
              </a:ext>
            </a:extLst>
          </p:cNvPr>
          <p:cNvSpPr/>
          <p:nvPr/>
        </p:nvSpPr>
        <p:spPr>
          <a:xfrm>
            <a:off x="4661114" y="5532262"/>
            <a:ext cx="3463872" cy="586351"/>
          </a:xfrm>
          <a:prstGeom prst="roundRect">
            <a:avLst/>
          </a:prstGeom>
          <a:solidFill>
            <a:schemeClr val="bg1">
              <a:lumMod val="75000"/>
              <a:alpha val="3657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3rd party</a:t>
            </a:r>
          </a:p>
        </p:txBody>
      </p:sp>
      <p:sp>
        <p:nvSpPr>
          <p:cNvPr id="14" name="Content Placeholder 2">
            <a:extLst>
              <a:ext uri="{FF2B5EF4-FFF2-40B4-BE49-F238E27FC236}">
                <a16:creationId xmlns:a16="http://schemas.microsoft.com/office/drawing/2014/main" id="{C5A557D3-B9D9-9C12-8070-F2FC6C239DFF}"/>
              </a:ext>
            </a:extLst>
          </p:cNvPr>
          <p:cNvSpPr txBox="1">
            <a:spLocks/>
          </p:cNvSpPr>
          <p:nvPr/>
        </p:nvSpPr>
        <p:spPr>
          <a:xfrm>
            <a:off x="628650" y="4943959"/>
            <a:ext cx="7886700" cy="425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Custom or 3rd party objects</a:t>
            </a:r>
          </a:p>
        </p:txBody>
      </p:sp>
    </p:spTree>
    <p:extLst>
      <p:ext uri="{BB962C8B-B14F-4D97-AF65-F5344CB8AC3E}">
        <p14:creationId xmlns:p14="http://schemas.microsoft.com/office/powerpoint/2010/main" val="155606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6341B-E1B0-BF6D-2E9B-36ADC9759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2ADF8-11BE-BD0F-AE06-20F090F2DA37}"/>
              </a:ext>
            </a:extLst>
          </p:cNvPr>
          <p:cNvSpPr>
            <a:spLocks noGrp="1"/>
          </p:cNvSpPr>
          <p:nvPr>
            <p:ph type="title"/>
          </p:nvPr>
        </p:nvSpPr>
        <p:spPr/>
        <p:txBody>
          <a:bodyPr/>
          <a:lstStyle/>
          <a:p>
            <a:r>
              <a:rPr lang="en-US" dirty="0"/>
              <a:t>Kubernetes objects / resources</a:t>
            </a:r>
          </a:p>
        </p:txBody>
      </p:sp>
      <p:sp>
        <p:nvSpPr>
          <p:cNvPr id="3" name="Content Placeholder 2">
            <a:extLst>
              <a:ext uri="{FF2B5EF4-FFF2-40B4-BE49-F238E27FC236}">
                <a16:creationId xmlns:a16="http://schemas.microsoft.com/office/drawing/2014/main" id="{2386FC49-562E-2DD8-428F-0F38E7D56760}"/>
              </a:ext>
            </a:extLst>
          </p:cNvPr>
          <p:cNvSpPr>
            <a:spLocks noGrp="1"/>
          </p:cNvSpPr>
          <p:nvPr>
            <p:ph idx="1"/>
          </p:nvPr>
        </p:nvSpPr>
        <p:spPr>
          <a:xfrm>
            <a:off x="628650" y="1192621"/>
            <a:ext cx="5407940" cy="407462"/>
          </a:xfrm>
        </p:spPr>
        <p:txBody>
          <a:bodyPr>
            <a:normAutofit lnSpcReduction="10000"/>
          </a:bodyPr>
          <a:lstStyle/>
          <a:p>
            <a:pPr marL="0" indent="0">
              <a:buNone/>
            </a:pPr>
            <a:r>
              <a:rPr lang="en-US" sz="2400" dirty="0"/>
              <a:t>Workload resources (partial list)</a:t>
            </a:r>
          </a:p>
        </p:txBody>
      </p:sp>
      <p:sp>
        <p:nvSpPr>
          <p:cNvPr id="4" name="Rounded Rectangle 3">
            <a:extLst>
              <a:ext uri="{FF2B5EF4-FFF2-40B4-BE49-F238E27FC236}">
                <a16:creationId xmlns:a16="http://schemas.microsoft.com/office/drawing/2014/main" id="{BD228CA4-C8C2-FBB3-1DB2-8C6A3DEC01C0}"/>
              </a:ext>
            </a:extLst>
          </p:cNvPr>
          <p:cNvSpPr/>
          <p:nvPr/>
        </p:nvSpPr>
        <p:spPr>
          <a:xfrm>
            <a:off x="6239870" y="1096643"/>
            <a:ext cx="2283229" cy="407462"/>
          </a:xfrm>
          <a:prstGeom prst="roundRect">
            <a:avLst/>
          </a:prstGeom>
          <a:solidFill>
            <a:srgbClr val="972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Workload</a:t>
            </a:r>
          </a:p>
        </p:txBody>
      </p:sp>
      <p:graphicFrame>
        <p:nvGraphicFramePr>
          <p:cNvPr id="17" name="Table 16">
            <a:extLst>
              <a:ext uri="{FF2B5EF4-FFF2-40B4-BE49-F238E27FC236}">
                <a16:creationId xmlns:a16="http://schemas.microsoft.com/office/drawing/2014/main" id="{C6996A18-4DF5-8033-1CF0-82424C9980C4}"/>
              </a:ext>
            </a:extLst>
          </p:cNvPr>
          <p:cNvGraphicFramePr>
            <a:graphicFrameLocks noGrp="1"/>
          </p:cNvGraphicFramePr>
          <p:nvPr>
            <p:extLst>
              <p:ext uri="{D42A27DB-BD31-4B8C-83A1-F6EECF244321}">
                <p14:modId xmlns:p14="http://schemas.microsoft.com/office/powerpoint/2010/main" val="2696349467"/>
              </p:ext>
            </p:extLst>
          </p:nvPr>
        </p:nvGraphicFramePr>
        <p:xfrm>
          <a:off x="628651" y="1558183"/>
          <a:ext cx="7886700" cy="4206240"/>
        </p:xfrm>
        <a:graphic>
          <a:graphicData uri="http://schemas.openxmlformats.org/drawingml/2006/table">
            <a:tbl>
              <a:tblPr firstRow="1" bandRow="1">
                <a:tableStyleId>{5C22544A-7EE6-4342-B048-85BDC9FD1C3A}</a:tableStyleId>
              </a:tblPr>
              <a:tblGrid>
                <a:gridCol w="2216292">
                  <a:extLst>
                    <a:ext uri="{9D8B030D-6E8A-4147-A177-3AD203B41FA5}">
                      <a16:colId xmlns:a16="http://schemas.microsoft.com/office/drawing/2014/main" val="2507485893"/>
                    </a:ext>
                  </a:extLst>
                </a:gridCol>
                <a:gridCol w="5670408">
                  <a:extLst>
                    <a:ext uri="{9D8B030D-6E8A-4147-A177-3AD203B41FA5}">
                      <a16:colId xmlns:a16="http://schemas.microsoft.com/office/drawing/2014/main" val="1940849169"/>
                    </a:ext>
                  </a:extLst>
                </a:gridCol>
              </a:tblGrid>
              <a:tr h="370840">
                <a:tc>
                  <a:txBody>
                    <a:bodyPr/>
                    <a:lstStyle/>
                    <a:p>
                      <a:pPr algn="ctr"/>
                      <a:r>
                        <a:rPr lang="en-US" sz="1600" dirty="0"/>
                        <a:t>Type</a:t>
                      </a:r>
                    </a:p>
                  </a:txBody>
                  <a:tcPr marL="100584" marR="100584"/>
                </a:tc>
                <a:tc>
                  <a:txBody>
                    <a:bodyPr/>
                    <a:lstStyle/>
                    <a:p>
                      <a:pPr algn="ctr"/>
                      <a:r>
                        <a:rPr lang="en-US" sz="1600" dirty="0"/>
                        <a:t>Description</a:t>
                      </a:r>
                    </a:p>
                  </a:txBody>
                  <a:tcPr marL="100584" marR="100584"/>
                </a:tc>
                <a:extLst>
                  <a:ext uri="{0D108BD9-81ED-4DB2-BD59-A6C34878D82A}">
                    <a16:rowId xmlns:a16="http://schemas.microsoft.com/office/drawing/2014/main" val="1734328751"/>
                  </a:ext>
                </a:extLst>
              </a:tr>
              <a:tr h="370840">
                <a:tc>
                  <a:txBody>
                    <a:bodyPr/>
                    <a:lstStyle/>
                    <a:p>
                      <a:r>
                        <a:rPr lang="en-US" sz="1400" dirty="0"/>
                        <a:t>Pod</a:t>
                      </a:r>
                    </a:p>
                  </a:txBody>
                  <a:tcPr marL="100584" marR="100584"/>
                </a:tc>
                <a:tc>
                  <a:txBody>
                    <a:bodyPr/>
                    <a:lstStyle/>
                    <a:p>
                      <a:r>
                        <a:rPr lang="en-US" sz="1400" b="0" i="0" kern="1200" dirty="0">
                          <a:solidFill>
                            <a:schemeClr val="dk1"/>
                          </a:solidFill>
                          <a:effectLst/>
                          <a:latin typeface="+mn-lt"/>
                          <a:ea typeface="+mn-ea"/>
                          <a:cs typeface="+mn-cs"/>
                        </a:rPr>
                        <a:t>Pod is a collection of containers that can run on a host.</a:t>
                      </a:r>
                      <a:endParaRPr lang="en-US" sz="1400" dirty="0"/>
                    </a:p>
                  </a:txBody>
                  <a:tcPr marL="100584" marR="100584"/>
                </a:tc>
                <a:extLst>
                  <a:ext uri="{0D108BD9-81ED-4DB2-BD59-A6C34878D82A}">
                    <a16:rowId xmlns:a16="http://schemas.microsoft.com/office/drawing/2014/main" val="22871856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Deployment</a:t>
                      </a:r>
                    </a:p>
                  </a:txBody>
                  <a:tcPr marL="100584" marR="100584"/>
                </a:tc>
                <a:tc>
                  <a:txBody>
                    <a:bodyPr/>
                    <a:lstStyle/>
                    <a:p>
                      <a:r>
                        <a:rPr lang="en-US" sz="1400" b="0" i="0" kern="1200" dirty="0">
                          <a:solidFill>
                            <a:schemeClr val="dk1"/>
                          </a:solidFill>
                          <a:effectLst/>
                          <a:latin typeface="+mn-lt"/>
                          <a:ea typeface="+mn-ea"/>
                          <a:cs typeface="+mn-cs"/>
                        </a:rPr>
                        <a:t>Deployment enables declarative updates for Pods and ReplicaSets.</a:t>
                      </a:r>
                      <a:endParaRPr lang="en-US" sz="1400" dirty="0"/>
                    </a:p>
                  </a:txBody>
                  <a:tcPr marL="100584" marR="100584"/>
                </a:tc>
                <a:extLst>
                  <a:ext uri="{0D108BD9-81ED-4DB2-BD59-A6C34878D82A}">
                    <a16:rowId xmlns:a16="http://schemas.microsoft.com/office/drawing/2014/main" val="1351355360"/>
                  </a:ext>
                </a:extLst>
              </a:tr>
              <a:tr h="370840">
                <a:tc>
                  <a:txBody>
                    <a:bodyPr/>
                    <a:lstStyle/>
                    <a:p>
                      <a:r>
                        <a:rPr lang="en-US" sz="1400" dirty="0"/>
                        <a:t>DaemonSet</a:t>
                      </a:r>
                    </a:p>
                  </a:txBody>
                  <a:tcPr marL="100584" marR="100584"/>
                </a:tc>
                <a:tc>
                  <a:txBody>
                    <a:bodyPr/>
                    <a:lstStyle/>
                    <a:p>
                      <a:r>
                        <a:rPr lang="en-US" sz="1400" b="0" i="0" kern="1200" dirty="0">
                          <a:solidFill>
                            <a:schemeClr val="dk1"/>
                          </a:solidFill>
                          <a:effectLst/>
                          <a:latin typeface="+mn-lt"/>
                          <a:ea typeface="+mn-ea"/>
                          <a:cs typeface="+mn-cs"/>
                        </a:rPr>
                        <a:t>DaemonSet represents the configuration of a daemon set.</a:t>
                      </a:r>
                      <a:endParaRPr lang="en-US" sz="1400" dirty="0"/>
                    </a:p>
                  </a:txBody>
                  <a:tcPr marL="100584" marR="100584"/>
                </a:tc>
                <a:extLst>
                  <a:ext uri="{0D108BD9-81ED-4DB2-BD59-A6C34878D82A}">
                    <a16:rowId xmlns:a16="http://schemas.microsoft.com/office/drawing/2014/main" val="1189269749"/>
                  </a:ext>
                </a:extLst>
              </a:tr>
              <a:tr h="370840">
                <a:tc>
                  <a:txBody>
                    <a:bodyPr/>
                    <a:lstStyle/>
                    <a:p>
                      <a:r>
                        <a:rPr lang="en-US" sz="1400" dirty="0" err="1"/>
                        <a:t>StatefulSet</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StatefulSet</a:t>
                      </a:r>
                      <a:r>
                        <a:rPr lang="en-US" sz="1400" b="0" i="0" kern="1200" dirty="0">
                          <a:solidFill>
                            <a:schemeClr val="dk1"/>
                          </a:solidFill>
                          <a:effectLst/>
                          <a:latin typeface="+mn-lt"/>
                          <a:ea typeface="+mn-ea"/>
                          <a:cs typeface="+mn-cs"/>
                        </a:rPr>
                        <a:t> represents a set of pods with consistent identities.</a:t>
                      </a:r>
                      <a:endParaRPr lang="en-US" sz="1400" dirty="0"/>
                    </a:p>
                  </a:txBody>
                  <a:tcPr marL="100584" marR="100584"/>
                </a:tc>
                <a:extLst>
                  <a:ext uri="{0D108BD9-81ED-4DB2-BD59-A6C34878D82A}">
                    <a16:rowId xmlns:a16="http://schemas.microsoft.com/office/drawing/2014/main" val="639307815"/>
                  </a:ext>
                </a:extLst>
              </a:tr>
              <a:tr h="370840">
                <a:tc>
                  <a:txBody>
                    <a:bodyPr/>
                    <a:lstStyle/>
                    <a:p>
                      <a:r>
                        <a:rPr lang="en-US" sz="1400" dirty="0"/>
                        <a:t>Job</a:t>
                      </a:r>
                    </a:p>
                  </a:txBody>
                  <a:tcPr marL="100584" marR="100584"/>
                </a:tc>
                <a:tc>
                  <a:txBody>
                    <a:bodyPr/>
                    <a:lstStyle/>
                    <a:p>
                      <a:br>
                        <a:rPr lang="en-US" sz="1400" dirty="0"/>
                      </a:br>
                      <a:r>
                        <a:rPr lang="en-US" sz="1400" b="0" i="0" kern="1200" dirty="0">
                          <a:solidFill>
                            <a:schemeClr val="dk1"/>
                          </a:solidFill>
                          <a:effectLst/>
                          <a:latin typeface="+mn-lt"/>
                          <a:ea typeface="+mn-ea"/>
                          <a:cs typeface="+mn-cs"/>
                        </a:rPr>
                        <a:t>Job represents the configuration of a single job.</a:t>
                      </a:r>
                      <a:endParaRPr lang="en-US" sz="1400" dirty="0"/>
                    </a:p>
                  </a:txBody>
                  <a:tcPr marL="100584" marR="100584"/>
                </a:tc>
                <a:extLst>
                  <a:ext uri="{0D108BD9-81ED-4DB2-BD59-A6C34878D82A}">
                    <a16:rowId xmlns:a16="http://schemas.microsoft.com/office/drawing/2014/main" val="1586629595"/>
                  </a:ext>
                </a:extLst>
              </a:tr>
              <a:tr h="370840">
                <a:tc>
                  <a:txBody>
                    <a:bodyPr/>
                    <a:lstStyle/>
                    <a:p>
                      <a:r>
                        <a:rPr lang="en-US" sz="1400" dirty="0"/>
                        <a:t>Cronjob</a:t>
                      </a:r>
                    </a:p>
                  </a:txBody>
                  <a:tcPr marL="100584" marR="100584"/>
                </a:tc>
                <a:tc>
                  <a:txBody>
                    <a:bodyPr/>
                    <a:lstStyle/>
                    <a:p>
                      <a:r>
                        <a:rPr lang="en-US" sz="1400" b="0" i="0" kern="1200" dirty="0" err="1">
                          <a:solidFill>
                            <a:schemeClr val="dk1"/>
                          </a:solidFill>
                          <a:effectLst/>
                          <a:latin typeface="+mn-lt"/>
                          <a:ea typeface="+mn-ea"/>
                          <a:cs typeface="+mn-cs"/>
                        </a:rPr>
                        <a:t>CronJob</a:t>
                      </a:r>
                      <a:r>
                        <a:rPr lang="en-US" sz="1400" b="0" i="0" kern="1200" dirty="0">
                          <a:solidFill>
                            <a:schemeClr val="dk1"/>
                          </a:solidFill>
                          <a:effectLst/>
                          <a:latin typeface="+mn-lt"/>
                          <a:ea typeface="+mn-ea"/>
                          <a:cs typeface="+mn-cs"/>
                        </a:rPr>
                        <a:t> represents the configuration of a single </a:t>
                      </a:r>
                      <a:r>
                        <a:rPr lang="en-US" sz="1400" b="0" i="0" kern="1200" dirty="0" err="1">
                          <a:solidFill>
                            <a:schemeClr val="dk1"/>
                          </a:solidFill>
                          <a:effectLst/>
                          <a:latin typeface="+mn-lt"/>
                          <a:ea typeface="+mn-ea"/>
                          <a:cs typeface="+mn-cs"/>
                        </a:rPr>
                        <a:t>cron</a:t>
                      </a:r>
                      <a:r>
                        <a:rPr lang="en-US" sz="1400" b="0" i="0" kern="1200" dirty="0">
                          <a:solidFill>
                            <a:schemeClr val="dk1"/>
                          </a:solidFill>
                          <a:effectLst/>
                          <a:latin typeface="+mn-lt"/>
                          <a:ea typeface="+mn-ea"/>
                          <a:cs typeface="+mn-cs"/>
                        </a:rPr>
                        <a:t> job.</a:t>
                      </a:r>
                      <a:endParaRPr lang="en-US" sz="1400" dirty="0"/>
                    </a:p>
                  </a:txBody>
                  <a:tcPr marL="100584" marR="100584"/>
                </a:tc>
                <a:extLst>
                  <a:ext uri="{0D108BD9-81ED-4DB2-BD59-A6C34878D82A}">
                    <a16:rowId xmlns:a16="http://schemas.microsoft.com/office/drawing/2014/main" val="2261887330"/>
                  </a:ext>
                </a:extLst>
              </a:tr>
              <a:tr h="370840">
                <a:tc>
                  <a:txBody>
                    <a:bodyPr/>
                    <a:lstStyle/>
                    <a:p>
                      <a:r>
                        <a:rPr lang="en-US" sz="1400" dirty="0" err="1"/>
                        <a:t>HorizontalPodAutoscaler</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HorizontalPodAutoscaler</a:t>
                      </a:r>
                      <a:r>
                        <a:rPr lang="en-US" sz="1400" b="0" i="0" kern="1200" dirty="0">
                          <a:solidFill>
                            <a:schemeClr val="dk1"/>
                          </a:solidFill>
                          <a:effectLst/>
                          <a:latin typeface="+mn-lt"/>
                          <a:ea typeface="+mn-ea"/>
                          <a:cs typeface="+mn-cs"/>
                        </a:rPr>
                        <a:t> is the configuration for a horizontal pod </a:t>
                      </a:r>
                      <a:r>
                        <a:rPr lang="en-US" sz="1400" b="0" i="0" kern="1200" dirty="0" err="1">
                          <a:solidFill>
                            <a:schemeClr val="dk1"/>
                          </a:solidFill>
                          <a:effectLst/>
                          <a:latin typeface="+mn-lt"/>
                          <a:ea typeface="+mn-ea"/>
                          <a:cs typeface="+mn-cs"/>
                        </a:rPr>
                        <a:t>autoscaler</a:t>
                      </a:r>
                      <a:r>
                        <a:rPr lang="en-US" sz="1400" b="0" i="0" kern="1200" dirty="0">
                          <a:solidFill>
                            <a:schemeClr val="dk1"/>
                          </a:solidFill>
                          <a:effectLst/>
                          <a:latin typeface="+mn-lt"/>
                          <a:ea typeface="+mn-ea"/>
                          <a:cs typeface="+mn-cs"/>
                        </a:rPr>
                        <a:t>, which automatically manages the replica count of any resource implementing the scale </a:t>
                      </a:r>
                      <a:r>
                        <a:rPr lang="en-US" sz="1400" b="0" i="0" kern="1200" dirty="0" err="1">
                          <a:solidFill>
                            <a:schemeClr val="dk1"/>
                          </a:solidFill>
                          <a:effectLst/>
                          <a:latin typeface="+mn-lt"/>
                          <a:ea typeface="+mn-ea"/>
                          <a:cs typeface="+mn-cs"/>
                        </a:rPr>
                        <a:t>subresource</a:t>
                      </a:r>
                      <a:r>
                        <a:rPr lang="en-US" sz="1400" b="0" i="0" kern="1200" dirty="0">
                          <a:solidFill>
                            <a:schemeClr val="dk1"/>
                          </a:solidFill>
                          <a:effectLst/>
                          <a:latin typeface="+mn-lt"/>
                          <a:ea typeface="+mn-ea"/>
                          <a:cs typeface="+mn-cs"/>
                        </a:rPr>
                        <a:t> based on the metrics specified.</a:t>
                      </a:r>
                      <a:endParaRPr lang="en-US" sz="1400" dirty="0"/>
                    </a:p>
                  </a:txBody>
                  <a:tcPr marL="100584" marR="100584"/>
                </a:tc>
                <a:extLst>
                  <a:ext uri="{0D108BD9-81ED-4DB2-BD59-A6C34878D82A}">
                    <a16:rowId xmlns:a16="http://schemas.microsoft.com/office/drawing/2014/main" val="2489409629"/>
                  </a:ext>
                </a:extLst>
              </a:tr>
              <a:tr h="370840">
                <a:tc>
                  <a:txBody>
                    <a:bodyPr/>
                    <a:lstStyle/>
                    <a:p>
                      <a:r>
                        <a:rPr lang="en-US" sz="1400" dirty="0"/>
                        <a:t>ReplicaSet</a:t>
                      </a:r>
                    </a:p>
                  </a:txBody>
                  <a:tcPr marL="100584" marR="100584"/>
                </a:tc>
                <a:tc>
                  <a:txBody>
                    <a:bodyPr/>
                    <a:lstStyle/>
                    <a:p>
                      <a:r>
                        <a:rPr lang="en-US" sz="1400" b="0" i="0" kern="1200" dirty="0">
                          <a:solidFill>
                            <a:schemeClr val="dk1"/>
                          </a:solidFill>
                          <a:effectLst/>
                          <a:latin typeface="+mn-lt"/>
                          <a:ea typeface="+mn-ea"/>
                          <a:cs typeface="+mn-cs"/>
                        </a:rPr>
                        <a:t>ReplicaSet ensures that a specified number of pod replicas are running at any given time.</a:t>
                      </a:r>
                      <a:endParaRPr lang="en-US" sz="1400" dirty="0"/>
                    </a:p>
                  </a:txBody>
                  <a:tcPr marL="100584" marR="100584"/>
                </a:tc>
                <a:extLst>
                  <a:ext uri="{0D108BD9-81ED-4DB2-BD59-A6C34878D82A}">
                    <a16:rowId xmlns:a16="http://schemas.microsoft.com/office/drawing/2014/main" val="2064749509"/>
                  </a:ext>
                </a:extLst>
              </a:tr>
            </a:tbl>
          </a:graphicData>
        </a:graphic>
      </p:graphicFrame>
    </p:spTree>
    <p:extLst>
      <p:ext uri="{BB962C8B-B14F-4D97-AF65-F5344CB8AC3E}">
        <p14:creationId xmlns:p14="http://schemas.microsoft.com/office/powerpoint/2010/main" val="1820085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36150-AE79-036C-F269-24182E77C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098E6-4770-93CD-AC5C-AE11F11E0BF8}"/>
              </a:ext>
            </a:extLst>
          </p:cNvPr>
          <p:cNvSpPr>
            <a:spLocks noGrp="1"/>
          </p:cNvSpPr>
          <p:nvPr>
            <p:ph type="title"/>
          </p:nvPr>
        </p:nvSpPr>
        <p:spPr/>
        <p:txBody>
          <a:bodyPr/>
          <a:lstStyle/>
          <a:p>
            <a:r>
              <a:rPr lang="en-US" dirty="0"/>
              <a:t>Kubernetes objects / resources</a:t>
            </a:r>
          </a:p>
        </p:txBody>
      </p:sp>
      <p:sp>
        <p:nvSpPr>
          <p:cNvPr id="3" name="Content Placeholder 2">
            <a:extLst>
              <a:ext uri="{FF2B5EF4-FFF2-40B4-BE49-F238E27FC236}">
                <a16:creationId xmlns:a16="http://schemas.microsoft.com/office/drawing/2014/main" id="{82FAA738-BEC2-AEA9-A1DA-912BED23096D}"/>
              </a:ext>
            </a:extLst>
          </p:cNvPr>
          <p:cNvSpPr>
            <a:spLocks noGrp="1"/>
          </p:cNvSpPr>
          <p:nvPr>
            <p:ph idx="1"/>
          </p:nvPr>
        </p:nvSpPr>
        <p:spPr>
          <a:xfrm>
            <a:off x="628650" y="1192621"/>
            <a:ext cx="5384692" cy="407462"/>
          </a:xfrm>
        </p:spPr>
        <p:txBody>
          <a:bodyPr>
            <a:normAutofit lnSpcReduction="10000"/>
          </a:bodyPr>
          <a:lstStyle/>
          <a:p>
            <a:pPr marL="0" indent="0">
              <a:buNone/>
            </a:pPr>
            <a:r>
              <a:rPr lang="en-US" sz="2400" dirty="0"/>
              <a:t>Config &amp; Storage resources (partial list)</a:t>
            </a:r>
          </a:p>
        </p:txBody>
      </p:sp>
      <p:graphicFrame>
        <p:nvGraphicFramePr>
          <p:cNvPr id="17" name="Table 16">
            <a:extLst>
              <a:ext uri="{FF2B5EF4-FFF2-40B4-BE49-F238E27FC236}">
                <a16:creationId xmlns:a16="http://schemas.microsoft.com/office/drawing/2014/main" id="{2DA1D3C3-FA35-E9DA-0397-6E499136E801}"/>
              </a:ext>
            </a:extLst>
          </p:cNvPr>
          <p:cNvGraphicFramePr>
            <a:graphicFrameLocks noGrp="1"/>
          </p:cNvGraphicFramePr>
          <p:nvPr>
            <p:extLst>
              <p:ext uri="{D42A27DB-BD31-4B8C-83A1-F6EECF244321}">
                <p14:modId xmlns:p14="http://schemas.microsoft.com/office/powerpoint/2010/main" val="3782734512"/>
              </p:ext>
            </p:extLst>
          </p:nvPr>
        </p:nvGraphicFramePr>
        <p:xfrm>
          <a:off x="628651" y="1558183"/>
          <a:ext cx="7886700" cy="4074160"/>
        </p:xfrm>
        <a:graphic>
          <a:graphicData uri="http://schemas.openxmlformats.org/drawingml/2006/table">
            <a:tbl>
              <a:tblPr firstRow="1" bandRow="1">
                <a:tableStyleId>{5C22544A-7EE6-4342-B048-85BDC9FD1C3A}</a:tableStyleId>
              </a:tblPr>
              <a:tblGrid>
                <a:gridCol w="2216292">
                  <a:extLst>
                    <a:ext uri="{9D8B030D-6E8A-4147-A177-3AD203B41FA5}">
                      <a16:colId xmlns:a16="http://schemas.microsoft.com/office/drawing/2014/main" val="2507485893"/>
                    </a:ext>
                  </a:extLst>
                </a:gridCol>
                <a:gridCol w="5670408">
                  <a:extLst>
                    <a:ext uri="{9D8B030D-6E8A-4147-A177-3AD203B41FA5}">
                      <a16:colId xmlns:a16="http://schemas.microsoft.com/office/drawing/2014/main" val="1940849169"/>
                    </a:ext>
                  </a:extLst>
                </a:gridCol>
              </a:tblGrid>
              <a:tr h="370840">
                <a:tc>
                  <a:txBody>
                    <a:bodyPr/>
                    <a:lstStyle/>
                    <a:p>
                      <a:pPr algn="ctr"/>
                      <a:r>
                        <a:rPr lang="en-US" sz="1600" dirty="0"/>
                        <a:t>Type</a:t>
                      </a:r>
                    </a:p>
                  </a:txBody>
                  <a:tcPr marL="100584" marR="100584"/>
                </a:tc>
                <a:tc>
                  <a:txBody>
                    <a:bodyPr/>
                    <a:lstStyle/>
                    <a:p>
                      <a:pPr algn="ctr"/>
                      <a:r>
                        <a:rPr lang="en-US" sz="1600" dirty="0"/>
                        <a:t>Description</a:t>
                      </a:r>
                    </a:p>
                  </a:txBody>
                  <a:tcPr marL="100584" marR="100584"/>
                </a:tc>
                <a:extLst>
                  <a:ext uri="{0D108BD9-81ED-4DB2-BD59-A6C34878D82A}">
                    <a16:rowId xmlns:a16="http://schemas.microsoft.com/office/drawing/2014/main" val="1734328751"/>
                  </a:ext>
                </a:extLst>
              </a:tr>
              <a:tr h="370840">
                <a:tc>
                  <a:txBody>
                    <a:bodyPr/>
                    <a:lstStyle/>
                    <a:p>
                      <a:r>
                        <a:rPr lang="en-US" sz="1400" dirty="0" err="1"/>
                        <a:t>ConfigMap</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ConfigMap</a:t>
                      </a:r>
                      <a:r>
                        <a:rPr lang="en-US" sz="1400" b="0" i="0" kern="1200" dirty="0">
                          <a:solidFill>
                            <a:schemeClr val="dk1"/>
                          </a:solidFill>
                          <a:effectLst/>
                          <a:latin typeface="+mn-lt"/>
                          <a:ea typeface="+mn-ea"/>
                          <a:cs typeface="+mn-cs"/>
                        </a:rPr>
                        <a:t> holds configuration data for pods to consume.</a:t>
                      </a:r>
                      <a:endParaRPr lang="en-US" sz="1400" dirty="0"/>
                    </a:p>
                  </a:txBody>
                  <a:tcPr marL="100584" marR="100584"/>
                </a:tc>
                <a:extLst>
                  <a:ext uri="{0D108BD9-81ED-4DB2-BD59-A6C34878D82A}">
                    <a16:rowId xmlns:a16="http://schemas.microsoft.com/office/drawing/2014/main" val="22871856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Secret</a:t>
                      </a:r>
                    </a:p>
                  </a:txBody>
                  <a:tcPr marL="100584" marR="100584"/>
                </a:tc>
                <a:tc>
                  <a:txBody>
                    <a:bodyPr/>
                    <a:lstStyle/>
                    <a:p>
                      <a:r>
                        <a:rPr lang="en-US" sz="1400" b="0" i="0" kern="1200" dirty="0">
                          <a:solidFill>
                            <a:schemeClr val="dk1"/>
                          </a:solidFill>
                          <a:effectLst/>
                          <a:latin typeface="+mn-lt"/>
                          <a:ea typeface="+mn-ea"/>
                          <a:cs typeface="+mn-cs"/>
                        </a:rPr>
                        <a:t>Secret holds secret data of a certain type.</a:t>
                      </a:r>
                      <a:endParaRPr lang="en-US" sz="1400" dirty="0"/>
                    </a:p>
                  </a:txBody>
                  <a:tcPr marL="100584" marR="100584"/>
                </a:tc>
                <a:extLst>
                  <a:ext uri="{0D108BD9-81ED-4DB2-BD59-A6C34878D82A}">
                    <a16:rowId xmlns:a16="http://schemas.microsoft.com/office/drawing/2014/main" val="1351355360"/>
                  </a:ext>
                </a:extLst>
              </a:tr>
              <a:tr h="370840">
                <a:tc>
                  <a:txBody>
                    <a:bodyPr/>
                    <a:lstStyle/>
                    <a:p>
                      <a:r>
                        <a:rPr lang="en-US" sz="1400" dirty="0" err="1"/>
                        <a:t>PersistentVolume</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PersistentVolume</a:t>
                      </a:r>
                      <a:r>
                        <a:rPr lang="en-US" sz="1400" b="0" i="0" kern="1200" dirty="0">
                          <a:solidFill>
                            <a:schemeClr val="dk1"/>
                          </a:solidFill>
                          <a:effectLst/>
                          <a:latin typeface="+mn-lt"/>
                          <a:ea typeface="+mn-ea"/>
                          <a:cs typeface="+mn-cs"/>
                        </a:rPr>
                        <a:t> (PV) is a storage resource provisioned by an administrator.</a:t>
                      </a:r>
                      <a:endParaRPr lang="en-US" sz="1400" dirty="0"/>
                    </a:p>
                  </a:txBody>
                  <a:tcPr marL="100584" marR="100584"/>
                </a:tc>
                <a:extLst>
                  <a:ext uri="{0D108BD9-81ED-4DB2-BD59-A6C34878D82A}">
                    <a16:rowId xmlns:a16="http://schemas.microsoft.com/office/drawing/2014/main" val="1189269749"/>
                  </a:ext>
                </a:extLst>
              </a:tr>
              <a:tr h="370840">
                <a:tc>
                  <a:txBody>
                    <a:bodyPr/>
                    <a:lstStyle/>
                    <a:p>
                      <a:r>
                        <a:rPr lang="en-US" sz="1400" dirty="0" err="1"/>
                        <a:t>PersistentVolumeClaim</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PersistentVolumeClaim</a:t>
                      </a:r>
                      <a:r>
                        <a:rPr lang="en-US" sz="1400" b="0" i="0" kern="1200" dirty="0">
                          <a:solidFill>
                            <a:schemeClr val="dk1"/>
                          </a:solidFill>
                          <a:effectLst/>
                          <a:latin typeface="+mn-lt"/>
                          <a:ea typeface="+mn-ea"/>
                          <a:cs typeface="+mn-cs"/>
                        </a:rPr>
                        <a:t> is a user's request for and claim to a persistent volume.</a:t>
                      </a:r>
                      <a:endParaRPr lang="en-US" sz="1400" dirty="0"/>
                    </a:p>
                  </a:txBody>
                  <a:tcPr marL="100584" marR="100584"/>
                </a:tc>
                <a:extLst>
                  <a:ext uri="{0D108BD9-81ED-4DB2-BD59-A6C34878D82A}">
                    <a16:rowId xmlns:a16="http://schemas.microsoft.com/office/drawing/2014/main" val="639307815"/>
                  </a:ext>
                </a:extLst>
              </a:tr>
              <a:tr h="370840">
                <a:tc>
                  <a:txBody>
                    <a:bodyPr/>
                    <a:lstStyle/>
                    <a:p>
                      <a:r>
                        <a:rPr lang="en-US" sz="1400" dirty="0"/>
                        <a:t>StorageClass</a:t>
                      </a:r>
                    </a:p>
                  </a:txBody>
                  <a:tcPr marL="100584" marR="100584"/>
                </a:tc>
                <a:tc>
                  <a:txBody>
                    <a:bodyPr/>
                    <a:lstStyle/>
                    <a:p>
                      <a:r>
                        <a:rPr lang="en-US" sz="1400" b="0" i="0" kern="1200" dirty="0">
                          <a:solidFill>
                            <a:schemeClr val="dk1"/>
                          </a:solidFill>
                          <a:effectLst/>
                          <a:latin typeface="+mn-lt"/>
                          <a:ea typeface="+mn-ea"/>
                          <a:cs typeface="+mn-cs"/>
                        </a:rPr>
                        <a:t>StorageClass describes the parameters for a class of storage for which </a:t>
                      </a:r>
                      <a:r>
                        <a:rPr lang="en-US" sz="1400" b="0" i="0" kern="1200" dirty="0" err="1">
                          <a:solidFill>
                            <a:schemeClr val="dk1"/>
                          </a:solidFill>
                          <a:effectLst/>
                          <a:latin typeface="+mn-lt"/>
                          <a:ea typeface="+mn-ea"/>
                          <a:cs typeface="+mn-cs"/>
                        </a:rPr>
                        <a:t>PersistentVolumes</a:t>
                      </a:r>
                      <a:r>
                        <a:rPr lang="en-US" sz="1400" b="0" i="0" kern="1200" dirty="0">
                          <a:solidFill>
                            <a:schemeClr val="dk1"/>
                          </a:solidFill>
                          <a:effectLst/>
                          <a:latin typeface="+mn-lt"/>
                          <a:ea typeface="+mn-ea"/>
                          <a:cs typeface="+mn-cs"/>
                        </a:rPr>
                        <a:t> can be dynamically provisioned.</a:t>
                      </a:r>
                      <a:endParaRPr lang="en-US" sz="1400" dirty="0"/>
                    </a:p>
                  </a:txBody>
                  <a:tcPr marL="100584" marR="100584"/>
                </a:tc>
                <a:extLst>
                  <a:ext uri="{0D108BD9-81ED-4DB2-BD59-A6C34878D82A}">
                    <a16:rowId xmlns:a16="http://schemas.microsoft.com/office/drawing/2014/main" val="1586629595"/>
                  </a:ext>
                </a:extLst>
              </a:tr>
              <a:tr h="370840">
                <a:tc>
                  <a:txBody>
                    <a:bodyPr/>
                    <a:lstStyle/>
                    <a:p>
                      <a:r>
                        <a:rPr lang="en-US" sz="1400" dirty="0"/>
                        <a:t>Volume</a:t>
                      </a:r>
                    </a:p>
                  </a:txBody>
                  <a:tcPr marL="100584" marR="100584"/>
                </a:tc>
                <a:tc>
                  <a:txBody>
                    <a:bodyPr/>
                    <a:lstStyle/>
                    <a:p>
                      <a:r>
                        <a:rPr lang="en-US" sz="1400" b="0" i="0" kern="1200" dirty="0">
                          <a:solidFill>
                            <a:schemeClr val="dk1"/>
                          </a:solidFill>
                          <a:effectLst/>
                          <a:latin typeface="+mn-lt"/>
                          <a:ea typeface="+mn-ea"/>
                          <a:cs typeface="+mn-cs"/>
                        </a:rPr>
                        <a:t>Volume represents a named volume in a pod that may be accessed by any container in the pod.</a:t>
                      </a:r>
                      <a:endParaRPr lang="en-US" sz="1400" dirty="0"/>
                    </a:p>
                  </a:txBody>
                  <a:tcPr marL="100584" marR="100584"/>
                </a:tc>
                <a:extLst>
                  <a:ext uri="{0D108BD9-81ED-4DB2-BD59-A6C34878D82A}">
                    <a16:rowId xmlns:a16="http://schemas.microsoft.com/office/drawing/2014/main" val="2261887330"/>
                  </a:ext>
                </a:extLst>
              </a:tr>
              <a:tr h="370840">
                <a:tc>
                  <a:txBody>
                    <a:bodyPr/>
                    <a:lstStyle/>
                    <a:p>
                      <a:r>
                        <a:rPr lang="en-US" sz="1400" dirty="0" err="1"/>
                        <a:t>CSIDriver</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CSIDriver</a:t>
                      </a:r>
                      <a:r>
                        <a:rPr lang="en-US" sz="1400" b="0" i="0" kern="1200" dirty="0">
                          <a:solidFill>
                            <a:schemeClr val="dk1"/>
                          </a:solidFill>
                          <a:effectLst/>
                          <a:latin typeface="+mn-lt"/>
                          <a:ea typeface="+mn-ea"/>
                          <a:cs typeface="+mn-cs"/>
                        </a:rPr>
                        <a:t> captures information about a Container Storage Interface (CSI) volume driver deployed on the cluster.</a:t>
                      </a:r>
                      <a:endParaRPr lang="en-US" sz="1400" dirty="0"/>
                    </a:p>
                  </a:txBody>
                  <a:tcPr marL="100584" marR="100584"/>
                </a:tc>
                <a:extLst>
                  <a:ext uri="{0D108BD9-81ED-4DB2-BD59-A6C34878D82A}">
                    <a16:rowId xmlns:a16="http://schemas.microsoft.com/office/drawing/2014/main" val="2489409629"/>
                  </a:ext>
                </a:extLst>
              </a:tr>
              <a:tr h="370840">
                <a:tc>
                  <a:txBody>
                    <a:bodyPr/>
                    <a:lstStyle/>
                    <a:p>
                      <a:r>
                        <a:rPr lang="en-US" sz="1400" dirty="0" err="1"/>
                        <a:t>CSINode</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CSINode</a:t>
                      </a:r>
                      <a:r>
                        <a:rPr lang="en-US" sz="1400" b="0" i="0" kern="1200" dirty="0">
                          <a:solidFill>
                            <a:schemeClr val="dk1"/>
                          </a:solidFill>
                          <a:effectLst/>
                          <a:latin typeface="+mn-lt"/>
                          <a:ea typeface="+mn-ea"/>
                          <a:cs typeface="+mn-cs"/>
                        </a:rPr>
                        <a:t> holds information about all CSI drivers installed on a node.</a:t>
                      </a:r>
                      <a:endParaRPr lang="en-US" sz="1400" dirty="0"/>
                    </a:p>
                  </a:txBody>
                  <a:tcPr marL="100584" marR="100584"/>
                </a:tc>
                <a:extLst>
                  <a:ext uri="{0D108BD9-81ED-4DB2-BD59-A6C34878D82A}">
                    <a16:rowId xmlns:a16="http://schemas.microsoft.com/office/drawing/2014/main" val="2064749509"/>
                  </a:ext>
                </a:extLst>
              </a:tr>
            </a:tbl>
          </a:graphicData>
        </a:graphic>
      </p:graphicFrame>
      <p:sp>
        <p:nvSpPr>
          <p:cNvPr id="5" name="Rounded Rectangle 4">
            <a:extLst>
              <a:ext uri="{FF2B5EF4-FFF2-40B4-BE49-F238E27FC236}">
                <a16:creationId xmlns:a16="http://schemas.microsoft.com/office/drawing/2014/main" id="{45FD5A4E-57D1-3F15-D5E3-214961E23948}"/>
              </a:ext>
            </a:extLst>
          </p:cNvPr>
          <p:cNvSpPr/>
          <p:nvPr/>
        </p:nvSpPr>
        <p:spPr>
          <a:xfrm>
            <a:off x="6208874" y="1090445"/>
            <a:ext cx="2283229" cy="407462"/>
          </a:xfrm>
          <a:prstGeom prst="roundRect">
            <a:avLst/>
          </a:prstGeom>
          <a:solidFill>
            <a:srgbClr val="FF45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Config &amp; Storage</a:t>
            </a:r>
          </a:p>
        </p:txBody>
      </p:sp>
    </p:spTree>
    <p:extLst>
      <p:ext uri="{BB962C8B-B14F-4D97-AF65-F5344CB8AC3E}">
        <p14:creationId xmlns:p14="http://schemas.microsoft.com/office/powerpoint/2010/main" val="3287396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9ED41-2FD5-7AA8-3C77-BC329D720D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4695A5-AE22-EEC6-CE2E-EDB493CC61C2}"/>
              </a:ext>
            </a:extLst>
          </p:cNvPr>
          <p:cNvSpPr>
            <a:spLocks noGrp="1"/>
          </p:cNvSpPr>
          <p:nvPr>
            <p:ph type="title"/>
          </p:nvPr>
        </p:nvSpPr>
        <p:spPr/>
        <p:txBody>
          <a:bodyPr/>
          <a:lstStyle/>
          <a:p>
            <a:r>
              <a:rPr lang="en-US" dirty="0"/>
              <a:t>Kubernetes objects / resources</a:t>
            </a:r>
          </a:p>
        </p:txBody>
      </p:sp>
      <p:sp>
        <p:nvSpPr>
          <p:cNvPr id="3" name="Content Placeholder 2">
            <a:extLst>
              <a:ext uri="{FF2B5EF4-FFF2-40B4-BE49-F238E27FC236}">
                <a16:creationId xmlns:a16="http://schemas.microsoft.com/office/drawing/2014/main" id="{00F9F768-89FA-5C5F-E020-74415F4B7A6E}"/>
              </a:ext>
            </a:extLst>
          </p:cNvPr>
          <p:cNvSpPr>
            <a:spLocks noGrp="1"/>
          </p:cNvSpPr>
          <p:nvPr>
            <p:ph idx="1"/>
          </p:nvPr>
        </p:nvSpPr>
        <p:spPr>
          <a:xfrm>
            <a:off x="628650" y="1192620"/>
            <a:ext cx="7886700" cy="407463"/>
          </a:xfrm>
        </p:spPr>
        <p:txBody>
          <a:bodyPr>
            <a:normAutofit lnSpcReduction="10000"/>
          </a:bodyPr>
          <a:lstStyle/>
          <a:p>
            <a:pPr marL="0" indent="0">
              <a:buNone/>
            </a:pPr>
            <a:r>
              <a:rPr lang="en-US" sz="2400" dirty="0"/>
              <a:t>Service resources (partial list)</a:t>
            </a:r>
          </a:p>
        </p:txBody>
      </p:sp>
      <p:graphicFrame>
        <p:nvGraphicFramePr>
          <p:cNvPr id="17" name="Table 16">
            <a:extLst>
              <a:ext uri="{FF2B5EF4-FFF2-40B4-BE49-F238E27FC236}">
                <a16:creationId xmlns:a16="http://schemas.microsoft.com/office/drawing/2014/main" id="{EB1B7E0E-1534-91FF-9AFB-253C2444C016}"/>
              </a:ext>
            </a:extLst>
          </p:cNvPr>
          <p:cNvGraphicFramePr>
            <a:graphicFrameLocks noGrp="1"/>
          </p:cNvGraphicFramePr>
          <p:nvPr>
            <p:extLst>
              <p:ext uri="{D42A27DB-BD31-4B8C-83A1-F6EECF244321}">
                <p14:modId xmlns:p14="http://schemas.microsoft.com/office/powerpoint/2010/main" val="319970548"/>
              </p:ext>
            </p:extLst>
          </p:nvPr>
        </p:nvGraphicFramePr>
        <p:xfrm>
          <a:off x="628651" y="1527187"/>
          <a:ext cx="7886700" cy="2870200"/>
        </p:xfrm>
        <a:graphic>
          <a:graphicData uri="http://schemas.openxmlformats.org/drawingml/2006/table">
            <a:tbl>
              <a:tblPr firstRow="1" bandRow="1">
                <a:tableStyleId>{5C22544A-7EE6-4342-B048-85BDC9FD1C3A}</a:tableStyleId>
              </a:tblPr>
              <a:tblGrid>
                <a:gridCol w="2216292">
                  <a:extLst>
                    <a:ext uri="{9D8B030D-6E8A-4147-A177-3AD203B41FA5}">
                      <a16:colId xmlns:a16="http://schemas.microsoft.com/office/drawing/2014/main" val="2507485893"/>
                    </a:ext>
                  </a:extLst>
                </a:gridCol>
                <a:gridCol w="5670408">
                  <a:extLst>
                    <a:ext uri="{9D8B030D-6E8A-4147-A177-3AD203B41FA5}">
                      <a16:colId xmlns:a16="http://schemas.microsoft.com/office/drawing/2014/main" val="1940849169"/>
                    </a:ext>
                  </a:extLst>
                </a:gridCol>
              </a:tblGrid>
              <a:tr h="370840">
                <a:tc>
                  <a:txBody>
                    <a:bodyPr/>
                    <a:lstStyle/>
                    <a:p>
                      <a:pPr algn="ctr"/>
                      <a:r>
                        <a:rPr lang="en-US" sz="1600" dirty="0"/>
                        <a:t>Type</a:t>
                      </a:r>
                    </a:p>
                  </a:txBody>
                  <a:tcPr marL="100584" marR="100584"/>
                </a:tc>
                <a:tc>
                  <a:txBody>
                    <a:bodyPr/>
                    <a:lstStyle/>
                    <a:p>
                      <a:pPr algn="ctr"/>
                      <a:r>
                        <a:rPr lang="en-US" sz="1600" dirty="0"/>
                        <a:t>Description</a:t>
                      </a:r>
                    </a:p>
                  </a:txBody>
                  <a:tcPr marL="100584" marR="100584"/>
                </a:tc>
                <a:extLst>
                  <a:ext uri="{0D108BD9-81ED-4DB2-BD59-A6C34878D82A}">
                    <a16:rowId xmlns:a16="http://schemas.microsoft.com/office/drawing/2014/main" val="1734328751"/>
                  </a:ext>
                </a:extLst>
              </a:tr>
              <a:tr h="370840">
                <a:tc>
                  <a:txBody>
                    <a:bodyPr/>
                    <a:lstStyle/>
                    <a:p>
                      <a:r>
                        <a:rPr lang="en-US" sz="1400" dirty="0"/>
                        <a:t>Service</a:t>
                      </a:r>
                    </a:p>
                  </a:txBody>
                  <a:tcPr marL="100584" marR="100584"/>
                </a:tc>
                <a:tc>
                  <a:txBody>
                    <a:bodyPr/>
                    <a:lstStyle/>
                    <a:p>
                      <a:r>
                        <a:rPr lang="en-US" sz="1400" b="0" i="0" kern="1200" dirty="0">
                          <a:solidFill>
                            <a:schemeClr val="dk1"/>
                          </a:solidFill>
                          <a:effectLst/>
                          <a:latin typeface="+mn-lt"/>
                          <a:ea typeface="+mn-ea"/>
                          <a:cs typeface="+mn-cs"/>
                        </a:rPr>
                        <a:t>Service is a named abstraction of software service (for example, </a:t>
                      </a:r>
                      <a:r>
                        <a:rPr lang="en-US" sz="1400" b="0" i="0" kern="1200" dirty="0" err="1">
                          <a:solidFill>
                            <a:schemeClr val="dk1"/>
                          </a:solidFill>
                          <a:effectLst/>
                          <a:latin typeface="+mn-lt"/>
                          <a:ea typeface="+mn-ea"/>
                          <a:cs typeface="+mn-cs"/>
                        </a:rPr>
                        <a:t>mysql</a:t>
                      </a:r>
                      <a:r>
                        <a:rPr lang="en-US" sz="1400" b="0" i="0" kern="1200" dirty="0">
                          <a:solidFill>
                            <a:schemeClr val="dk1"/>
                          </a:solidFill>
                          <a:effectLst/>
                          <a:latin typeface="+mn-lt"/>
                          <a:ea typeface="+mn-ea"/>
                          <a:cs typeface="+mn-cs"/>
                        </a:rPr>
                        <a:t>) consisting of local port (for example 3306) that the proxy listens on, and the selector that determines which pods will answer requests sent through the proxy.</a:t>
                      </a:r>
                      <a:endParaRPr lang="en-US" sz="1400" dirty="0"/>
                    </a:p>
                  </a:txBody>
                  <a:tcPr marL="100584" marR="100584"/>
                </a:tc>
                <a:extLst>
                  <a:ext uri="{0D108BD9-81ED-4DB2-BD59-A6C34878D82A}">
                    <a16:rowId xmlns:a16="http://schemas.microsoft.com/office/drawing/2014/main" val="22871856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EndpointSlice</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EndpointSlice</a:t>
                      </a:r>
                      <a:r>
                        <a:rPr lang="en-US" sz="1400" b="0" i="0" kern="1200" dirty="0">
                          <a:solidFill>
                            <a:schemeClr val="dk1"/>
                          </a:solidFill>
                          <a:effectLst/>
                          <a:latin typeface="+mn-lt"/>
                          <a:ea typeface="+mn-ea"/>
                          <a:cs typeface="+mn-cs"/>
                        </a:rPr>
                        <a:t> represents a subset of the endpoints that implement a service.</a:t>
                      </a:r>
                      <a:endParaRPr lang="en-US" sz="1400" dirty="0"/>
                    </a:p>
                  </a:txBody>
                  <a:tcPr marL="100584" marR="100584"/>
                </a:tc>
                <a:extLst>
                  <a:ext uri="{0D108BD9-81ED-4DB2-BD59-A6C34878D82A}">
                    <a16:rowId xmlns:a16="http://schemas.microsoft.com/office/drawing/2014/main" val="1351355360"/>
                  </a:ext>
                </a:extLst>
              </a:tr>
              <a:tr h="370840">
                <a:tc>
                  <a:txBody>
                    <a:bodyPr/>
                    <a:lstStyle/>
                    <a:p>
                      <a:r>
                        <a:rPr lang="en-US" sz="1400" dirty="0"/>
                        <a:t>Ingress</a:t>
                      </a:r>
                    </a:p>
                  </a:txBody>
                  <a:tcPr marL="100584" marR="100584"/>
                </a:tc>
                <a:tc>
                  <a:txBody>
                    <a:bodyPr/>
                    <a:lstStyle/>
                    <a:p>
                      <a:r>
                        <a:rPr lang="en-US" sz="1400" b="0" i="0" kern="1200" dirty="0">
                          <a:solidFill>
                            <a:schemeClr val="dk1"/>
                          </a:solidFill>
                          <a:effectLst/>
                          <a:latin typeface="+mn-lt"/>
                          <a:ea typeface="+mn-ea"/>
                          <a:cs typeface="+mn-cs"/>
                        </a:rPr>
                        <a:t>Ingress is a collection of rules that allow inbound connections to reach the endpoints defined by a backend.</a:t>
                      </a:r>
                      <a:endParaRPr lang="en-US" sz="1400" dirty="0"/>
                    </a:p>
                  </a:txBody>
                  <a:tcPr marL="100584" marR="100584"/>
                </a:tc>
                <a:extLst>
                  <a:ext uri="{0D108BD9-81ED-4DB2-BD59-A6C34878D82A}">
                    <a16:rowId xmlns:a16="http://schemas.microsoft.com/office/drawing/2014/main" val="1189269749"/>
                  </a:ext>
                </a:extLst>
              </a:tr>
              <a:tr h="370840">
                <a:tc>
                  <a:txBody>
                    <a:bodyPr/>
                    <a:lstStyle/>
                    <a:p>
                      <a:r>
                        <a:rPr lang="en-US" sz="1400" dirty="0" err="1"/>
                        <a:t>IngressClass</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IngressClass</a:t>
                      </a:r>
                      <a:r>
                        <a:rPr lang="en-US" sz="1400" b="0" i="0" kern="1200" dirty="0">
                          <a:solidFill>
                            <a:schemeClr val="dk1"/>
                          </a:solidFill>
                          <a:effectLst/>
                          <a:latin typeface="+mn-lt"/>
                          <a:ea typeface="+mn-ea"/>
                          <a:cs typeface="+mn-cs"/>
                        </a:rPr>
                        <a:t> represents the class of the Ingress, referenced by the Ingress Spec.</a:t>
                      </a:r>
                      <a:endParaRPr lang="en-US" sz="1400" dirty="0"/>
                    </a:p>
                  </a:txBody>
                  <a:tcPr marL="100584" marR="100584"/>
                </a:tc>
                <a:extLst>
                  <a:ext uri="{0D108BD9-81ED-4DB2-BD59-A6C34878D82A}">
                    <a16:rowId xmlns:a16="http://schemas.microsoft.com/office/drawing/2014/main" val="639307815"/>
                  </a:ext>
                </a:extLst>
              </a:tr>
            </a:tbl>
          </a:graphicData>
        </a:graphic>
      </p:graphicFrame>
      <p:sp>
        <p:nvSpPr>
          <p:cNvPr id="4" name="Rounded Rectangle 3">
            <a:extLst>
              <a:ext uri="{FF2B5EF4-FFF2-40B4-BE49-F238E27FC236}">
                <a16:creationId xmlns:a16="http://schemas.microsoft.com/office/drawing/2014/main" id="{9556B869-B7B8-B2B5-9615-E7404046B916}"/>
              </a:ext>
            </a:extLst>
          </p:cNvPr>
          <p:cNvSpPr/>
          <p:nvPr/>
        </p:nvSpPr>
        <p:spPr>
          <a:xfrm>
            <a:off x="6232121" y="1073396"/>
            <a:ext cx="2283229" cy="407463"/>
          </a:xfrm>
          <a:prstGeom prst="roundRect">
            <a:avLst/>
          </a:prstGeom>
          <a:solidFill>
            <a:srgbClr val="88BBD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sp>
        <p:nvSpPr>
          <p:cNvPr id="8" name="Content Placeholder 2">
            <a:extLst>
              <a:ext uri="{FF2B5EF4-FFF2-40B4-BE49-F238E27FC236}">
                <a16:creationId xmlns:a16="http://schemas.microsoft.com/office/drawing/2014/main" id="{DB7F5E98-8871-50A1-40B7-D2A9459DF5EF}"/>
              </a:ext>
            </a:extLst>
          </p:cNvPr>
          <p:cNvSpPr txBox="1">
            <a:spLocks/>
          </p:cNvSpPr>
          <p:nvPr/>
        </p:nvSpPr>
        <p:spPr>
          <a:xfrm>
            <a:off x="628649" y="4730158"/>
            <a:ext cx="5423438" cy="4074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Cluster resources (partial list)</a:t>
            </a:r>
          </a:p>
        </p:txBody>
      </p:sp>
      <p:graphicFrame>
        <p:nvGraphicFramePr>
          <p:cNvPr id="9" name="Table 8">
            <a:extLst>
              <a:ext uri="{FF2B5EF4-FFF2-40B4-BE49-F238E27FC236}">
                <a16:creationId xmlns:a16="http://schemas.microsoft.com/office/drawing/2014/main" id="{C374FD5D-AAD1-2128-6BE8-4A179D4098E3}"/>
              </a:ext>
            </a:extLst>
          </p:cNvPr>
          <p:cNvGraphicFramePr>
            <a:graphicFrameLocks noGrp="1"/>
          </p:cNvGraphicFramePr>
          <p:nvPr>
            <p:extLst>
              <p:ext uri="{D42A27DB-BD31-4B8C-83A1-F6EECF244321}">
                <p14:modId xmlns:p14="http://schemas.microsoft.com/office/powerpoint/2010/main" val="2700061982"/>
              </p:ext>
            </p:extLst>
          </p:nvPr>
        </p:nvGraphicFramePr>
        <p:xfrm>
          <a:off x="628650" y="5095720"/>
          <a:ext cx="7886700" cy="1483360"/>
        </p:xfrm>
        <a:graphic>
          <a:graphicData uri="http://schemas.openxmlformats.org/drawingml/2006/table">
            <a:tbl>
              <a:tblPr firstRow="1" bandRow="1">
                <a:tableStyleId>{5C22544A-7EE6-4342-B048-85BDC9FD1C3A}</a:tableStyleId>
              </a:tblPr>
              <a:tblGrid>
                <a:gridCol w="2216292">
                  <a:extLst>
                    <a:ext uri="{9D8B030D-6E8A-4147-A177-3AD203B41FA5}">
                      <a16:colId xmlns:a16="http://schemas.microsoft.com/office/drawing/2014/main" val="2507485893"/>
                    </a:ext>
                  </a:extLst>
                </a:gridCol>
                <a:gridCol w="5670408">
                  <a:extLst>
                    <a:ext uri="{9D8B030D-6E8A-4147-A177-3AD203B41FA5}">
                      <a16:colId xmlns:a16="http://schemas.microsoft.com/office/drawing/2014/main" val="1940849169"/>
                    </a:ext>
                  </a:extLst>
                </a:gridCol>
              </a:tblGrid>
              <a:tr h="370840">
                <a:tc>
                  <a:txBody>
                    <a:bodyPr/>
                    <a:lstStyle/>
                    <a:p>
                      <a:pPr algn="ctr"/>
                      <a:r>
                        <a:rPr lang="en-US" sz="1600" dirty="0"/>
                        <a:t>Type</a:t>
                      </a:r>
                    </a:p>
                  </a:txBody>
                  <a:tcPr marL="100584" marR="100584"/>
                </a:tc>
                <a:tc>
                  <a:txBody>
                    <a:bodyPr/>
                    <a:lstStyle/>
                    <a:p>
                      <a:pPr algn="ctr"/>
                      <a:r>
                        <a:rPr lang="en-US" sz="1600" dirty="0"/>
                        <a:t>Description</a:t>
                      </a:r>
                    </a:p>
                  </a:txBody>
                  <a:tcPr marL="100584" marR="100584"/>
                </a:tc>
                <a:extLst>
                  <a:ext uri="{0D108BD9-81ED-4DB2-BD59-A6C34878D82A}">
                    <a16:rowId xmlns:a16="http://schemas.microsoft.com/office/drawing/2014/main" val="1734328751"/>
                  </a:ext>
                </a:extLst>
              </a:tr>
              <a:tr h="370840">
                <a:tc>
                  <a:txBody>
                    <a:bodyPr/>
                    <a:lstStyle/>
                    <a:p>
                      <a:r>
                        <a:rPr lang="en-US" sz="1400" dirty="0"/>
                        <a:t>Node</a:t>
                      </a:r>
                    </a:p>
                  </a:txBody>
                  <a:tcPr marL="100584" marR="100584"/>
                </a:tc>
                <a:tc>
                  <a:txBody>
                    <a:bodyPr/>
                    <a:lstStyle/>
                    <a:p>
                      <a:r>
                        <a:rPr lang="en-US" sz="1400" b="0" i="0" kern="1200" dirty="0">
                          <a:solidFill>
                            <a:schemeClr val="dk1"/>
                          </a:solidFill>
                          <a:effectLst/>
                          <a:latin typeface="+mn-lt"/>
                          <a:ea typeface="+mn-ea"/>
                          <a:cs typeface="+mn-cs"/>
                        </a:rPr>
                        <a:t>Node is a worker node in Kubernetes.</a:t>
                      </a:r>
                      <a:endParaRPr lang="en-US" sz="1400" dirty="0"/>
                    </a:p>
                  </a:txBody>
                  <a:tcPr marL="100584" marR="100584"/>
                </a:tc>
                <a:extLst>
                  <a:ext uri="{0D108BD9-81ED-4DB2-BD59-A6C34878D82A}">
                    <a16:rowId xmlns:a16="http://schemas.microsoft.com/office/drawing/2014/main" val="22871856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Namespace</a:t>
                      </a:r>
                    </a:p>
                  </a:txBody>
                  <a:tcPr marL="100584" marR="100584"/>
                </a:tc>
                <a:tc>
                  <a:txBody>
                    <a:bodyPr/>
                    <a:lstStyle/>
                    <a:p>
                      <a:r>
                        <a:rPr lang="en-US" sz="1400" b="0" i="0" kern="1200" dirty="0">
                          <a:solidFill>
                            <a:schemeClr val="dk1"/>
                          </a:solidFill>
                          <a:effectLst/>
                          <a:latin typeface="+mn-lt"/>
                          <a:ea typeface="+mn-ea"/>
                          <a:cs typeface="+mn-cs"/>
                        </a:rPr>
                        <a:t>Namespace provides a scope for Names</a:t>
                      </a:r>
                      <a:endParaRPr lang="en-US" sz="1400" dirty="0"/>
                    </a:p>
                  </a:txBody>
                  <a:tcPr marL="100584" marR="100584"/>
                </a:tc>
                <a:extLst>
                  <a:ext uri="{0D108BD9-81ED-4DB2-BD59-A6C34878D82A}">
                    <a16:rowId xmlns:a16="http://schemas.microsoft.com/office/drawing/2014/main" val="1351355360"/>
                  </a:ext>
                </a:extLst>
              </a:tr>
              <a:tr h="370840">
                <a:tc>
                  <a:txBody>
                    <a:bodyPr/>
                    <a:lstStyle/>
                    <a:p>
                      <a:r>
                        <a:rPr lang="en-US" sz="1400" dirty="0"/>
                        <a:t>Event</a:t>
                      </a:r>
                    </a:p>
                  </a:txBody>
                  <a:tcPr marL="100584" marR="100584"/>
                </a:tc>
                <a:tc>
                  <a:txBody>
                    <a:bodyPr/>
                    <a:lstStyle/>
                    <a:p>
                      <a:r>
                        <a:rPr lang="en-US" sz="1400" b="0" i="0" kern="1200" dirty="0">
                          <a:solidFill>
                            <a:schemeClr val="dk1"/>
                          </a:solidFill>
                          <a:effectLst/>
                          <a:latin typeface="+mn-lt"/>
                          <a:ea typeface="+mn-ea"/>
                          <a:cs typeface="+mn-cs"/>
                        </a:rPr>
                        <a:t>Event is a report of an event somewhere in the cluster.</a:t>
                      </a:r>
                      <a:endParaRPr lang="en-US" sz="1400" dirty="0"/>
                    </a:p>
                  </a:txBody>
                  <a:tcPr marL="100584" marR="100584"/>
                </a:tc>
                <a:extLst>
                  <a:ext uri="{0D108BD9-81ED-4DB2-BD59-A6C34878D82A}">
                    <a16:rowId xmlns:a16="http://schemas.microsoft.com/office/drawing/2014/main" val="1189269749"/>
                  </a:ext>
                </a:extLst>
              </a:tr>
            </a:tbl>
          </a:graphicData>
        </a:graphic>
      </p:graphicFrame>
      <p:sp>
        <p:nvSpPr>
          <p:cNvPr id="10" name="Rounded Rectangle 9">
            <a:extLst>
              <a:ext uri="{FF2B5EF4-FFF2-40B4-BE49-F238E27FC236}">
                <a16:creationId xmlns:a16="http://schemas.microsoft.com/office/drawing/2014/main" id="{8B263CDE-4BDF-6995-F4FB-5A96FB3CC33B}"/>
              </a:ext>
            </a:extLst>
          </p:cNvPr>
          <p:cNvSpPr/>
          <p:nvPr/>
        </p:nvSpPr>
        <p:spPr>
          <a:xfrm>
            <a:off x="6232120" y="4633354"/>
            <a:ext cx="2283229" cy="407462"/>
          </a:xfrm>
          <a:prstGeom prst="roundRect">
            <a:avLst/>
          </a:prstGeom>
          <a:solidFill>
            <a:srgbClr val="BAEE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Cluster</a:t>
            </a:r>
          </a:p>
        </p:txBody>
      </p:sp>
    </p:spTree>
    <p:extLst>
      <p:ext uri="{BB962C8B-B14F-4D97-AF65-F5344CB8AC3E}">
        <p14:creationId xmlns:p14="http://schemas.microsoft.com/office/powerpoint/2010/main" val="2000874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39405-B65C-B662-36AC-B7BDE0D0AC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6D8B41-E129-29DE-93F0-298D8F6C9C0C}"/>
              </a:ext>
            </a:extLst>
          </p:cNvPr>
          <p:cNvSpPr>
            <a:spLocks noGrp="1"/>
          </p:cNvSpPr>
          <p:nvPr>
            <p:ph type="title"/>
          </p:nvPr>
        </p:nvSpPr>
        <p:spPr/>
        <p:txBody>
          <a:bodyPr/>
          <a:lstStyle/>
          <a:p>
            <a:r>
              <a:rPr lang="en-US" dirty="0"/>
              <a:t>Kubernetes objects / resources</a:t>
            </a:r>
          </a:p>
        </p:txBody>
      </p:sp>
      <p:sp>
        <p:nvSpPr>
          <p:cNvPr id="3" name="Content Placeholder 2">
            <a:extLst>
              <a:ext uri="{FF2B5EF4-FFF2-40B4-BE49-F238E27FC236}">
                <a16:creationId xmlns:a16="http://schemas.microsoft.com/office/drawing/2014/main" id="{8E96DF01-9D25-6FC0-252D-2D00DA992D5A}"/>
              </a:ext>
            </a:extLst>
          </p:cNvPr>
          <p:cNvSpPr>
            <a:spLocks noGrp="1"/>
          </p:cNvSpPr>
          <p:nvPr>
            <p:ph idx="1"/>
          </p:nvPr>
        </p:nvSpPr>
        <p:spPr>
          <a:xfrm>
            <a:off x="628650" y="1192621"/>
            <a:ext cx="5330448" cy="407462"/>
          </a:xfrm>
        </p:spPr>
        <p:txBody>
          <a:bodyPr>
            <a:normAutofit lnSpcReduction="10000"/>
          </a:bodyPr>
          <a:lstStyle/>
          <a:p>
            <a:pPr marL="0" indent="0">
              <a:buNone/>
            </a:pPr>
            <a:r>
              <a:rPr lang="en-US" sz="2400" dirty="0"/>
              <a:t>Authorization resources (partial list)</a:t>
            </a:r>
          </a:p>
        </p:txBody>
      </p:sp>
      <p:graphicFrame>
        <p:nvGraphicFramePr>
          <p:cNvPr id="17" name="Table 16">
            <a:extLst>
              <a:ext uri="{FF2B5EF4-FFF2-40B4-BE49-F238E27FC236}">
                <a16:creationId xmlns:a16="http://schemas.microsoft.com/office/drawing/2014/main" id="{988D15C3-2CED-83B7-615C-783E5E7AA573}"/>
              </a:ext>
            </a:extLst>
          </p:cNvPr>
          <p:cNvGraphicFramePr>
            <a:graphicFrameLocks noGrp="1"/>
          </p:cNvGraphicFramePr>
          <p:nvPr>
            <p:extLst>
              <p:ext uri="{D42A27DB-BD31-4B8C-83A1-F6EECF244321}">
                <p14:modId xmlns:p14="http://schemas.microsoft.com/office/powerpoint/2010/main" val="4159457237"/>
              </p:ext>
            </p:extLst>
          </p:nvPr>
        </p:nvGraphicFramePr>
        <p:xfrm>
          <a:off x="628651" y="1558183"/>
          <a:ext cx="7886700" cy="2148840"/>
        </p:xfrm>
        <a:graphic>
          <a:graphicData uri="http://schemas.openxmlformats.org/drawingml/2006/table">
            <a:tbl>
              <a:tblPr firstRow="1" bandRow="1">
                <a:tableStyleId>{5C22544A-7EE6-4342-B048-85BDC9FD1C3A}</a:tableStyleId>
              </a:tblPr>
              <a:tblGrid>
                <a:gridCol w="2216292">
                  <a:extLst>
                    <a:ext uri="{9D8B030D-6E8A-4147-A177-3AD203B41FA5}">
                      <a16:colId xmlns:a16="http://schemas.microsoft.com/office/drawing/2014/main" val="2507485893"/>
                    </a:ext>
                  </a:extLst>
                </a:gridCol>
                <a:gridCol w="5670408">
                  <a:extLst>
                    <a:ext uri="{9D8B030D-6E8A-4147-A177-3AD203B41FA5}">
                      <a16:colId xmlns:a16="http://schemas.microsoft.com/office/drawing/2014/main" val="1940849169"/>
                    </a:ext>
                  </a:extLst>
                </a:gridCol>
              </a:tblGrid>
              <a:tr h="370840">
                <a:tc>
                  <a:txBody>
                    <a:bodyPr/>
                    <a:lstStyle/>
                    <a:p>
                      <a:pPr algn="ctr"/>
                      <a:r>
                        <a:rPr lang="en-US" sz="1600" dirty="0"/>
                        <a:t>Type</a:t>
                      </a:r>
                    </a:p>
                  </a:txBody>
                  <a:tcPr marL="100584" marR="100584"/>
                </a:tc>
                <a:tc>
                  <a:txBody>
                    <a:bodyPr/>
                    <a:lstStyle/>
                    <a:p>
                      <a:pPr algn="ctr"/>
                      <a:r>
                        <a:rPr lang="en-US" sz="1600" dirty="0"/>
                        <a:t>Description</a:t>
                      </a:r>
                    </a:p>
                  </a:txBody>
                  <a:tcPr marL="100584" marR="100584"/>
                </a:tc>
                <a:extLst>
                  <a:ext uri="{0D108BD9-81ED-4DB2-BD59-A6C34878D82A}">
                    <a16:rowId xmlns:a16="http://schemas.microsoft.com/office/drawing/2014/main" val="1734328751"/>
                  </a:ext>
                </a:extLst>
              </a:tr>
              <a:tr h="370840">
                <a:tc>
                  <a:txBody>
                    <a:bodyPr/>
                    <a:lstStyle/>
                    <a:p>
                      <a:r>
                        <a:rPr lang="en-US" sz="1400" dirty="0"/>
                        <a:t>Role</a:t>
                      </a:r>
                    </a:p>
                  </a:txBody>
                  <a:tcPr marL="100584" marR="100584"/>
                </a:tc>
                <a:tc>
                  <a:txBody>
                    <a:bodyPr/>
                    <a:lstStyle/>
                    <a:p>
                      <a:r>
                        <a:rPr lang="en-US" sz="1400" b="0" i="0" kern="1200" dirty="0">
                          <a:solidFill>
                            <a:schemeClr val="dk1"/>
                          </a:solidFill>
                          <a:effectLst/>
                          <a:latin typeface="+mn-lt"/>
                          <a:ea typeface="+mn-ea"/>
                          <a:cs typeface="+mn-cs"/>
                        </a:rPr>
                        <a:t>Role is a </a:t>
                      </a:r>
                      <a:r>
                        <a:rPr lang="en-US" sz="1400" b="0" i="0" kern="1200" dirty="0" err="1">
                          <a:solidFill>
                            <a:schemeClr val="dk1"/>
                          </a:solidFill>
                          <a:effectLst/>
                          <a:latin typeface="+mn-lt"/>
                          <a:ea typeface="+mn-ea"/>
                          <a:cs typeface="+mn-cs"/>
                        </a:rPr>
                        <a:t>namespaced</a:t>
                      </a:r>
                      <a:r>
                        <a:rPr lang="en-US" sz="1400" b="0" i="0" kern="1200" dirty="0">
                          <a:solidFill>
                            <a:schemeClr val="dk1"/>
                          </a:solidFill>
                          <a:effectLst/>
                          <a:latin typeface="+mn-lt"/>
                          <a:ea typeface="+mn-ea"/>
                          <a:cs typeface="+mn-cs"/>
                        </a:rPr>
                        <a:t>, logical grouping of </a:t>
                      </a:r>
                      <a:r>
                        <a:rPr lang="en-US" sz="1400" b="0" i="0" kern="1200" dirty="0" err="1">
                          <a:solidFill>
                            <a:schemeClr val="dk1"/>
                          </a:solidFill>
                          <a:effectLst/>
                          <a:latin typeface="+mn-lt"/>
                          <a:ea typeface="+mn-ea"/>
                          <a:cs typeface="+mn-cs"/>
                        </a:rPr>
                        <a:t>PolicyRules</a:t>
                      </a:r>
                      <a:r>
                        <a:rPr lang="en-US" sz="1400" b="0" i="0" kern="1200" dirty="0">
                          <a:solidFill>
                            <a:schemeClr val="dk1"/>
                          </a:solidFill>
                          <a:effectLst/>
                          <a:latin typeface="+mn-lt"/>
                          <a:ea typeface="+mn-ea"/>
                          <a:cs typeface="+mn-cs"/>
                        </a:rPr>
                        <a:t> that can be referenced as a unit by a RoleBinding.</a:t>
                      </a:r>
                      <a:endParaRPr lang="en-US" sz="1400" dirty="0"/>
                    </a:p>
                  </a:txBody>
                  <a:tcPr marL="100584" marR="100584"/>
                </a:tc>
                <a:extLst>
                  <a:ext uri="{0D108BD9-81ED-4DB2-BD59-A6C34878D82A}">
                    <a16:rowId xmlns:a16="http://schemas.microsoft.com/office/drawing/2014/main" val="22871856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ClusterRole</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ClusterRole</a:t>
                      </a:r>
                      <a:r>
                        <a:rPr lang="en-US" sz="1400" b="0" i="0" kern="1200" dirty="0">
                          <a:solidFill>
                            <a:schemeClr val="dk1"/>
                          </a:solidFill>
                          <a:effectLst/>
                          <a:latin typeface="+mn-lt"/>
                          <a:ea typeface="+mn-ea"/>
                          <a:cs typeface="+mn-cs"/>
                        </a:rPr>
                        <a:t> is a cluster level, logical grouping of </a:t>
                      </a:r>
                      <a:r>
                        <a:rPr lang="en-US" sz="1400" b="0" i="0" kern="1200" dirty="0" err="1">
                          <a:solidFill>
                            <a:schemeClr val="dk1"/>
                          </a:solidFill>
                          <a:effectLst/>
                          <a:latin typeface="+mn-lt"/>
                          <a:ea typeface="+mn-ea"/>
                          <a:cs typeface="+mn-cs"/>
                        </a:rPr>
                        <a:t>PolicyRules</a:t>
                      </a:r>
                      <a:r>
                        <a:rPr lang="en-US" sz="1400" b="0" i="0" kern="1200" dirty="0">
                          <a:solidFill>
                            <a:schemeClr val="dk1"/>
                          </a:solidFill>
                          <a:effectLst/>
                          <a:latin typeface="+mn-lt"/>
                          <a:ea typeface="+mn-ea"/>
                          <a:cs typeface="+mn-cs"/>
                        </a:rPr>
                        <a:t> that can be referenced as a unit by a RoleBinding or </a:t>
                      </a:r>
                      <a:r>
                        <a:rPr lang="en-US" sz="1400" b="0" i="0" kern="1200" dirty="0" err="1">
                          <a:solidFill>
                            <a:schemeClr val="dk1"/>
                          </a:solidFill>
                          <a:effectLst/>
                          <a:latin typeface="+mn-lt"/>
                          <a:ea typeface="+mn-ea"/>
                          <a:cs typeface="+mn-cs"/>
                        </a:rPr>
                        <a:t>ClusterRoleBinding</a:t>
                      </a:r>
                      <a:r>
                        <a:rPr lang="en-US" sz="1400" b="0" i="0" kern="1200" dirty="0">
                          <a:solidFill>
                            <a:schemeClr val="dk1"/>
                          </a:solidFill>
                          <a:effectLst/>
                          <a:latin typeface="+mn-lt"/>
                          <a:ea typeface="+mn-ea"/>
                          <a:cs typeface="+mn-cs"/>
                        </a:rPr>
                        <a:t>.</a:t>
                      </a:r>
                      <a:endParaRPr lang="en-US" sz="1400" dirty="0"/>
                    </a:p>
                  </a:txBody>
                  <a:tcPr marL="100584" marR="100584"/>
                </a:tc>
                <a:extLst>
                  <a:ext uri="{0D108BD9-81ED-4DB2-BD59-A6C34878D82A}">
                    <a16:rowId xmlns:a16="http://schemas.microsoft.com/office/drawing/2014/main" val="1351355360"/>
                  </a:ext>
                </a:extLst>
              </a:tr>
              <a:tr h="370840">
                <a:tc>
                  <a:txBody>
                    <a:bodyPr/>
                    <a:lstStyle/>
                    <a:p>
                      <a:r>
                        <a:rPr lang="en-US" sz="1400" dirty="0"/>
                        <a:t>RoleBinding</a:t>
                      </a:r>
                    </a:p>
                  </a:txBody>
                  <a:tcPr marL="100584" marR="100584"/>
                </a:tc>
                <a:tc>
                  <a:txBody>
                    <a:bodyPr/>
                    <a:lstStyle/>
                    <a:p>
                      <a:r>
                        <a:rPr lang="en-US" sz="1400" b="0" i="0" kern="1200" dirty="0">
                          <a:solidFill>
                            <a:schemeClr val="dk1"/>
                          </a:solidFill>
                          <a:effectLst/>
                          <a:latin typeface="+mn-lt"/>
                          <a:ea typeface="+mn-ea"/>
                          <a:cs typeface="+mn-cs"/>
                        </a:rPr>
                        <a:t>RoleBinding references a role, but does not contain it.</a:t>
                      </a:r>
                      <a:endParaRPr lang="en-US" sz="1400" dirty="0"/>
                    </a:p>
                  </a:txBody>
                  <a:tcPr marL="100584" marR="100584"/>
                </a:tc>
                <a:extLst>
                  <a:ext uri="{0D108BD9-81ED-4DB2-BD59-A6C34878D82A}">
                    <a16:rowId xmlns:a16="http://schemas.microsoft.com/office/drawing/2014/main" val="1189269749"/>
                  </a:ext>
                </a:extLst>
              </a:tr>
              <a:tr h="370840">
                <a:tc>
                  <a:txBody>
                    <a:bodyPr/>
                    <a:lstStyle/>
                    <a:p>
                      <a:r>
                        <a:rPr lang="en-US" sz="1400" dirty="0" err="1"/>
                        <a:t>ClusterRoleBinding</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ClusterRoleBinding</a:t>
                      </a:r>
                      <a:r>
                        <a:rPr lang="en-US" sz="1400" b="0" i="0" kern="1200" dirty="0">
                          <a:solidFill>
                            <a:schemeClr val="dk1"/>
                          </a:solidFill>
                          <a:effectLst/>
                          <a:latin typeface="+mn-lt"/>
                          <a:ea typeface="+mn-ea"/>
                          <a:cs typeface="+mn-cs"/>
                        </a:rPr>
                        <a:t> references a </a:t>
                      </a:r>
                      <a:r>
                        <a:rPr lang="en-US" sz="1400" b="0" i="0" kern="1200" dirty="0" err="1">
                          <a:solidFill>
                            <a:schemeClr val="dk1"/>
                          </a:solidFill>
                          <a:effectLst/>
                          <a:latin typeface="+mn-lt"/>
                          <a:ea typeface="+mn-ea"/>
                          <a:cs typeface="+mn-cs"/>
                        </a:rPr>
                        <a:t>ClusterRole</a:t>
                      </a:r>
                      <a:r>
                        <a:rPr lang="en-US" sz="1400" b="0" i="0" kern="1200" dirty="0">
                          <a:solidFill>
                            <a:schemeClr val="dk1"/>
                          </a:solidFill>
                          <a:effectLst/>
                          <a:latin typeface="+mn-lt"/>
                          <a:ea typeface="+mn-ea"/>
                          <a:cs typeface="+mn-cs"/>
                        </a:rPr>
                        <a:t>, but not contain it.</a:t>
                      </a:r>
                      <a:endParaRPr lang="en-US" sz="1400" dirty="0"/>
                    </a:p>
                  </a:txBody>
                  <a:tcPr marL="100584" marR="100584"/>
                </a:tc>
                <a:extLst>
                  <a:ext uri="{0D108BD9-81ED-4DB2-BD59-A6C34878D82A}">
                    <a16:rowId xmlns:a16="http://schemas.microsoft.com/office/drawing/2014/main" val="639307815"/>
                  </a:ext>
                </a:extLst>
              </a:tr>
            </a:tbl>
          </a:graphicData>
        </a:graphic>
      </p:graphicFrame>
      <p:sp>
        <p:nvSpPr>
          <p:cNvPr id="5" name="Rounded Rectangle 4">
            <a:extLst>
              <a:ext uri="{FF2B5EF4-FFF2-40B4-BE49-F238E27FC236}">
                <a16:creationId xmlns:a16="http://schemas.microsoft.com/office/drawing/2014/main" id="{25BFD57E-8A59-4D0F-7194-B9BEECECC17E}"/>
              </a:ext>
            </a:extLst>
          </p:cNvPr>
          <p:cNvSpPr/>
          <p:nvPr/>
        </p:nvSpPr>
        <p:spPr>
          <a:xfrm>
            <a:off x="6232121" y="1092286"/>
            <a:ext cx="2283229" cy="407462"/>
          </a:xfrm>
          <a:prstGeom prst="roundRect">
            <a:avLst/>
          </a:prstGeom>
          <a:solidFill>
            <a:srgbClr val="CC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Authorization</a:t>
            </a:r>
          </a:p>
        </p:txBody>
      </p:sp>
      <p:sp>
        <p:nvSpPr>
          <p:cNvPr id="6" name="Content Placeholder 2">
            <a:extLst>
              <a:ext uri="{FF2B5EF4-FFF2-40B4-BE49-F238E27FC236}">
                <a16:creationId xmlns:a16="http://schemas.microsoft.com/office/drawing/2014/main" id="{91C82F3B-71E7-A293-A6FD-F6E1E5F8A69E}"/>
              </a:ext>
            </a:extLst>
          </p:cNvPr>
          <p:cNvSpPr txBox="1">
            <a:spLocks/>
          </p:cNvSpPr>
          <p:nvPr/>
        </p:nvSpPr>
        <p:spPr>
          <a:xfrm>
            <a:off x="628650" y="4148949"/>
            <a:ext cx="5330448" cy="4074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Authentication resources (partial list)</a:t>
            </a:r>
          </a:p>
        </p:txBody>
      </p:sp>
      <p:graphicFrame>
        <p:nvGraphicFramePr>
          <p:cNvPr id="7" name="Table 6">
            <a:extLst>
              <a:ext uri="{FF2B5EF4-FFF2-40B4-BE49-F238E27FC236}">
                <a16:creationId xmlns:a16="http://schemas.microsoft.com/office/drawing/2014/main" id="{C133AD1A-68E8-4E6C-BA54-1AD085DB51E7}"/>
              </a:ext>
            </a:extLst>
          </p:cNvPr>
          <p:cNvGraphicFramePr>
            <a:graphicFrameLocks noGrp="1"/>
          </p:cNvGraphicFramePr>
          <p:nvPr>
            <p:extLst>
              <p:ext uri="{D42A27DB-BD31-4B8C-83A1-F6EECF244321}">
                <p14:modId xmlns:p14="http://schemas.microsoft.com/office/powerpoint/2010/main" val="2560996655"/>
              </p:ext>
            </p:extLst>
          </p:nvPr>
        </p:nvGraphicFramePr>
        <p:xfrm>
          <a:off x="628651" y="4514511"/>
          <a:ext cx="7886700" cy="1844040"/>
        </p:xfrm>
        <a:graphic>
          <a:graphicData uri="http://schemas.openxmlformats.org/drawingml/2006/table">
            <a:tbl>
              <a:tblPr firstRow="1" bandRow="1">
                <a:tableStyleId>{5C22544A-7EE6-4342-B048-85BDC9FD1C3A}</a:tableStyleId>
              </a:tblPr>
              <a:tblGrid>
                <a:gridCol w="2216292">
                  <a:extLst>
                    <a:ext uri="{9D8B030D-6E8A-4147-A177-3AD203B41FA5}">
                      <a16:colId xmlns:a16="http://schemas.microsoft.com/office/drawing/2014/main" val="2507485893"/>
                    </a:ext>
                  </a:extLst>
                </a:gridCol>
                <a:gridCol w="5670408">
                  <a:extLst>
                    <a:ext uri="{9D8B030D-6E8A-4147-A177-3AD203B41FA5}">
                      <a16:colId xmlns:a16="http://schemas.microsoft.com/office/drawing/2014/main" val="1940849169"/>
                    </a:ext>
                  </a:extLst>
                </a:gridCol>
              </a:tblGrid>
              <a:tr h="370840">
                <a:tc>
                  <a:txBody>
                    <a:bodyPr/>
                    <a:lstStyle/>
                    <a:p>
                      <a:pPr algn="ctr"/>
                      <a:r>
                        <a:rPr lang="en-US" sz="1600" dirty="0"/>
                        <a:t>Type</a:t>
                      </a:r>
                    </a:p>
                  </a:txBody>
                  <a:tcPr marL="100584" marR="100584"/>
                </a:tc>
                <a:tc>
                  <a:txBody>
                    <a:bodyPr/>
                    <a:lstStyle/>
                    <a:p>
                      <a:pPr algn="ctr"/>
                      <a:r>
                        <a:rPr lang="en-US" sz="1600" dirty="0"/>
                        <a:t>Description</a:t>
                      </a:r>
                    </a:p>
                  </a:txBody>
                  <a:tcPr marL="100584" marR="100584"/>
                </a:tc>
                <a:extLst>
                  <a:ext uri="{0D108BD9-81ED-4DB2-BD59-A6C34878D82A}">
                    <a16:rowId xmlns:a16="http://schemas.microsoft.com/office/drawing/2014/main" val="1734328751"/>
                  </a:ext>
                </a:extLst>
              </a:tr>
              <a:tr h="370840">
                <a:tc>
                  <a:txBody>
                    <a:bodyPr/>
                    <a:lstStyle/>
                    <a:p>
                      <a:r>
                        <a:rPr lang="en-US" sz="1400" dirty="0" err="1"/>
                        <a:t>ServiceAccount</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ServiceAccount</a:t>
                      </a:r>
                      <a:r>
                        <a:rPr lang="en-US" sz="1400" b="0" i="0" kern="1200" dirty="0">
                          <a:solidFill>
                            <a:schemeClr val="dk1"/>
                          </a:solidFill>
                          <a:effectLst/>
                          <a:latin typeface="+mn-lt"/>
                          <a:ea typeface="+mn-ea"/>
                          <a:cs typeface="+mn-cs"/>
                        </a:rPr>
                        <a:t> binds together: * a name, understood by users, and perhaps by peripheral systems, for an identity * a principal that can be authenticated and authorized * a set of secrets.</a:t>
                      </a:r>
                      <a:endParaRPr lang="en-US" sz="1400" dirty="0"/>
                    </a:p>
                  </a:txBody>
                  <a:tcPr marL="100584" marR="100584"/>
                </a:tc>
                <a:extLst>
                  <a:ext uri="{0D108BD9-81ED-4DB2-BD59-A6C34878D82A}">
                    <a16:rowId xmlns:a16="http://schemas.microsoft.com/office/drawing/2014/main" val="22871856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TokenRequest</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TokenRequest</a:t>
                      </a:r>
                      <a:r>
                        <a:rPr lang="en-US" sz="1400" b="0" i="0" kern="1200" dirty="0">
                          <a:solidFill>
                            <a:schemeClr val="dk1"/>
                          </a:solidFill>
                          <a:effectLst/>
                          <a:latin typeface="+mn-lt"/>
                          <a:ea typeface="+mn-ea"/>
                          <a:cs typeface="+mn-cs"/>
                        </a:rPr>
                        <a:t> requests a token for a given service account.</a:t>
                      </a:r>
                      <a:endParaRPr lang="en-US" sz="1400" dirty="0"/>
                    </a:p>
                  </a:txBody>
                  <a:tcPr marL="100584" marR="100584"/>
                </a:tc>
                <a:extLst>
                  <a:ext uri="{0D108BD9-81ED-4DB2-BD59-A6C34878D82A}">
                    <a16:rowId xmlns:a16="http://schemas.microsoft.com/office/drawing/2014/main" val="1351355360"/>
                  </a:ext>
                </a:extLst>
              </a:tr>
              <a:tr h="370840">
                <a:tc>
                  <a:txBody>
                    <a:bodyPr/>
                    <a:lstStyle/>
                    <a:p>
                      <a:r>
                        <a:rPr lang="en-US" sz="1400" dirty="0" err="1"/>
                        <a:t>TokenReview</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TokenReview</a:t>
                      </a:r>
                      <a:r>
                        <a:rPr lang="en-US" sz="1400" b="0" i="0" kern="1200" dirty="0">
                          <a:solidFill>
                            <a:schemeClr val="dk1"/>
                          </a:solidFill>
                          <a:effectLst/>
                          <a:latin typeface="+mn-lt"/>
                          <a:ea typeface="+mn-ea"/>
                          <a:cs typeface="+mn-cs"/>
                        </a:rPr>
                        <a:t> attempts to authenticate a token to a known user.</a:t>
                      </a:r>
                      <a:endParaRPr lang="en-US" sz="1400" dirty="0"/>
                    </a:p>
                  </a:txBody>
                  <a:tcPr marL="100584" marR="100584"/>
                </a:tc>
                <a:extLst>
                  <a:ext uri="{0D108BD9-81ED-4DB2-BD59-A6C34878D82A}">
                    <a16:rowId xmlns:a16="http://schemas.microsoft.com/office/drawing/2014/main" val="1189269749"/>
                  </a:ext>
                </a:extLst>
              </a:tr>
            </a:tbl>
          </a:graphicData>
        </a:graphic>
      </p:graphicFrame>
      <p:sp>
        <p:nvSpPr>
          <p:cNvPr id="9" name="Rounded Rectangle 8">
            <a:extLst>
              <a:ext uri="{FF2B5EF4-FFF2-40B4-BE49-F238E27FC236}">
                <a16:creationId xmlns:a16="http://schemas.microsoft.com/office/drawing/2014/main" id="{233EF545-BF60-E42C-E8EB-F43D80904B70}"/>
              </a:ext>
            </a:extLst>
          </p:cNvPr>
          <p:cNvSpPr/>
          <p:nvPr/>
        </p:nvSpPr>
        <p:spPr>
          <a:xfrm>
            <a:off x="6232120" y="4044888"/>
            <a:ext cx="2283229" cy="407462"/>
          </a:xfrm>
          <a:prstGeom prst="roundRect">
            <a:avLst/>
          </a:prstGeom>
          <a:solidFill>
            <a:srgbClr val="FFBE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Authentication</a:t>
            </a:r>
          </a:p>
        </p:txBody>
      </p:sp>
    </p:spTree>
    <p:extLst>
      <p:ext uri="{BB962C8B-B14F-4D97-AF65-F5344CB8AC3E}">
        <p14:creationId xmlns:p14="http://schemas.microsoft.com/office/powerpoint/2010/main" val="343234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85EB2-A38F-BA4A-C776-F7D4FE6C4E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737EA-3A9C-D27D-7DF8-3957C6B94841}"/>
              </a:ext>
            </a:extLst>
          </p:cNvPr>
          <p:cNvSpPr>
            <a:spLocks noGrp="1"/>
          </p:cNvSpPr>
          <p:nvPr>
            <p:ph type="title"/>
          </p:nvPr>
        </p:nvSpPr>
        <p:spPr/>
        <p:txBody>
          <a:bodyPr/>
          <a:lstStyle/>
          <a:p>
            <a:r>
              <a:rPr lang="en-US" dirty="0"/>
              <a:t>Kubernetes objects / resources</a:t>
            </a:r>
          </a:p>
        </p:txBody>
      </p:sp>
      <p:sp>
        <p:nvSpPr>
          <p:cNvPr id="3" name="Content Placeholder 2">
            <a:extLst>
              <a:ext uri="{FF2B5EF4-FFF2-40B4-BE49-F238E27FC236}">
                <a16:creationId xmlns:a16="http://schemas.microsoft.com/office/drawing/2014/main" id="{A87E85B8-DDBC-BA3F-F93B-D58B8C7CD20E}"/>
              </a:ext>
            </a:extLst>
          </p:cNvPr>
          <p:cNvSpPr>
            <a:spLocks noGrp="1"/>
          </p:cNvSpPr>
          <p:nvPr>
            <p:ph idx="1"/>
          </p:nvPr>
        </p:nvSpPr>
        <p:spPr>
          <a:xfrm>
            <a:off x="628650" y="1192621"/>
            <a:ext cx="5330448" cy="407462"/>
          </a:xfrm>
        </p:spPr>
        <p:txBody>
          <a:bodyPr>
            <a:normAutofit lnSpcReduction="10000"/>
          </a:bodyPr>
          <a:lstStyle/>
          <a:p>
            <a:pPr marL="0" indent="0">
              <a:buNone/>
            </a:pPr>
            <a:r>
              <a:rPr lang="en-US" sz="2400" dirty="0"/>
              <a:t>Policy resources (partial list)</a:t>
            </a:r>
          </a:p>
        </p:txBody>
      </p:sp>
      <p:graphicFrame>
        <p:nvGraphicFramePr>
          <p:cNvPr id="17" name="Table 16">
            <a:extLst>
              <a:ext uri="{FF2B5EF4-FFF2-40B4-BE49-F238E27FC236}">
                <a16:creationId xmlns:a16="http://schemas.microsoft.com/office/drawing/2014/main" id="{514E2B52-45F3-5E4A-DCA3-CC3F26A7F319}"/>
              </a:ext>
            </a:extLst>
          </p:cNvPr>
          <p:cNvGraphicFramePr>
            <a:graphicFrameLocks noGrp="1"/>
          </p:cNvGraphicFramePr>
          <p:nvPr>
            <p:extLst>
              <p:ext uri="{D42A27DB-BD31-4B8C-83A1-F6EECF244321}">
                <p14:modId xmlns:p14="http://schemas.microsoft.com/office/powerpoint/2010/main" val="138635195"/>
              </p:ext>
            </p:extLst>
          </p:nvPr>
        </p:nvGraphicFramePr>
        <p:xfrm>
          <a:off x="628651" y="1558183"/>
          <a:ext cx="7886700" cy="1925320"/>
        </p:xfrm>
        <a:graphic>
          <a:graphicData uri="http://schemas.openxmlformats.org/drawingml/2006/table">
            <a:tbl>
              <a:tblPr firstRow="1" bandRow="1">
                <a:tableStyleId>{5C22544A-7EE6-4342-B048-85BDC9FD1C3A}</a:tableStyleId>
              </a:tblPr>
              <a:tblGrid>
                <a:gridCol w="2216292">
                  <a:extLst>
                    <a:ext uri="{9D8B030D-6E8A-4147-A177-3AD203B41FA5}">
                      <a16:colId xmlns:a16="http://schemas.microsoft.com/office/drawing/2014/main" val="2507485893"/>
                    </a:ext>
                  </a:extLst>
                </a:gridCol>
                <a:gridCol w="5670408">
                  <a:extLst>
                    <a:ext uri="{9D8B030D-6E8A-4147-A177-3AD203B41FA5}">
                      <a16:colId xmlns:a16="http://schemas.microsoft.com/office/drawing/2014/main" val="1940849169"/>
                    </a:ext>
                  </a:extLst>
                </a:gridCol>
              </a:tblGrid>
              <a:tr h="370840">
                <a:tc>
                  <a:txBody>
                    <a:bodyPr/>
                    <a:lstStyle/>
                    <a:p>
                      <a:pPr algn="ctr"/>
                      <a:r>
                        <a:rPr lang="en-US" sz="1600" dirty="0"/>
                        <a:t>Type</a:t>
                      </a:r>
                    </a:p>
                  </a:txBody>
                  <a:tcPr marL="100584" marR="100584"/>
                </a:tc>
                <a:tc>
                  <a:txBody>
                    <a:bodyPr/>
                    <a:lstStyle/>
                    <a:p>
                      <a:pPr algn="ctr"/>
                      <a:r>
                        <a:rPr lang="en-US" sz="1600" dirty="0"/>
                        <a:t>Description</a:t>
                      </a:r>
                    </a:p>
                  </a:txBody>
                  <a:tcPr marL="100584" marR="100584"/>
                </a:tc>
                <a:extLst>
                  <a:ext uri="{0D108BD9-81ED-4DB2-BD59-A6C34878D82A}">
                    <a16:rowId xmlns:a16="http://schemas.microsoft.com/office/drawing/2014/main" val="1734328751"/>
                  </a:ext>
                </a:extLst>
              </a:tr>
              <a:tr h="370840">
                <a:tc>
                  <a:txBody>
                    <a:bodyPr/>
                    <a:lstStyle/>
                    <a:p>
                      <a:r>
                        <a:rPr lang="en-US" sz="1400" dirty="0" err="1"/>
                        <a:t>LimitRange</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LimitRange</a:t>
                      </a:r>
                      <a:r>
                        <a:rPr lang="en-US" sz="1400" b="0" i="0" kern="1200" dirty="0">
                          <a:solidFill>
                            <a:schemeClr val="dk1"/>
                          </a:solidFill>
                          <a:effectLst/>
                          <a:latin typeface="+mn-lt"/>
                          <a:ea typeface="+mn-ea"/>
                          <a:cs typeface="+mn-cs"/>
                        </a:rPr>
                        <a:t> sets resource usage limits for each kind of resource in a Namespace.</a:t>
                      </a:r>
                      <a:endParaRPr lang="en-US" sz="1400" dirty="0"/>
                    </a:p>
                  </a:txBody>
                  <a:tcPr marL="100584" marR="100584"/>
                </a:tc>
                <a:extLst>
                  <a:ext uri="{0D108BD9-81ED-4DB2-BD59-A6C34878D82A}">
                    <a16:rowId xmlns:a16="http://schemas.microsoft.com/office/drawing/2014/main" val="22871856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ResoureQuota</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ResourceQuota</a:t>
                      </a:r>
                      <a:r>
                        <a:rPr lang="en-US" sz="1400" b="0" i="0" kern="1200" dirty="0">
                          <a:solidFill>
                            <a:schemeClr val="dk1"/>
                          </a:solidFill>
                          <a:effectLst/>
                          <a:latin typeface="+mn-lt"/>
                          <a:ea typeface="+mn-ea"/>
                          <a:cs typeface="+mn-cs"/>
                        </a:rPr>
                        <a:t> sets aggregate quota restrictions enforced per namespace.</a:t>
                      </a:r>
                      <a:endParaRPr lang="en-US" sz="1400" dirty="0"/>
                    </a:p>
                  </a:txBody>
                  <a:tcPr marL="100584" marR="100584"/>
                </a:tc>
                <a:extLst>
                  <a:ext uri="{0D108BD9-81ED-4DB2-BD59-A6C34878D82A}">
                    <a16:rowId xmlns:a16="http://schemas.microsoft.com/office/drawing/2014/main" val="1351355360"/>
                  </a:ext>
                </a:extLst>
              </a:tr>
              <a:tr h="370840">
                <a:tc>
                  <a:txBody>
                    <a:bodyPr/>
                    <a:lstStyle/>
                    <a:p>
                      <a:r>
                        <a:rPr lang="en-US" sz="1400" dirty="0" err="1"/>
                        <a:t>NetworkPolicy</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NetworkPolicy</a:t>
                      </a:r>
                      <a:r>
                        <a:rPr lang="en-US" sz="1400" b="0" i="0" kern="1200" dirty="0">
                          <a:solidFill>
                            <a:schemeClr val="dk1"/>
                          </a:solidFill>
                          <a:effectLst/>
                          <a:latin typeface="+mn-lt"/>
                          <a:ea typeface="+mn-ea"/>
                          <a:cs typeface="+mn-cs"/>
                        </a:rPr>
                        <a:t> describes what network traffic is allowed for a set of Pods.</a:t>
                      </a:r>
                      <a:endParaRPr lang="en-US" sz="1400" dirty="0"/>
                    </a:p>
                  </a:txBody>
                  <a:tcPr marL="100584" marR="100584"/>
                </a:tc>
                <a:extLst>
                  <a:ext uri="{0D108BD9-81ED-4DB2-BD59-A6C34878D82A}">
                    <a16:rowId xmlns:a16="http://schemas.microsoft.com/office/drawing/2014/main" val="1189269749"/>
                  </a:ext>
                </a:extLst>
              </a:tr>
            </a:tbl>
          </a:graphicData>
        </a:graphic>
      </p:graphicFrame>
      <p:sp>
        <p:nvSpPr>
          <p:cNvPr id="6" name="Content Placeholder 2">
            <a:extLst>
              <a:ext uri="{FF2B5EF4-FFF2-40B4-BE49-F238E27FC236}">
                <a16:creationId xmlns:a16="http://schemas.microsoft.com/office/drawing/2014/main" id="{4736748F-A25E-6024-FF91-6CA275299563}"/>
              </a:ext>
            </a:extLst>
          </p:cNvPr>
          <p:cNvSpPr txBox="1">
            <a:spLocks/>
          </p:cNvSpPr>
          <p:nvPr/>
        </p:nvSpPr>
        <p:spPr>
          <a:xfrm>
            <a:off x="628650" y="4148949"/>
            <a:ext cx="5330448" cy="4074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Extend resources (partial list)</a:t>
            </a:r>
          </a:p>
        </p:txBody>
      </p:sp>
      <p:graphicFrame>
        <p:nvGraphicFramePr>
          <p:cNvPr id="7" name="Table 6">
            <a:extLst>
              <a:ext uri="{FF2B5EF4-FFF2-40B4-BE49-F238E27FC236}">
                <a16:creationId xmlns:a16="http://schemas.microsoft.com/office/drawing/2014/main" id="{A25581D6-7982-9677-F512-4CEEFBB5064C}"/>
              </a:ext>
            </a:extLst>
          </p:cNvPr>
          <p:cNvGraphicFramePr>
            <a:graphicFrameLocks noGrp="1"/>
          </p:cNvGraphicFramePr>
          <p:nvPr>
            <p:extLst>
              <p:ext uri="{D42A27DB-BD31-4B8C-83A1-F6EECF244321}">
                <p14:modId xmlns:p14="http://schemas.microsoft.com/office/powerpoint/2010/main" val="2474468509"/>
              </p:ext>
            </p:extLst>
          </p:nvPr>
        </p:nvGraphicFramePr>
        <p:xfrm>
          <a:off x="628651" y="4514511"/>
          <a:ext cx="7886700" cy="889000"/>
        </p:xfrm>
        <a:graphic>
          <a:graphicData uri="http://schemas.openxmlformats.org/drawingml/2006/table">
            <a:tbl>
              <a:tblPr firstRow="1" bandRow="1">
                <a:tableStyleId>{5C22544A-7EE6-4342-B048-85BDC9FD1C3A}</a:tableStyleId>
              </a:tblPr>
              <a:tblGrid>
                <a:gridCol w="2323776">
                  <a:extLst>
                    <a:ext uri="{9D8B030D-6E8A-4147-A177-3AD203B41FA5}">
                      <a16:colId xmlns:a16="http://schemas.microsoft.com/office/drawing/2014/main" val="2507485893"/>
                    </a:ext>
                  </a:extLst>
                </a:gridCol>
                <a:gridCol w="5562924">
                  <a:extLst>
                    <a:ext uri="{9D8B030D-6E8A-4147-A177-3AD203B41FA5}">
                      <a16:colId xmlns:a16="http://schemas.microsoft.com/office/drawing/2014/main" val="1940849169"/>
                    </a:ext>
                  </a:extLst>
                </a:gridCol>
              </a:tblGrid>
              <a:tr h="370840">
                <a:tc>
                  <a:txBody>
                    <a:bodyPr/>
                    <a:lstStyle/>
                    <a:p>
                      <a:pPr algn="ctr"/>
                      <a:r>
                        <a:rPr lang="en-US" sz="1600" dirty="0"/>
                        <a:t>Type</a:t>
                      </a:r>
                    </a:p>
                  </a:txBody>
                  <a:tcPr marL="100584" marR="100584"/>
                </a:tc>
                <a:tc>
                  <a:txBody>
                    <a:bodyPr/>
                    <a:lstStyle/>
                    <a:p>
                      <a:pPr algn="ctr"/>
                      <a:r>
                        <a:rPr lang="en-US" sz="1600" dirty="0"/>
                        <a:t>Description</a:t>
                      </a:r>
                    </a:p>
                  </a:txBody>
                  <a:tcPr marL="100584" marR="100584"/>
                </a:tc>
                <a:extLst>
                  <a:ext uri="{0D108BD9-81ED-4DB2-BD59-A6C34878D82A}">
                    <a16:rowId xmlns:a16="http://schemas.microsoft.com/office/drawing/2014/main" val="1734328751"/>
                  </a:ext>
                </a:extLst>
              </a:tr>
              <a:tr h="370840">
                <a:tc>
                  <a:txBody>
                    <a:bodyPr/>
                    <a:lstStyle/>
                    <a:p>
                      <a:r>
                        <a:rPr lang="en-US" sz="1400" dirty="0" err="1"/>
                        <a:t>CustomResourceDefinition</a:t>
                      </a:r>
                      <a:endParaRPr lang="en-US" sz="1400" dirty="0"/>
                    </a:p>
                  </a:txBody>
                  <a:tcPr marL="100584" marR="100584"/>
                </a:tc>
                <a:tc>
                  <a:txBody>
                    <a:bodyPr/>
                    <a:lstStyle/>
                    <a:p>
                      <a:r>
                        <a:rPr lang="en-US" sz="1400" b="0" i="0" kern="1200" dirty="0" err="1">
                          <a:solidFill>
                            <a:schemeClr val="dk1"/>
                          </a:solidFill>
                          <a:effectLst/>
                          <a:latin typeface="+mn-lt"/>
                          <a:ea typeface="+mn-ea"/>
                          <a:cs typeface="+mn-cs"/>
                        </a:rPr>
                        <a:t>CustomResourceDefinition</a:t>
                      </a:r>
                      <a:r>
                        <a:rPr lang="en-US" sz="1400" b="0" i="0" kern="1200" dirty="0">
                          <a:solidFill>
                            <a:schemeClr val="dk1"/>
                          </a:solidFill>
                          <a:effectLst/>
                          <a:latin typeface="+mn-lt"/>
                          <a:ea typeface="+mn-ea"/>
                          <a:cs typeface="+mn-cs"/>
                        </a:rPr>
                        <a:t> represents a resource that should be exposed on the API server.</a:t>
                      </a:r>
                      <a:endParaRPr lang="en-US" sz="1400" dirty="0"/>
                    </a:p>
                  </a:txBody>
                  <a:tcPr marL="100584" marR="100584"/>
                </a:tc>
                <a:extLst>
                  <a:ext uri="{0D108BD9-81ED-4DB2-BD59-A6C34878D82A}">
                    <a16:rowId xmlns:a16="http://schemas.microsoft.com/office/drawing/2014/main" val="2287185626"/>
                  </a:ext>
                </a:extLst>
              </a:tr>
            </a:tbl>
          </a:graphicData>
        </a:graphic>
      </p:graphicFrame>
      <p:sp>
        <p:nvSpPr>
          <p:cNvPr id="4" name="Rounded Rectangle 3">
            <a:extLst>
              <a:ext uri="{FF2B5EF4-FFF2-40B4-BE49-F238E27FC236}">
                <a16:creationId xmlns:a16="http://schemas.microsoft.com/office/drawing/2014/main" id="{752C4126-C1D2-F2BE-892D-B959CAC34A0A}"/>
              </a:ext>
            </a:extLst>
          </p:cNvPr>
          <p:cNvSpPr/>
          <p:nvPr/>
        </p:nvSpPr>
        <p:spPr>
          <a:xfrm>
            <a:off x="6232120" y="1096731"/>
            <a:ext cx="2283229" cy="407462"/>
          </a:xfrm>
          <a:prstGeom prst="roundRect">
            <a:avLst/>
          </a:prstGeom>
          <a:solidFill>
            <a:srgbClr val="66CC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Policy</a:t>
            </a:r>
          </a:p>
        </p:txBody>
      </p:sp>
      <p:sp>
        <p:nvSpPr>
          <p:cNvPr id="8" name="Rounded Rectangle 7">
            <a:extLst>
              <a:ext uri="{FF2B5EF4-FFF2-40B4-BE49-F238E27FC236}">
                <a16:creationId xmlns:a16="http://schemas.microsoft.com/office/drawing/2014/main" id="{F77F5D01-BB0C-F7FB-6175-6259387225D2}"/>
              </a:ext>
            </a:extLst>
          </p:cNvPr>
          <p:cNvSpPr/>
          <p:nvPr/>
        </p:nvSpPr>
        <p:spPr>
          <a:xfrm>
            <a:off x="6232120" y="4034538"/>
            <a:ext cx="2283229" cy="407462"/>
          </a:xfrm>
          <a:prstGeom prst="roundRect">
            <a:avLst/>
          </a:prstGeom>
          <a:solidFill>
            <a:srgbClr val="F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Extend</a:t>
            </a:r>
          </a:p>
        </p:txBody>
      </p:sp>
    </p:spTree>
    <p:extLst>
      <p:ext uri="{BB962C8B-B14F-4D97-AF65-F5344CB8AC3E}">
        <p14:creationId xmlns:p14="http://schemas.microsoft.com/office/powerpoint/2010/main" val="531717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4952-A939-060C-0A38-0F00D97B30FD}"/>
              </a:ext>
            </a:extLst>
          </p:cNvPr>
          <p:cNvSpPr>
            <a:spLocks noGrp="1"/>
          </p:cNvSpPr>
          <p:nvPr>
            <p:ph type="title"/>
          </p:nvPr>
        </p:nvSpPr>
        <p:spPr/>
        <p:txBody>
          <a:bodyPr/>
          <a:lstStyle/>
          <a:p>
            <a:r>
              <a:rPr lang="en-US" dirty="0"/>
              <a:t>etcd</a:t>
            </a:r>
          </a:p>
        </p:txBody>
      </p:sp>
      <p:sp>
        <p:nvSpPr>
          <p:cNvPr id="3" name="Text Placeholder 2">
            <a:extLst>
              <a:ext uri="{FF2B5EF4-FFF2-40B4-BE49-F238E27FC236}">
                <a16:creationId xmlns:a16="http://schemas.microsoft.com/office/drawing/2014/main" id="{4F07759F-733F-626B-2F71-7B6D59A9A90E}"/>
              </a:ext>
            </a:extLst>
          </p:cNvPr>
          <p:cNvSpPr>
            <a:spLocks noGrp="1"/>
          </p:cNvSpPr>
          <p:nvPr>
            <p:ph type="body" idx="1"/>
          </p:nvPr>
        </p:nvSpPr>
        <p:spPr/>
        <p:txBody>
          <a:bodyPr/>
          <a:lstStyle/>
          <a:p>
            <a:r>
              <a:rPr lang="en-US" dirty="0"/>
              <a:t>Persistence store for all Kubernetes objects</a:t>
            </a:r>
          </a:p>
          <a:p>
            <a:r>
              <a:rPr lang="en-US" b="0" i="0" dirty="0">
                <a:solidFill>
                  <a:srgbClr val="1F1F1F"/>
                </a:solidFill>
                <a:effectLst/>
              </a:rPr>
              <a:t>(pronounced </a:t>
            </a:r>
            <a:r>
              <a:rPr lang="en-US" b="0" i="0" dirty="0">
                <a:solidFill>
                  <a:srgbClr val="040C28"/>
                </a:solidFill>
                <a:effectLst/>
              </a:rPr>
              <a:t>et-see-dee</a:t>
            </a:r>
            <a:r>
              <a:rPr lang="en-US" b="0" i="0" dirty="0">
                <a:solidFill>
                  <a:srgbClr val="1F1F1F"/>
                </a:solidFill>
                <a:effectLst/>
              </a:rPr>
              <a:t>) </a:t>
            </a:r>
            <a:endParaRPr lang="en-US" dirty="0"/>
          </a:p>
        </p:txBody>
      </p:sp>
    </p:spTree>
    <p:extLst>
      <p:ext uri="{BB962C8B-B14F-4D97-AF65-F5344CB8AC3E}">
        <p14:creationId xmlns:p14="http://schemas.microsoft.com/office/powerpoint/2010/main" val="927664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6F02F-65DC-FBF3-6574-EB72AA67938B}"/>
              </a:ext>
            </a:extLst>
          </p:cNvPr>
          <p:cNvSpPr>
            <a:spLocks noGrp="1"/>
          </p:cNvSpPr>
          <p:nvPr>
            <p:ph type="title"/>
          </p:nvPr>
        </p:nvSpPr>
        <p:spPr/>
        <p:txBody>
          <a:bodyPr/>
          <a:lstStyle/>
          <a:p>
            <a:r>
              <a:rPr lang="en-US" dirty="0"/>
              <a:t>etcd (persistence layer)</a:t>
            </a:r>
          </a:p>
        </p:txBody>
      </p:sp>
      <p:sp>
        <p:nvSpPr>
          <p:cNvPr id="3" name="Content Placeholder 2">
            <a:extLst>
              <a:ext uri="{FF2B5EF4-FFF2-40B4-BE49-F238E27FC236}">
                <a16:creationId xmlns:a16="http://schemas.microsoft.com/office/drawing/2014/main" id="{F1BE3DB6-D168-0910-16A9-FB7AA85677F1}"/>
              </a:ext>
            </a:extLst>
          </p:cNvPr>
          <p:cNvSpPr>
            <a:spLocks noGrp="1"/>
          </p:cNvSpPr>
          <p:nvPr>
            <p:ph idx="1"/>
          </p:nvPr>
        </p:nvSpPr>
        <p:spPr>
          <a:xfrm>
            <a:off x="628650" y="1137034"/>
            <a:ext cx="7886700" cy="1260177"/>
          </a:xfrm>
        </p:spPr>
        <p:txBody>
          <a:bodyPr>
            <a:normAutofit/>
          </a:bodyPr>
          <a:lstStyle/>
          <a:p>
            <a:pPr marL="0" indent="0">
              <a:buNone/>
            </a:pPr>
            <a:r>
              <a:rPr lang="en-US" b="0" i="0" dirty="0">
                <a:solidFill>
                  <a:srgbClr val="040C28"/>
                </a:solidFill>
                <a:effectLst/>
                <a:latin typeface="Google Sans"/>
              </a:rPr>
              <a:t>The etcd stores all cluster information, such as its current state, desired state, configuration of resources, and runtime data</a:t>
            </a:r>
            <a:r>
              <a:rPr lang="en-US" b="0" i="0" dirty="0">
                <a:solidFill>
                  <a:srgbClr val="1F1F1F"/>
                </a:solidFill>
                <a:effectLst/>
                <a:latin typeface="Google Sans"/>
              </a:rPr>
              <a:t>. </a:t>
            </a:r>
            <a:endParaRPr lang="en-US" dirty="0"/>
          </a:p>
        </p:txBody>
      </p:sp>
      <p:pic>
        <p:nvPicPr>
          <p:cNvPr id="5" name="Picture 4">
            <a:extLst>
              <a:ext uri="{FF2B5EF4-FFF2-40B4-BE49-F238E27FC236}">
                <a16:creationId xmlns:a16="http://schemas.microsoft.com/office/drawing/2014/main" id="{1884551E-5EE8-7CBD-ADA3-84B08D6DCE0C}"/>
              </a:ext>
            </a:extLst>
          </p:cNvPr>
          <p:cNvPicPr>
            <a:picLocks noChangeAspect="1"/>
          </p:cNvPicPr>
          <p:nvPr/>
        </p:nvPicPr>
        <p:blipFill>
          <a:blip r:embed="rId2"/>
          <a:stretch>
            <a:fillRect/>
          </a:stretch>
        </p:blipFill>
        <p:spPr>
          <a:xfrm>
            <a:off x="3697373" y="2727115"/>
            <a:ext cx="5083763" cy="2993851"/>
          </a:xfrm>
          <a:prstGeom prst="rect">
            <a:avLst/>
          </a:prstGeom>
        </p:spPr>
      </p:pic>
      <p:cxnSp>
        <p:nvCxnSpPr>
          <p:cNvPr id="7" name="Straight Arrow Connector 6">
            <a:extLst>
              <a:ext uri="{FF2B5EF4-FFF2-40B4-BE49-F238E27FC236}">
                <a16:creationId xmlns:a16="http://schemas.microsoft.com/office/drawing/2014/main" id="{0907E30E-47E3-A699-4249-1A4E50ADDE5A}"/>
              </a:ext>
            </a:extLst>
          </p:cNvPr>
          <p:cNvCxnSpPr/>
          <p:nvPr/>
        </p:nvCxnSpPr>
        <p:spPr>
          <a:xfrm>
            <a:off x="3354462" y="5292990"/>
            <a:ext cx="724929" cy="0"/>
          </a:xfrm>
          <a:prstGeom prst="straightConnector1">
            <a:avLst/>
          </a:prstGeom>
          <a:ln w="38100">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2">
            <a:extLst>
              <a:ext uri="{FF2B5EF4-FFF2-40B4-BE49-F238E27FC236}">
                <a16:creationId xmlns:a16="http://schemas.microsoft.com/office/drawing/2014/main" id="{C30A5B34-41FF-56C5-66AB-F2B915676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100" y="379154"/>
            <a:ext cx="539353" cy="53935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3E09F2FE-44B9-E23D-93A3-2D84E42046F4}"/>
              </a:ext>
            </a:extLst>
          </p:cNvPr>
          <p:cNvSpPr txBox="1">
            <a:spLocks/>
          </p:cNvSpPr>
          <p:nvPr/>
        </p:nvSpPr>
        <p:spPr>
          <a:xfrm>
            <a:off x="628650" y="4224040"/>
            <a:ext cx="2725812" cy="156046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40C28"/>
                </a:solidFill>
                <a:latin typeface="Google Sans"/>
              </a:rPr>
              <a:t>An HA (high availability) cluster will have multiple </a:t>
            </a:r>
            <a:r>
              <a:rPr lang="en-US" b="1" dirty="0">
                <a:solidFill>
                  <a:srgbClr val="326CE5"/>
                </a:solidFill>
                <a:latin typeface="Google Sans"/>
              </a:rPr>
              <a:t>etcd</a:t>
            </a:r>
            <a:r>
              <a:rPr lang="en-US" dirty="0">
                <a:solidFill>
                  <a:srgbClr val="040C28"/>
                </a:solidFill>
                <a:latin typeface="Google Sans"/>
              </a:rPr>
              <a:t> instances.</a:t>
            </a:r>
            <a:endParaRPr lang="en-US" dirty="0"/>
          </a:p>
        </p:txBody>
      </p:sp>
      <p:sp>
        <p:nvSpPr>
          <p:cNvPr id="11" name="TextBox 10">
            <a:extLst>
              <a:ext uri="{FF2B5EF4-FFF2-40B4-BE49-F238E27FC236}">
                <a16:creationId xmlns:a16="http://schemas.microsoft.com/office/drawing/2014/main" id="{89EE09B5-994B-88DE-65CE-4C815CE18A97}"/>
              </a:ext>
            </a:extLst>
          </p:cNvPr>
          <p:cNvSpPr txBox="1"/>
          <p:nvPr/>
        </p:nvSpPr>
        <p:spPr>
          <a:xfrm>
            <a:off x="628650" y="6146497"/>
            <a:ext cx="4572000" cy="215444"/>
          </a:xfrm>
          <a:prstGeom prst="rect">
            <a:avLst/>
          </a:prstGeom>
          <a:noFill/>
        </p:spPr>
        <p:txBody>
          <a:bodyPr wrap="square">
            <a:spAutoFit/>
          </a:bodyPr>
          <a:lstStyle/>
          <a:p>
            <a:r>
              <a:rPr lang="en-US" sz="800" dirty="0"/>
              <a:t>Source: https://</a:t>
            </a:r>
            <a:r>
              <a:rPr lang="en-US" sz="800" dirty="0" err="1"/>
              <a:t>kubernetes.io</a:t>
            </a:r>
            <a:r>
              <a:rPr lang="en-US" sz="800" dirty="0"/>
              <a:t>/docs/setup/production-environment/tools/</a:t>
            </a:r>
            <a:r>
              <a:rPr lang="en-US" sz="800" dirty="0" err="1"/>
              <a:t>kubeadm</a:t>
            </a:r>
            <a:r>
              <a:rPr lang="en-US" sz="800" dirty="0"/>
              <a:t>/ha-topology/</a:t>
            </a:r>
          </a:p>
        </p:txBody>
      </p:sp>
      <p:pic>
        <p:nvPicPr>
          <p:cNvPr id="12" name="Picture 11">
            <a:extLst>
              <a:ext uri="{FF2B5EF4-FFF2-40B4-BE49-F238E27FC236}">
                <a16:creationId xmlns:a16="http://schemas.microsoft.com/office/drawing/2014/main" id="{0B6051F9-1BFA-7F6C-84B5-EFF8DEFBB4BC}"/>
              </a:ext>
            </a:extLst>
          </p:cNvPr>
          <p:cNvPicPr>
            <a:picLocks noChangeAspect="1"/>
          </p:cNvPicPr>
          <p:nvPr/>
        </p:nvPicPr>
        <p:blipFill>
          <a:blip r:embed="rId4"/>
          <a:stretch>
            <a:fillRect/>
          </a:stretch>
        </p:blipFill>
        <p:spPr>
          <a:xfrm>
            <a:off x="628650" y="3183372"/>
            <a:ext cx="1199031" cy="551935"/>
          </a:xfrm>
          <a:prstGeom prst="rect">
            <a:avLst/>
          </a:prstGeom>
        </p:spPr>
      </p:pic>
    </p:spTree>
    <p:extLst>
      <p:ext uri="{BB962C8B-B14F-4D97-AF65-F5344CB8AC3E}">
        <p14:creationId xmlns:p14="http://schemas.microsoft.com/office/powerpoint/2010/main" val="268762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0446-0A4F-CF69-3DB9-E5F6423EB4A4}"/>
              </a:ext>
            </a:extLst>
          </p:cNvPr>
          <p:cNvSpPr>
            <a:spLocks noGrp="1"/>
          </p:cNvSpPr>
          <p:nvPr>
            <p:ph type="title"/>
          </p:nvPr>
        </p:nvSpPr>
        <p:spPr>
          <a:xfrm>
            <a:off x="628650" y="234498"/>
            <a:ext cx="7886700" cy="765143"/>
          </a:xfrm>
        </p:spPr>
        <p:txBody>
          <a:bodyPr>
            <a:normAutofit/>
          </a:bodyPr>
          <a:lstStyle/>
          <a:p>
            <a:r>
              <a:rPr lang="en-US" sz="4000" dirty="0">
                <a:solidFill>
                  <a:srgbClr val="326CE5"/>
                </a:solidFill>
              </a:rPr>
              <a:t>Are containers used anywhere?</a:t>
            </a:r>
          </a:p>
        </p:txBody>
      </p:sp>
      <p:sp>
        <p:nvSpPr>
          <p:cNvPr id="3" name="Content Placeholder 2">
            <a:extLst>
              <a:ext uri="{FF2B5EF4-FFF2-40B4-BE49-F238E27FC236}">
                <a16:creationId xmlns:a16="http://schemas.microsoft.com/office/drawing/2014/main" id="{053E9AC2-5E78-19A4-F434-9FDCA6143D53}"/>
              </a:ext>
            </a:extLst>
          </p:cNvPr>
          <p:cNvSpPr>
            <a:spLocks noGrp="1"/>
          </p:cNvSpPr>
          <p:nvPr>
            <p:ph idx="1"/>
          </p:nvPr>
        </p:nvSpPr>
        <p:spPr>
          <a:xfrm>
            <a:off x="628650" y="3208675"/>
            <a:ext cx="7677150" cy="1815851"/>
          </a:xfrm>
        </p:spPr>
        <p:txBody>
          <a:bodyPr>
            <a:normAutofit/>
          </a:bodyPr>
          <a:lstStyle/>
          <a:p>
            <a:pPr marL="0" indent="0" algn="ctr">
              <a:buNone/>
            </a:pPr>
            <a:r>
              <a:rPr lang="en-US" sz="3900" b="1" dirty="0">
                <a:solidFill>
                  <a:srgbClr val="326CE5"/>
                </a:solidFill>
              </a:rPr>
              <a:t>~</a:t>
            </a:r>
            <a:r>
              <a:rPr lang="en-US" sz="4000" b="1" dirty="0">
                <a:solidFill>
                  <a:srgbClr val="326CE5"/>
                </a:solidFill>
              </a:rPr>
              <a:t>24 billion </a:t>
            </a:r>
            <a:r>
              <a:rPr lang="en-US" dirty="0">
                <a:solidFill>
                  <a:srgbClr val="326CE5"/>
                </a:solidFill>
              </a:rPr>
              <a:t>containers per week</a:t>
            </a:r>
          </a:p>
          <a:p>
            <a:pPr marL="0" indent="0" algn="ctr">
              <a:buNone/>
            </a:pPr>
            <a:r>
              <a:rPr lang="en-US" sz="1600" dirty="0">
                <a:solidFill>
                  <a:srgbClr val="326CE5"/>
                </a:solidFill>
              </a:rPr>
              <a:t>(or)</a:t>
            </a:r>
          </a:p>
          <a:p>
            <a:pPr marL="0" indent="0" algn="ctr">
              <a:buNone/>
            </a:pPr>
            <a:r>
              <a:rPr lang="en-US" sz="4000" b="1" dirty="0">
                <a:solidFill>
                  <a:srgbClr val="326CE5"/>
                </a:solidFill>
              </a:rPr>
              <a:t>~3.4 billion </a:t>
            </a:r>
            <a:r>
              <a:rPr lang="en-US" sz="3200" dirty="0">
                <a:solidFill>
                  <a:srgbClr val="326CE5"/>
                </a:solidFill>
              </a:rPr>
              <a:t>containers per day</a:t>
            </a:r>
          </a:p>
          <a:p>
            <a:pPr marL="0" indent="0">
              <a:buNone/>
            </a:pPr>
            <a:endParaRPr lang="en-US" dirty="0"/>
          </a:p>
        </p:txBody>
      </p:sp>
      <p:sp>
        <p:nvSpPr>
          <p:cNvPr id="4" name="Title 1">
            <a:extLst>
              <a:ext uri="{FF2B5EF4-FFF2-40B4-BE49-F238E27FC236}">
                <a16:creationId xmlns:a16="http://schemas.microsoft.com/office/drawing/2014/main" id="{4C0106F9-8A60-66DC-6945-68DD0B28C1FA}"/>
              </a:ext>
            </a:extLst>
          </p:cNvPr>
          <p:cNvSpPr txBox="1">
            <a:spLocks/>
          </p:cNvSpPr>
          <p:nvPr/>
        </p:nvSpPr>
        <p:spPr>
          <a:xfrm>
            <a:off x="523875" y="999641"/>
            <a:ext cx="7886700" cy="765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326CE5"/>
                </a:solidFill>
                <a:latin typeface="+mj-lt"/>
                <a:ea typeface="+mj-ea"/>
                <a:cs typeface="+mj-cs"/>
              </a:defRPr>
            </a:lvl1pPr>
          </a:lstStyle>
          <a:p>
            <a:r>
              <a:rPr lang="en-US" sz="2400" dirty="0">
                <a:solidFill>
                  <a:schemeClr val="tx1">
                    <a:lumMod val="65000"/>
                    <a:lumOff val="35000"/>
                  </a:schemeClr>
                </a:solidFill>
                <a:latin typeface="+mn-lt"/>
              </a:rPr>
              <a:t>Estimates of Google’s usage of containers:</a:t>
            </a:r>
          </a:p>
        </p:txBody>
      </p:sp>
      <p:sp>
        <p:nvSpPr>
          <p:cNvPr id="5" name="Content Placeholder 2">
            <a:extLst>
              <a:ext uri="{FF2B5EF4-FFF2-40B4-BE49-F238E27FC236}">
                <a16:creationId xmlns:a16="http://schemas.microsoft.com/office/drawing/2014/main" id="{792A05E5-AA9E-90A8-F554-E864E38322F9}"/>
              </a:ext>
            </a:extLst>
          </p:cNvPr>
          <p:cNvSpPr txBox="1">
            <a:spLocks/>
          </p:cNvSpPr>
          <p:nvPr/>
        </p:nvSpPr>
        <p:spPr>
          <a:xfrm>
            <a:off x="1228079" y="1764784"/>
            <a:ext cx="6478292" cy="1443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lumMod val="65000"/>
                    <a:lumOff val="35000"/>
                  </a:schemeClr>
                </a:solidFill>
              </a:rPr>
              <a:t>Starting with the 4 billion containers per week figure from a 2014 report and compounding it at 20% annual growth would lead to a 2023 estimate of</a:t>
            </a:r>
          </a:p>
        </p:txBody>
      </p:sp>
      <p:sp>
        <p:nvSpPr>
          <p:cNvPr id="6" name="Title 1">
            <a:extLst>
              <a:ext uri="{FF2B5EF4-FFF2-40B4-BE49-F238E27FC236}">
                <a16:creationId xmlns:a16="http://schemas.microsoft.com/office/drawing/2014/main" id="{D62F9CF9-CED2-7267-3F0B-276EDF466405}"/>
              </a:ext>
            </a:extLst>
          </p:cNvPr>
          <p:cNvSpPr txBox="1">
            <a:spLocks/>
          </p:cNvSpPr>
          <p:nvPr/>
        </p:nvSpPr>
        <p:spPr>
          <a:xfrm>
            <a:off x="628650" y="5365064"/>
            <a:ext cx="7886700" cy="765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326CE5"/>
                </a:solidFill>
                <a:latin typeface="+mj-lt"/>
                <a:ea typeface="+mj-ea"/>
                <a:cs typeface="+mj-cs"/>
              </a:defRPr>
            </a:lvl1pPr>
          </a:lstStyle>
          <a:p>
            <a:r>
              <a:rPr lang="en-US" sz="2400" dirty="0">
                <a:solidFill>
                  <a:schemeClr val="tx1">
                    <a:lumMod val="65000"/>
                    <a:lumOff val="35000"/>
                  </a:schemeClr>
                </a:solidFill>
                <a:latin typeface="+mn-lt"/>
              </a:rPr>
              <a:t>Conservative global estimates are in the range of 20 billion containers per day.</a:t>
            </a:r>
          </a:p>
        </p:txBody>
      </p:sp>
    </p:spTree>
    <p:extLst>
      <p:ext uri="{BB962C8B-B14F-4D97-AF65-F5344CB8AC3E}">
        <p14:creationId xmlns:p14="http://schemas.microsoft.com/office/powerpoint/2010/main" val="594701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999C4-78DA-6EB6-01E8-C26EB1C28B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29C14-D1E0-EC3B-1CBC-C96DC003A569}"/>
              </a:ext>
            </a:extLst>
          </p:cNvPr>
          <p:cNvSpPr>
            <a:spLocks noGrp="1"/>
          </p:cNvSpPr>
          <p:nvPr>
            <p:ph type="title"/>
          </p:nvPr>
        </p:nvSpPr>
        <p:spPr/>
        <p:txBody>
          <a:bodyPr/>
          <a:lstStyle/>
          <a:p>
            <a:r>
              <a:rPr lang="en-US" dirty="0"/>
              <a:t>Object / resource creation</a:t>
            </a:r>
          </a:p>
        </p:txBody>
      </p:sp>
      <p:sp>
        <p:nvSpPr>
          <p:cNvPr id="3" name="Text Placeholder 2">
            <a:extLst>
              <a:ext uri="{FF2B5EF4-FFF2-40B4-BE49-F238E27FC236}">
                <a16:creationId xmlns:a16="http://schemas.microsoft.com/office/drawing/2014/main" id="{6D36E8D7-D49F-636E-40E9-3C00B3770DB7}"/>
              </a:ext>
            </a:extLst>
          </p:cNvPr>
          <p:cNvSpPr>
            <a:spLocks noGrp="1"/>
          </p:cNvSpPr>
          <p:nvPr>
            <p:ph type="body" idx="1"/>
          </p:nvPr>
        </p:nvSpPr>
        <p:spPr/>
        <p:txBody>
          <a:bodyPr/>
          <a:lstStyle/>
          <a:p>
            <a:r>
              <a:rPr lang="en-US" dirty="0"/>
              <a:t>Objects must be defined and created</a:t>
            </a:r>
          </a:p>
        </p:txBody>
      </p:sp>
    </p:spTree>
    <p:extLst>
      <p:ext uri="{BB962C8B-B14F-4D97-AF65-F5344CB8AC3E}">
        <p14:creationId xmlns:p14="http://schemas.microsoft.com/office/powerpoint/2010/main" val="1559559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D549-B2B3-290F-97B5-3DB879882903}"/>
              </a:ext>
            </a:extLst>
          </p:cNvPr>
          <p:cNvSpPr>
            <a:spLocks noGrp="1"/>
          </p:cNvSpPr>
          <p:nvPr>
            <p:ph type="title"/>
          </p:nvPr>
        </p:nvSpPr>
        <p:spPr/>
        <p:txBody>
          <a:bodyPr/>
          <a:lstStyle/>
          <a:p>
            <a:r>
              <a:rPr lang="en-US" dirty="0"/>
              <a:t>Kubernetes object / resource creation</a:t>
            </a:r>
          </a:p>
        </p:txBody>
      </p:sp>
      <p:sp>
        <p:nvSpPr>
          <p:cNvPr id="6" name="Content Placeholder 2">
            <a:extLst>
              <a:ext uri="{FF2B5EF4-FFF2-40B4-BE49-F238E27FC236}">
                <a16:creationId xmlns:a16="http://schemas.microsoft.com/office/drawing/2014/main" id="{7DA6A670-F5DC-2895-7ECC-75B597DF84AD}"/>
              </a:ext>
            </a:extLst>
          </p:cNvPr>
          <p:cNvSpPr txBox="1">
            <a:spLocks/>
          </p:cNvSpPr>
          <p:nvPr/>
        </p:nvSpPr>
        <p:spPr>
          <a:xfrm>
            <a:off x="628650" y="1011262"/>
            <a:ext cx="7886700" cy="794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2000" b="0" i="0" dirty="0">
                <a:solidFill>
                  <a:srgbClr val="222222"/>
                </a:solidFill>
                <a:effectLst/>
              </a:rPr>
              <a:t>When you create an object in Kubernetes, you must provide the object </a:t>
            </a:r>
            <a:r>
              <a:rPr lang="en-US" sz="2000" b="1" i="0" dirty="0">
                <a:solidFill>
                  <a:srgbClr val="222222"/>
                </a:solidFill>
                <a:effectLst/>
              </a:rPr>
              <a:t>spec</a:t>
            </a:r>
            <a:r>
              <a:rPr lang="en-US" sz="2000" b="0" i="0" dirty="0">
                <a:solidFill>
                  <a:srgbClr val="222222"/>
                </a:solidFill>
                <a:effectLst/>
              </a:rPr>
              <a:t> that describes its desired state, this is the </a:t>
            </a:r>
            <a:r>
              <a:rPr lang="en-US" sz="2000" b="1" i="0" dirty="0">
                <a:solidFill>
                  <a:srgbClr val="326CE5"/>
                </a:solidFill>
                <a:effectLst/>
              </a:rPr>
              <a:t>manifest</a:t>
            </a:r>
            <a:r>
              <a:rPr lang="en-US" sz="2000" b="0" i="0" dirty="0">
                <a:solidFill>
                  <a:srgbClr val="222222"/>
                </a:solidFill>
                <a:effectLst/>
              </a:rPr>
              <a:t>.</a:t>
            </a:r>
            <a:endParaRPr lang="en-US" sz="2000" dirty="0"/>
          </a:p>
        </p:txBody>
      </p:sp>
      <p:sp>
        <p:nvSpPr>
          <p:cNvPr id="17" name="Content Placeholder 2">
            <a:extLst>
              <a:ext uri="{FF2B5EF4-FFF2-40B4-BE49-F238E27FC236}">
                <a16:creationId xmlns:a16="http://schemas.microsoft.com/office/drawing/2014/main" id="{EF65FF3B-D013-63D2-3CCD-BC23A61EE948}"/>
              </a:ext>
            </a:extLst>
          </p:cNvPr>
          <p:cNvSpPr txBox="1">
            <a:spLocks/>
          </p:cNvSpPr>
          <p:nvPr/>
        </p:nvSpPr>
        <p:spPr>
          <a:xfrm>
            <a:off x="6278254" y="4727419"/>
            <a:ext cx="2237096" cy="1119319"/>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b="0" i="0" dirty="0">
                <a:solidFill>
                  <a:srgbClr val="222222"/>
                </a:solidFill>
                <a:effectLst/>
                <a:latin typeface="open sans" panose="020B0606030504020204" pitchFamily="34" charset="0"/>
              </a:rPr>
              <a:t>The manifest is saved as a file and used with the </a:t>
            </a:r>
            <a:r>
              <a:rPr lang="en-US" b="1" i="0" dirty="0">
                <a:solidFill>
                  <a:srgbClr val="222222"/>
                </a:solidFill>
                <a:effectLst/>
                <a:latin typeface="open sans" panose="020B0606030504020204" pitchFamily="34" charset="0"/>
              </a:rPr>
              <a:t>kubectl</a:t>
            </a:r>
            <a:r>
              <a:rPr lang="en-US" b="0" i="0" dirty="0">
                <a:solidFill>
                  <a:srgbClr val="222222"/>
                </a:solidFill>
                <a:effectLst/>
                <a:latin typeface="open sans" panose="020B0606030504020204" pitchFamily="34" charset="0"/>
              </a:rPr>
              <a:t> CLI.</a:t>
            </a:r>
          </a:p>
        </p:txBody>
      </p:sp>
      <p:sp>
        <p:nvSpPr>
          <p:cNvPr id="7" name="Right Arrow 6">
            <a:extLst>
              <a:ext uri="{FF2B5EF4-FFF2-40B4-BE49-F238E27FC236}">
                <a16:creationId xmlns:a16="http://schemas.microsoft.com/office/drawing/2014/main" id="{FEDF9E65-B951-6E64-8613-184B1E41DF7E}"/>
              </a:ext>
            </a:extLst>
          </p:cNvPr>
          <p:cNvSpPr/>
          <p:nvPr/>
        </p:nvSpPr>
        <p:spPr>
          <a:xfrm>
            <a:off x="2847363" y="3492717"/>
            <a:ext cx="411470" cy="216976"/>
          </a:xfrm>
          <a:prstGeom prst="rightArrow">
            <a:avLst/>
          </a:prstGeom>
          <a:solidFill>
            <a:srgbClr val="326CE5"/>
          </a:solidFill>
          <a:ln>
            <a:solidFill>
              <a:srgbClr val="326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F23C98-2D14-4FC7-3F97-6ECA8941ED42}"/>
              </a:ext>
            </a:extLst>
          </p:cNvPr>
          <p:cNvSpPr txBox="1"/>
          <p:nvPr/>
        </p:nvSpPr>
        <p:spPr>
          <a:xfrm>
            <a:off x="1658319" y="3132083"/>
            <a:ext cx="1120278" cy="1200329"/>
          </a:xfrm>
          <a:prstGeom prst="rect">
            <a:avLst/>
          </a:prstGeom>
          <a:noFill/>
        </p:spPr>
        <p:txBody>
          <a:bodyPr wrap="square" rtlCol="0">
            <a:spAutoFit/>
          </a:bodyPr>
          <a:lstStyle/>
          <a:p>
            <a:r>
              <a:rPr lang="en-US" dirty="0"/>
              <a:t>‘</a:t>
            </a:r>
            <a:r>
              <a:rPr lang="en-US" b="1" dirty="0"/>
              <a:t>spec</a:t>
            </a:r>
            <a:r>
              <a:rPr lang="en-US" dirty="0"/>
              <a:t>’ section of the manifest</a:t>
            </a:r>
          </a:p>
        </p:txBody>
      </p:sp>
      <p:pic>
        <p:nvPicPr>
          <p:cNvPr id="10" name="Picture 9">
            <a:extLst>
              <a:ext uri="{FF2B5EF4-FFF2-40B4-BE49-F238E27FC236}">
                <a16:creationId xmlns:a16="http://schemas.microsoft.com/office/drawing/2014/main" id="{6A15DC64-7AF7-D3F2-D9CB-FFEAB31484C6}"/>
              </a:ext>
            </a:extLst>
          </p:cNvPr>
          <p:cNvPicPr>
            <a:picLocks noChangeAspect="1"/>
          </p:cNvPicPr>
          <p:nvPr/>
        </p:nvPicPr>
        <p:blipFill>
          <a:blip r:embed="rId2"/>
          <a:stretch>
            <a:fillRect/>
          </a:stretch>
        </p:blipFill>
        <p:spPr>
          <a:xfrm>
            <a:off x="3360551" y="2166551"/>
            <a:ext cx="2521848" cy="4034956"/>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1" name="Content Placeholder 2">
            <a:extLst>
              <a:ext uri="{FF2B5EF4-FFF2-40B4-BE49-F238E27FC236}">
                <a16:creationId xmlns:a16="http://schemas.microsoft.com/office/drawing/2014/main" id="{D29B7BEE-F97D-1A8B-A963-3000FEF31023}"/>
              </a:ext>
            </a:extLst>
          </p:cNvPr>
          <p:cNvSpPr txBox="1">
            <a:spLocks/>
          </p:cNvSpPr>
          <p:nvPr/>
        </p:nvSpPr>
        <p:spPr>
          <a:xfrm>
            <a:off x="6278254" y="2483783"/>
            <a:ext cx="2237096" cy="66623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b="0" i="0" dirty="0">
                <a:solidFill>
                  <a:srgbClr val="222222"/>
                </a:solidFill>
                <a:effectLst/>
                <a:latin typeface="open sans" panose="020B0606030504020204" pitchFamily="34" charset="0"/>
              </a:rPr>
              <a:t>Example manifest</a:t>
            </a:r>
          </a:p>
        </p:txBody>
      </p:sp>
      <p:grpSp>
        <p:nvGrpSpPr>
          <p:cNvPr id="14" name="Group 13">
            <a:extLst>
              <a:ext uri="{FF2B5EF4-FFF2-40B4-BE49-F238E27FC236}">
                <a16:creationId xmlns:a16="http://schemas.microsoft.com/office/drawing/2014/main" id="{EFCAECC9-1A38-2DD3-D753-155B67AC33AE}"/>
              </a:ext>
            </a:extLst>
          </p:cNvPr>
          <p:cNvGrpSpPr/>
          <p:nvPr/>
        </p:nvGrpSpPr>
        <p:grpSpPr>
          <a:xfrm>
            <a:off x="640776" y="5287078"/>
            <a:ext cx="2521848" cy="1255926"/>
            <a:chOff x="387179" y="4590812"/>
            <a:chExt cx="2521848" cy="1255926"/>
          </a:xfrm>
        </p:grpSpPr>
        <p:sp>
          <p:nvSpPr>
            <p:cNvPr id="13" name="Rounded Rectangle 12">
              <a:extLst>
                <a:ext uri="{FF2B5EF4-FFF2-40B4-BE49-F238E27FC236}">
                  <a16:creationId xmlns:a16="http://schemas.microsoft.com/office/drawing/2014/main" id="{1B4BA8D8-3BE1-82C2-D359-FC5604503096}"/>
                </a:ext>
              </a:extLst>
            </p:cNvPr>
            <p:cNvSpPr/>
            <p:nvPr/>
          </p:nvSpPr>
          <p:spPr>
            <a:xfrm>
              <a:off x="387179" y="4590812"/>
              <a:ext cx="2521848" cy="1255926"/>
            </a:xfrm>
            <a:prstGeom prst="roundRect">
              <a:avLst>
                <a:gd name="adj" fmla="val 9564"/>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644183-655F-EAD7-D492-62BE16FF70DD}"/>
                </a:ext>
              </a:extLst>
            </p:cNvPr>
            <p:cNvSpPr txBox="1"/>
            <p:nvPr/>
          </p:nvSpPr>
          <p:spPr>
            <a:xfrm>
              <a:off x="489943" y="4607288"/>
              <a:ext cx="2288654" cy="1200329"/>
            </a:xfrm>
            <a:prstGeom prst="rect">
              <a:avLst/>
            </a:prstGeom>
            <a:noFill/>
          </p:spPr>
          <p:txBody>
            <a:bodyPr wrap="square" rtlCol="0">
              <a:spAutoFit/>
            </a:bodyPr>
            <a:lstStyle/>
            <a:p>
              <a:pPr algn="ctr"/>
              <a:r>
                <a:rPr lang="en-US" dirty="0"/>
                <a:t>The manifest can be defined using either YAML or JSON formatting.</a:t>
              </a:r>
            </a:p>
          </p:txBody>
        </p:sp>
      </p:grpSp>
    </p:spTree>
    <p:extLst>
      <p:ext uri="{BB962C8B-B14F-4D97-AF65-F5344CB8AC3E}">
        <p14:creationId xmlns:p14="http://schemas.microsoft.com/office/powerpoint/2010/main" val="4072324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211">
            <a:extLst>
              <a:ext uri="{FF2B5EF4-FFF2-40B4-BE49-F238E27FC236}">
                <a16:creationId xmlns:a16="http://schemas.microsoft.com/office/drawing/2014/main" id="{5EDCB6AA-7690-B336-EAFA-F32E2961585F}"/>
              </a:ext>
            </a:extLst>
          </p:cNvPr>
          <p:cNvSpPr/>
          <p:nvPr/>
        </p:nvSpPr>
        <p:spPr>
          <a:xfrm>
            <a:off x="4017683" y="2009572"/>
            <a:ext cx="2129223" cy="1508992"/>
          </a:xfrm>
          <a:prstGeom prst="rect">
            <a:avLst/>
          </a:prstGeom>
          <a:solidFill>
            <a:schemeClr val="accent5">
              <a:lumMod val="40000"/>
              <a:lumOff val="60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Deployment</a:t>
            </a:r>
          </a:p>
        </p:txBody>
      </p:sp>
      <p:sp>
        <p:nvSpPr>
          <p:cNvPr id="244" name="Rectangle 243">
            <a:extLst>
              <a:ext uri="{FF2B5EF4-FFF2-40B4-BE49-F238E27FC236}">
                <a16:creationId xmlns:a16="http://schemas.microsoft.com/office/drawing/2014/main" id="{9712CC5B-EA93-867B-5B20-E3F5A8D9E841}"/>
              </a:ext>
            </a:extLst>
          </p:cNvPr>
          <p:cNvSpPr/>
          <p:nvPr/>
        </p:nvSpPr>
        <p:spPr>
          <a:xfrm>
            <a:off x="4069209" y="2308600"/>
            <a:ext cx="2032856" cy="1084083"/>
          </a:xfrm>
          <a:prstGeom prst="rect">
            <a:avLst/>
          </a:prstGeom>
          <a:solidFill>
            <a:schemeClr val="accent2">
              <a:lumMod val="20000"/>
              <a:lumOff val="80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lumMod val="65000"/>
                  </a:schemeClr>
                </a:solidFill>
              </a:rPr>
              <a:t>ReplicaSet</a:t>
            </a:r>
          </a:p>
        </p:txBody>
      </p:sp>
      <p:sp>
        <p:nvSpPr>
          <p:cNvPr id="2" name="Title 1">
            <a:extLst>
              <a:ext uri="{FF2B5EF4-FFF2-40B4-BE49-F238E27FC236}">
                <a16:creationId xmlns:a16="http://schemas.microsoft.com/office/drawing/2014/main" id="{ACC981B8-3F6E-372D-6F76-9BE62B8EA8D9}"/>
              </a:ext>
            </a:extLst>
          </p:cNvPr>
          <p:cNvSpPr>
            <a:spLocks noGrp="1"/>
          </p:cNvSpPr>
          <p:nvPr>
            <p:ph type="title"/>
          </p:nvPr>
        </p:nvSpPr>
        <p:spPr/>
        <p:txBody>
          <a:bodyPr/>
          <a:lstStyle/>
          <a:p>
            <a:r>
              <a:rPr lang="en-US" dirty="0"/>
              <a:t>Kubernetes manifest</a:t>
            </a:r>
          </a:p>
        </p:txBody>
      </p:sp>
      <p:grpSp>
        <p:nvGrpSpPr>
          <p:cNvPr id="210" name="Group 209">
            <a:extLst>
              <a:ext uri="{FF2B5EF4-FFF2-40B4-BE49-F238E27FC236}">
                <a16:creationId xmlns:a16="http://schemas.microsoft.com/office/drawing/2014/main" id="{FE4C27ED-D94A-A0F1-CC1B-BB01F1E0EA83}"/>
              </a:ext>
            </a:extLst>
          </p:cNvPr>
          <p:cNvGrpSpPr/>
          <p:nvPr/>
        </p:nvGrpSpPr>
        <p:grpSpPr>
          <a:xfrm>
            <a:off x="6724670" y="1655492"/>
            <a:ext cx="2068217" cy="2288586"/>
            <a:chOff x="5729047" y="2237486"/>
            <a:chExt cx="2927108" cy="3238993"/>
          </a:xfrm>
        </p:grpSpPr>
        <p:grpSp>
          <p:nvGrpSpPr>
            <p:cNvPr id="105" name="Group 104">
              <a:extLst>
                <a:ext uri="{FF2B5EF4-FFF2-40B4-BE49-F238E27FC236}">
                  <a16:creationId xmlns:a16="http://schemas.microsoft.com/office/drawing/2014/main" id="{50A40C70-4974-84BC-C41E-BF34D74ABA4A}"/>
                </a:ext>
              </a:extLst>
            </p:cNvPr>
            <p:cNvGrpSpPr/>
            <p:nvPr/>
          </p:nvGrpSpPr>
          <p:grpSpPr>
            <a:xfrm>
              <a:off x="5729047" y="2587341"/>
              <a:ext cx="2927108" cy="2889138"/>
              <a:chOff x="5838072" y="1816849"/>
              <a:chExt cx="2927108" cy="2889138"/>
            </a:xfrm>
          </p:grpSpPr>
          <p:pic>
            <p:nvPicPr>
              <p:cNvPr id="106" name="Picture 105">
                <a:extLst>
                  <a:ext uri="{FF2B5EF4-FFF2-40B4-BE49-F238E27FC236}">
                    <a16:creationId xmlns:a16="http://schemas.microsoft.com/office/drawing/2014/main" id="{6CF5CA2D-A43D-12ED-AD3A-47BEB8002E48}"/>
                  </a:ext>
                </a:extLst>
              </p:cNvPr>
              <p:cNvPicPr>
                <a:picLocks noChangeAspect="1"/>
              </p:cNvPicPr>
              <p:nvPr/>
            </p:nvPicPr>
            <p:blipFill>
              <a:blip r:embed="rId2"/>
              <a:stretch>
                <a:fillRect/>
              </a:stretch>
            </p:blipFill>
            <p:spPr>
              <a:xfrm>
                <a:off x="6663466" y="1992207"/>
                <a:ext cx="435808" cy="317517"/>
              </a:xfrm>
              <a:prstGeom prst="rect">
                <a:avLst/>
              </a:prstGeom>
            </p:spPr>
          </p:pic>
          <p:grpSp>
            <p:nvGrpSpPr>
              <p:cNvPr id="107" name="Group 106">
                <a:extLst>
                  <a:ext uri="{FF2B5EF4-FFF2-40B4-BE49-F238E27FC236}">
                    <a16:creationId xmlns:a16="http://schemas.microsoft.com/office/drawing/2014/main" id="{A9CD77E5-BB99-E5E3-6472-DC8570E71456}"/>
                  </a:ext>
                </a:extLst>
              </p:cNvPr>
              <p:cNvGrpSpPr/>
              <p:nvPr/>
            </p:nvGrpSpPr>
            <p:grpSpPr>
              <a:xfrm>
                <a:off x="5838072" y="1816849"/>
                <a:ext cx="142613" cy="2889138"/>
                <a:chOff x="6802964" y="1860330"/>
                <a:chExt cx="142613" cy="2889138"/>
              </a:xfrm>
            </p:grpSpPr>
            <p:sp>
              <p:nvSpPr>
                <p:cNvPr id="168" name="Rectangle 167">
                  <a:extLst>
                    <a:ext uri="{FF2B5EF4-FFF2-40B4-BE49-F238E27FC236}">
                      <a16:creationId xmlns:a16="http://schemas.microsoft.com/office/drawing/2014/main" id="{A721C9B5-6CBE-E541-B5DC-15C306AFC5DB}"/>
                    </a:ext>
                  </a:extLst>
                </p:cNvPr>
                <p:cNvSpPr/>
                <p:nvPr/>
              </p:nvSpPr>
              <p:spPr>
                <a:xfrm>
                  <a:off x="6802964" y="1860330"/>
                  <a:ext cx="142613" cy="28891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A23D3821-CBAA-1622-F85B-65F26BFE5EB3}"/>
                    </a:ext>
                  </a:extLst>
                </p:cNvPr>
                <p:cNvSpPr/>
                <p:nvPr/>
              </p:nvSpPr>
              <p:spPr>
                <a:xfrm>
                  <a:off x="6840354" y="4610100"/>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C326FC65-9D03-2A93-A360-100154141AA4}"/>
                    </a:ext>
                  </a:extLst>
                </p:cNvPr>
                <p:cNvSpPr/>
                <p:nvPr/>
              </p:nvSpPr>
              <p:spPr>
                <a:xfrm>
                  <a:off x="6840354" y="452315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50D54640-423C-F4C8-F2B3-E490BB781452}"/>
                    </a:ext>
                  </a:extLst>
                </p:cNvPr>
                <p:cNvSpPr/>
                <p:nvPr/>
              </p:nvSpPr>
              <p:spPr>
                <a:xfrm>
                  <a:off x="6840354" y="443620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A4827F7F-09AE-8971-D344-A73F706B10A3}"/>
                    </a:ext>
                  </a:extLst>
                </p:cNvPr>
                <p:cNvSpPr/>
                <p:nvPr/>
              </p:nvSpPr>
              <p:spPr>
                <a:xfrm>
                  <a:off x="6840354" y="434924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01B1B408-A62B-0838-47DA-05E205BDFC13}"/>
                    </a:ext>
                  </a:extLst>
                </p:cNvPr>
                <p:cNvSpPr/>
                <p:nvPr/>
              </p:nvSpPr>
              <p:spPr>
                <a:xfrm>
                  <a:off x="6840354" y="426229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DDA7D506-C0F1-5F96-2FDB-D675E1EFF9E2}"/>
                    </a:ext>
                  </a:extLst>
                </p:cNvPr>
                <p:cNvSpPr/>
                <p:nvPr/>
              </p:nvSpPr>
              <p:spPr>
                <a:xfrm>
                  <a:off x="6840354" y="417533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549B1857-E317-318E-CFC9-ED54B7DC6B0E}"/>
                    </a:ext>
                  </a:extLst>
                </p:cNvPr>
                <p:cNvSpPr/>
                <p:nvPr/>
              </p:nvSpPr>
              <p:spPr>
                <a:xfrm>
                  <a:off x="6840354" y="408838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D6ED3D87-A3FA-DFCF-C39F-C3247C462AFD}"/>
                    </a:ext>
                  </a:extLst>
                </p:cNvPr>
                <p:cNvSpPr/>
                <p:nvPr/>
              </p:nvSpPr>
              <p:spPr>
                <a:xfrm>
                  <a:off x="6840354" y="400142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414BAFF4-05FF-4DA4-1967-C437D3A2ACA6}"/>
                    </a:ext>
                  </a:extLst>
                </p:cNvPr>
                <p:cNvSpPr/>
                <p:nvPr/>
              </p:nvSpPr>
              <p:spPr>
                <a:xfrm>
                  <a:off x="6840354" y="391447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E431D6DF-BA0B-7B80-2640-0E7A936F73CD}"/>
                    </a:ext>
                  </a:extLst>
                </p:cNvPr>
                <p:cNvSpPr/>
                <p:nvPr/>
              </p:nvSpPr>
              <p:spPr>
                <a:xfrm>
                  <a:off x="6840354" y="382751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807893B5-8093-84B2-4077-636C4539AB0A}"/>
                    </a:ext>
                  </a:extLst>
                </p:cNvPr>
                <p:cNvSpPr/>
                <p:nvPr/>
              </p:nvSpPr>
              <p:spPr>
                <a:xfrm>
                  <a:off x="6840354" y="374056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FFD5753A-3FC7-EA62-936D-5AE3EE0C0A06}"/>
                    </a:ext>
                  </a:extLst>
                </p:cNvPr>
                <p:cNvSpPr/>
                <p:nvPr/>
              </p:nvSpPr>
              <p:spPr>
                <a:xfrm>
                  <a:off x="6840354" y="365360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2A151211-87D5-1CC6-FD23-D496A1569680}"/>
                    </a:ext>
                  </a:extLst>
                </p:cNvPr>
                <p:cNvSpPr/>
                <p:nvPr/>
              </p:nvSpPr>
              <p:spPr>
                <a:xfrm>
                  <a:off x="6840354" y="356665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68596CAC-AC22-CC60-66E4-F11E7EE5CFA1}"/>
                    </a:ext>
                  </a:extLst>
                </p:cNvPr>
                <p:cNvSpPr/>
                <p:nvPr/>
              </p:nvSpPr>
              <p:spPr>
                <a:xfrm>
                  <a:off x="6840354" y="347969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D1C3A495-F94C-1DEE-D869-6ED63EC24BDD}"/>
                    </a:ext>
                  </a:extLst>
                </p:cNvPr>
                <p:cNvSpPr/>
                <p:nvPr/>
              </p:nvSpPr>
              <p:spPr>
                <a:xfrm>
                  <a:off x="6840354" y="339274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D3BEE470-DCBD-6009-D660-33024E504C82}"/>
                    </a:ext>
                  </a:extLst>
                </p:cNvPr>
                <p:cNvSpPr/>
                <p:nvPr/>
              </p:nvSpPr>
              <p:spPr>
                <a:xfrm>
                  <a:off x="6840354" y="330578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E7CCE457-111C-02C6-7500-EC373A2D8547}"/>
                    </a:ext>
                  </a:extLst>
                </p:cNvPr>
                <p:cNvSpPr/>
                <p:nvPr/>
              </p:nvSpPr>
              <p:spPr>
                <a:xfrm>
                  <a:off x="6840354" y="321883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FB8C02DB-B66F-20BC-79D0-B99DEC05E12B}"/>
                    </a:ext>
                  </a:extLst>
                </p:cNvPr>
                <p:cNvSpPr/>
                <p:nvPr/>
              </p:nvSpPr>
              <p:spPr>
                <a:xfrm>
                  <a:off x="6840354" y="313187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54BF5620-F165-4278-7B19-339997C7DA09}"/>
                    </a:ext>
                  </a:extLst>
                </p:cNvPr>
                <p:cNvSpPr/>
                <p:nvPr/>
              </p:nvSpPr>
              <p:spPr>
                <a:xfrm>
                  <a:off x="6840354" y="304492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BC3ED5F3-C649-07B5-FCF7-4635718F764F}"/>
                    </a:ext>
                  </a:extLst>
                </p:cNvPr>
                <p:cNvSpPr/>
                <p:nvPr/>
              </p:nvSpPr>
              <p:spPr>
                <a:xfrm>
                  <a:off x="6840354" y="295796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21C54F3F-28A2-6769-ABC0-2A760A4D5A99}"/>
                    </a:ext>
                  </a:extLst>
                </p:cNvPr>
                <p:cNvSpPr/>
                <p:nvPr/>
              </p:nvSpPr>
              <p:spPr>
                <a:xfrm>
                  <a:off x="6840354" y="287101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DDB2DDAD-4BDB-021A-43BC-0FE51D3ACF97}"/>
                    </a:ext>
                  </a:extLst>
                </p:cNvPr>
                <p:cNvSpPr/>
                <p:nvPr/>
              </p:nvSpPr>
              <p:spPr>
                <a:xfrm>
                  <a:off x="6840354" y="278405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853BBC94-78F8-BCCB-C66C-D093136FEB10}"/>
                    </a:ext>
                  </a:extLst>
                </p:cNvPr>
                <p:cNvSpPr/>
                <p:nvPr/>
              </p:nvSpPr>
              <p:spPr>
                <a:xfrm>
                  <a:off x="6840354" y="269710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FAC7FE35-52F0-121B-C87D-8C8FED7A8B3C}"/>
                    </a:ext>
                  </a:extLst>
                </p:cNvPr>
                <p:cNvSpPr/>
                <p:nvPr/>
              </p:nvSpPr>
              <p:spPr>
                <a:xfrm>
                  <a:off x="6840354" y="261014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9423F663-5AA4-6F46-33E6-26B31C008E1C}"/>
                    </a:ext>
                  </a:extLst>
                </p:cNvPr>
                <p:cNvSpPr/>
                <p:nvPr/>
              </p:nvSpPr>
              <p:spPr>
                <a:xfrm>
                  <a:off x="6840354" y="252319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3EFF25D5-3721-2625-2C57-18D5CD046DE4}"/>
                    </a:ext>
                  </a:extLst>
                </p:cNvPr>
                <p:cNvSpPr/>
                <p:nvPr/>
              </p:nvSpPr>
              <p:spPr>
                <a:xfrm>
                  <a:off x="6840354" y="243623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B3E50EC1-C7EC-756F-B441-7DAFCF8FE878}"/>
                    </a:ext>
                  </a:extLst>
                </p:cNvPr>
                <p:cNvSpPr/>
                <p:nvPr/>
              </p:nvSpPr>
              <p:spPr>
                <a:xfrm>
                  <a:off x="6840354" y="234928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6BB0F350-AE14-7708-A9FC-333096E92A45}"/>
                    </a:ext>
                  </a:extLst>
                </p:cNvPr>
                <p:cNvSpPr/>
                <p:nvPr/>
              </p:nvSpPr>
              <p:spPr>
                <a:xfrm>
                  <a:off x="6840354" y="226232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0887DDED-4031-E6B5-8C46-4921391EDA4B}"/>
                    </a:ext>
                  </a:extLst>
                </p:cNvPr>
                <p:cNvSpPr/>
                <p:nvPr/>
              </p:nvSpPr>
              <p:spPr>
                <a:xfrm>
                  <a:off x="6840354" y="217537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38D08C78-4CB0-098B-E874-401B26809EB5}"/>
                    </a:ext>
                  </a:extLst>
                </p:cNvPr>
                <p:cNvSpPr/>
                <p:nvPr/>
              </p:nvSpPr>
              <p:spPr>
                <a:xfrm>
                  <a:off x="6840354" y="208841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254D059A-64C8-5561-204D-1C1E19C741DC}"/>
                    </a:ext>
                  </a:extLst>
                </p:cNvPr>
                <p:cNvSpPr/>
                <p:nvPr/>
              </p:nvSpPr>
              <p:spPr>
                <a:xfrm>
                  <a:off x="6840354" y="200146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7D745FC-CAF0-62D5-3DD6-4ACE6511B386}"/>
                    </a:ext>
                  </a:extLst>
                </p:cNvPr>
                <p:cNvSpPr/>
                <p:nvPr/>
              </p:nvSpPr>
              <p:spPr>
                <a:xfrm>
                  <a:off x="6840354" y="191450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64A1468F-DBCC-E935-8EA9-75EC6CF8F758}"/>
                  </a:ext>
                </a:extLst>
              </p:cNvPr>
              <p:cNvGrpSpPr/>
              <p:nvPr/>
            </p:nvGrpSpPr>
            <p:grpSpPr>
              <a:xfrm>
                <a:off x="8622567" y="1816849"/>
                <a:ext cx="142613" cy="2889138"/>
                <a:chOff x="6802964" y="1860330"/>
                <a:chExt cx="142613" cy="2889138"/>
              </a:xfrm>
            </p:grpSpPr>
            <p:sp>
              <p:nvSpPr>
                <p:cNvPr id="135" name="Rectangle 134">
                  <a:extLst>
                    <a:ext uri="{FF2B5EF4-FFF2-40B4-BE49-F238E27FC236}">
                      <a16:creationId xmlns:a16="http://schemas.microsoft.com/office/drawing/2014/main" id="{27F1E918-1080-B246-EF83-233A645FE153}"/>
                    </a:ext>
                  </a:extLst>
                </p:cNvPr>
                <p:cNvSpPr/>
                <p:nvPr/>
              </p:nvSpPr>
              <p:spPr>
                <a:xfrm>
                  <a:off x="6802964" y="1860330"/>
                  <a:ext cx="142613" cy="28891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B8DA4C5-F803-04FD-856E-17215318D097}"/>
                    </a:ext>
                  </a:extLst>
                </p:cNvPr>
                <p:cNvSpPr/>
                <p:nvPr/>
              </p:nvSpPr>
              <p:spPr>
                <a:xfrm>
                  <a:off x="6840354" y="4610100"/>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1045F7BD-72E4-D31C-2A07-0BC63AA9184E}"/>
                    </a:ext>
                  </a:extLst>
                </p:cNvPr>
                <p:cNvSpPr/>
                <p:nvPr/>
              </p:nvSpPr>
              <p:spPr>
                <a:xfrm>
                  <a:off x="6840354" y="452315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D66A462-1621-AAF6-C1D5-321280FD1328}"/>
                    </a:ext>
                  </a:extLst>
                </p:cNvPr>
                <p:cNvSpPr/>
                <p:nvPr/>
              </p:nvSpPr>
              <p:spPr>
                <a:xfrm>
                  <a:off x="6840354" y="443620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9476EDB-7F1E-713D-5B99-EF052B2E6135}"/>
                    </a:ext>
                  </a:extLst>
                </p:cNvPr>
                <p:cNvSpPr/>
                <p:nvPr/>
              </p:nvSpPr>
              <p:spPr>
                <a:xfrm>
                  <a:off x="6840354" y="434924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E80A46CC-C544-207A-6716-761AC1F13E9D}"/>
                    </a:ext>
                  </a:extLst>
                </p:cNvPr>
                <p:cNvSpPr/>
                <p:nvPr/>
              </p:nvSpPr>
              <p:spPr>
                <a:xfrm>
                  <a:off x="6840354" y="426229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97CBE262-D12E-FB31-3311-AD06B21CF6A5}"/>
                    </a:ext>
                  </a:extLst>
                </p:cNvPr>
                <p:cNvSpPr/>
                <p:nvPr/>
              </p:nvSpPr>
              <p:spPr>
                <a:xfrm>
                  <a:off x="6840354" y="417533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C6AAB339-8FB0-3F8E-769F-C246717A19F4}"/>
                    </a:ext>
                  </a:extLst>
                </p:cNvPr>
                <p:cNvSpPr/>
                <p:nvPr/>
              </p:nvSpPr>
              <p:spPr>
                <a:xfrm>
                  <a:off x="6840354" y="408838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411773EB-4ECE-A4FA-E283-62BA082002DC}"/>
                    </a:ext>
                  </a:extLst>
                </p:cNvPr>
                <p:cNvSpPr/>
                <p:nvPr/>
              </p:nvSpPr>
              <p:spPr>
                <a:xfrm>
                  <a:off x="6840354" y="400142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B211CDA8-9CD3-4283-B93E-9CA85AC6197A}"/>
                    </a:ext>
                  </a:extLst>
                </p:cNvPr>
                <p:cNvSpPr/>
                <p:nvPr/>
              </p:nvSpPr>
              <p:spPr>
                <a:xfrm>
                  <a:off x="6840354" y="391447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D84D5760-35EA-58EC-0177-0384E935117B}"/>
                    </a:ext>
                  </a:extLst>
                </p:cNvPr>
                <p:cNvSpPr/>
                <p:nvPr/>
              </p:nvSpPr>
              <p:spPr>
                <a:xfrm>
                  <a:off x="6840354" y="382751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FF4B0D6E-354C-CE9F-4CB1-5774E508E797}"/>
                    </a:ext>
                  </a:extLst>
                </p:cNvPr>
                <p:cNvSpPr/>
                <p:nvPr/>
              </p:nvSpPr>
              <p:spPr>
                <a:xfrm>
                  <a:off x="6840354" y="374056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3A7D4372-1613-FF92-3111-10A8C211BA01}"/>
                    </a:ext>
                  </a:extLst>
                </p:cNvPr>
                <p:cNvSpPr/>
                <p:nvPr/>
              </p:nvSpPr>
              <p:spPr>
                <a:xfrm>
                  <a:off x="6840354" y="365360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65C00D96-3595-90AA-5E8D-DDA19EFA054F}"/>
                    </a:ext>
                  </a:extLst>
                </p:cNvPr>
                <p:cNvSpPr/>
                <p:nvPr/>
              </p:nvSpPr>
              <p:spPr>
                <a:xfrm>
                  <a:off x="6840354" y="356665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55E49617-7CEB-B4B5-44B5-D9577B0A3537}"/>
                    </a:ext>
                  </a:extLst>
                </p:cNvPr>
                <p:cNvSpPr/>
                <p:nvPr/>
              </p:nvSpPr>
              <p:spPr>
                <a:xfrm>
                  <a:off x="6840354" y="347969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DC2FAF1B-7596-7966-2C82-56802555C372}"/>
                    </a:ext>
                  </a:extLst>
                </p:cNvPr>
                <p:cNvSpPr/>
                <p:nvPr/>
              </p:nvSpPr>
              <p:spPr>
                <a:xfrm>
                  <a:off x="6840354" y="339274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C2D647-9F84-1719-E58F-DFD16BFE3FAE}"/>
                    </a:ext>
                  </a:extLst>
                </p:cNvPr>
                <p:cNvSpPr/>
                <p:nvPr/>
              </p:nvSpPr>
              <p:spPr>
                <a:xfrm>
                  <a:off x="6840354" y="330578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F90341AB-75E3-67BA-1D5D-C12BB3EC60A1}"/>
                    </a:ext>
                  </a:extLst>
                </p:cNvPr>
                <p:cNvSpPr/>
                <p:nvPr/>
              </p:nvSpPr>
              <p:spPr>
                <a:xfrm>
                  <a:off x="6840354" y="321883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7E0B48AF-ED66-3D36-F9BA-D8D7A69C563E}"/>
                    </a:ext>
                  </a:extLst>
                </p:cNvPr>
                <p:cNvSpPr/>
                <p:nvPr/>
              </p:nvSpPr>
              <p:spPr>
                <a:xfrm>
                  <a:off x="6840354" y="313187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CCD1EF17-79A4-A7F4-1C78-3870286DA4ED}"/>
                    </a:ext>
                  </a:extLst>
                </p:cNvPr>
                <p:cNvSpPr/>
                <p:nvPr/>
              </p:nvSpPr>
              <p:spPr>
                <a:xfrm>
                  <a:off x="6840354" y="304492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7243D6C4-F4D0-6960-7A5F-1AC409CB9BBB}"/>
                    </a:ext>
                  </a:extLst>
                </p:cNvPr>
                <p:cNvSpPr/>
                <p:nvPr/>
              </p:nvSpPr>
              <p:spPr>
                <a:xfrm>
                  <a:off x="6840354" y="295796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A2703A2E-2B00-4C71-9CDF-E4FF8299E15F}"/>
                    </a:ext>
                  </a:extLst>
                </p:cNvPr>
                <p:cNvSpPr/>
                <p:nvPr/>
              </p:nvSpPr>
              <p:spPr>
                <a:xfrm>
                  <a:off x="6840354" y="287101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4EE07F97-7A83-FAC1-3F2C-4483642ED16F}"/>
                    </a:ext>
                  </a:extLst>
                </p:cNvPr>
                <p:cNvSpPr/>
                <p:nvPr/>
              </p:nvSpPr>
              <p:spPr>
                <a:xfrm>
                  <a:off x="6840354" y="278405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EAEB7460-F913-D780-B8EC-DC6F57F97B2D}"/>
                    </a:ext>
                  </a:extLst>
                </p:cNvPr>
                <p:cNvSpPr/>
                <p:nvPr/>
              </p:nvSpPr>
              <p:spPr>
                <a:xfrm>
                  <a:off x="6840354" y="269710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57148DE0-7F06-340E-7CE1-C471B100F262}"/>
                    </a:ext>
                  </a:extLst>
                </p:cNvPr>
                <p:cNvSpPr/>
                <p:nvPr/>
              </p:nvSpPr>
              <p:spPr>
                <a:xfrm>
                  <a:off x="6840354" y="261014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31E756AA-B591-AE47-3778-4E7D57E8B60A}"/>
                    </a:ext>
                  </a:extLst>
                </p:cNvPr>
                <p:cNvSpPr/>
                <p:nvPr/>
              </p:nvSpPr>
              <p:spPr>
                <a:xfrm>
                  <a:off x="6840354" y="252319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87B4CB36-44B5-E026-F18D-2D933459B638}"/>
                    </a:ext>
                  </a:extLst>
                </p:cNvPr>
                <p:cNvSpPr/>
                <p:nvPr/>
              </p:nvSpPr>
              <p:spPr>
                <a:xfrm>
                  <a:off x="6840354" y="243623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D0FE1C80-47A7-AAB0-A109-46145AFF3A64}"/>
                    </a:ext>
                  </a:extLst>
                </p:cNvPr>
                <p:cNvSpPr/>
                <p:nvPr/>
              </p:nvSpPr>
              <p:spPr>
                <a:xfrm>
                  <a:off x="6840354" y="234928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0FA12913-EB93-CECD-48D1-970BA0A5BAC7}"/>
                    </a:ext>
                  </a:extLst>
                </p:cNvPr>
                <p:cNvSpPr/>
                <p:nvPr/>
              </p:nvSpPr>
              <p:spPr>
                <a:xfrm>
                  <a:off x="6840354" y="226232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D5957512-284D-2FF1-8595-C3050322F476}"/>
                    </a:ext>
                  </a:extLst>
                </p:cNvPr>
                <p:cNvSpPr/>
                <p:nvPr/>
              </p:nvSpPr>
              <p:spPr>
                <a:xfrm>
                  <a:off x="6840354" y="217537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311B2AB8-6661-97CC-A162-10619CCF02AF}"/>
                    </a:ext>
                  </a:extLst>
                </p:cNvPr>
                <p:cNvSpPr/>
                <p:nvPr/>
              </p:nvSpPr>
              <p:spPr>
                <a:xfrm>
                  <a:off x="6840354" y="208841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4D022B1C-8E97-E092-54A3-56EA678A8010}"/>
                    </a:ext>
                  </a:extLst>
                </p:cNvPr>
                <p:cNvSpPr/>
                <p:nvPr/>
              </p:nvSpPr>
              <p:spPr>
                <a:xfrm>
                  <a:off x="6840354" y="2001461"/>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71B652B3-7DB9-EF7C-7020-A96FC70E507E}"/>
                    </a:ext>
                  </a:extLst>
                </p:cNvPr>
                <p:cNvSpPr/>
                <p:nvPr/>
              </p:nvSpPr>
              <p:spPr>
                <a:xfrm>
                  <a:off x="6840354" y="1914506"/>
                  <a:ext cx="64944" cy="52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Rectangle 108">
                <a:extLst>
                  <a:ext uri="{FF2B5EF4-FFF2-40B4-BE49-F238E27FC236}">
                    <a16:creationId xmlns:a16="http://schemas.microsoft.com/office/drawing/2014/main" id="{CD2888DF-1CA3-6A63-DD4C-C314F5506D1B}"/>
                  </a:ext>
                </a:extLst>
              </p:cNvPr>
              <p:cNvSpPr/>
              <p:nvPr/>
            </p:nvSpPr>
            <p:spPr>
              <a:xfrm>
                <a:off x="5983549" y="2309724"/>
                <a:ext cx="2636668" cy="9523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CD402750-D583-DCA7-38F0-3B2DF41CC3F0}"/>
                  </a:ext>
                </a:extLst>
              </p:cNvPr>
              <p:cNvPicPr>
                <a:picLocks noChangeAspect="1"/>
              </p:cNvPicPr>
              <p:nvPr/>
            </p:nvPicPr>
            <p:blipFill>
              <a:blip r:embed="rId2"/>
              <a:stretch>
                <a:fillRect/>
              </a:stretch>
            </p:blipFill>
            <p:spPr>
              <a:xfrm>
                <a:off x="7285303" y="1992207"/>
                <a:ext cx="435808" cy="317517"/>
              </a:xfrm>
              <a:prstGeom prst="rect">
                <a:avLst/>
              </a:prstGeom>
            </p:spPr>
          </p:pic>
          <p:grpSp>
            <p:nvGrpSpPr>
              <p:cNvPr id="111" name="Group 110">
                <a:extLst>
                  <a:ext uri="{FF2B5EF4-FFF2-40B4-BE49-F238E27FC236}">
                    <a16:creationId xmlns:a16="http://schemas.microsoft.com/office/drawing/2014/main" id="{39671335-83C3-2C7D-249D-12D99B5BB138}"/>
                  </a:ext>
                </a:extLst>
              </p:cNvPr>
              <p:cNvGrpSpPr/>
              <p:nvPr/>
            </p:nvGrpSpPr>
            <p:grpSpPr>
              <a:xfrm>
                <a:off x="5983549" y="2530193"/>
                <a:ext cx="2636668" cy="412755"/>
                <a:chOff x="5983549" y="2468047"/>
                <a:chExt cx="2636668" cy="412755"/>
              </a:xfrm>
            </p:grpSpPr>
            <p:pic>
              <p:nvPicPr>
                <p:cNvPr id="130" name="Picture 129">
                  <a:extLst>
                    <a:ext uri="{FF2B5EF4-FFF2-40B4-BE49-F238E27FC236}">
                      <a16:creationId xmlns:a16="http://schemas.microsoft.com/office/drawing/2014/main" id="{F1B68C95-761D-DCB4-4BA5-46379A4A67BE}"/>
                    </a:ext>
                  </a:extLst>
                </p:cNvPr>
                <p:cNvPicPr>
                  <a:picLocks noChangeAspect="1"/>
                </p:cNvPicPr>
                <p:nvPr/>
              </p:nvPicPr>
              <p:blipFill>
                <a:blip r:embed="rId2"/>
                <a:stretch>
                  <a:fillRect/>
                </a:stretch>
              </p:blipFill>
              <p:spPr>
                <a:xfrm>
                  <a:off x="6166690" y="2468047"/>
                  <a:ext cx="435808" cy="317517"/>
                </a:xfrm>
                <a:prstGeom prst="rect">
                  <a:avLst/>
                </a:prstGeom>
              </p:spPr>
            </p:pic>
            <p:pic>
              <p:nvPicPr>
                <p:cNvPr id="131" name="Picture 130">
                  <a:extLst>
                    <a:ext uri="{FF2B5EF4-FFF2-40B4-BE49-F238E27FC236}">
                      <a16:creationId xmlns:a16="http://schemas.microsoft.com/office/drawing/2014/main" id="{E1FEA5D2-A06C-74C1-AF2E-D500010CBBAB}"/>
                    </a:ext>
                  </a:extLst>
                </p:cNvPr>
                <p:cNvPicPr>
                  <a:picLocks noChangeAspect="1"/>
                </p:cNvPicPr>
                <p:nvPr/>
              </p:nvPicPr>
              <p:blipFill>
                <a:blip r:embed="rId2"/>
                <a:stretch>
                  <a:fillRect/>
                </a:stretch>
              </p:blipFill>
              <p:spPr>
                <a:xfrm>
                  <a:off x="6788527" y="2468047"/>
                  <a:ext cx="435808" cy="317517"/>
                </a:xfrm>
                <a:prstGeom prst="rect">
                  <a:avLst/>
                </a:prstGeom>
              </p:spPr>
            </p:pic>
            <p:pic>
              <p:nvPicPr>
                <p:cNvPr id="132" name="Picture 131">
                  <a:extLst>
                    <a:ext uri="{FF2B5EF4-FFF2-40B4-BE49-F238E27FC236}">
                      <a16:creationId xmlns:a16="http://schemas.microsoft.com/office/drawing/2014/main" id="{4E5B1E28-7B3C-C365-74A5-24CA9D53341C}"/>
                    </a:ext>
                  </a:extLst>
                </p:cNvPr>
                <p:cNvPicPr>
                  <a:picLocks noChangeAspect="1"/>
                </p:cNvPicPr>
                <p:nvPr/>
              </p:nvPicPr>
              <p:blipFill>
                <a:blip r:embed="rId2"/>
                <a:stretch>
                  <a:fillRect/>
                </a:stretch>
              </p:blipFill>
              <p:spPr>
                <a:xfrm>
                  <a:off x="7410409" y="2468047"/>
                  <a:ext cx="435808" cy="317517"/>
                </a:xfrm>
                <a:prstGeom prst="rect">
                  <a:avLst/>
                </a:prstGeom>
              </p:spPr>
            </p:pic>
            <p:pic>
              <p:nvPicPr>
                <p:cNvPr id="133" name="Picture 132">
                  <a:extLst>
                    <a:ext uri="{FF2B5EF4-FFF2-40B4-BE49-F238E27FC236}">
                      <a16:creationId xmlns:a16="http://schemas.microsoft.com/office/drawing/2014/main" id="{D2606984-C2BB-DE07-85DC-059849B00FB7}"/>
                    </a:ext>
                  </a:extLst>
                </p:cNvPr>
                <p:cNvPicPr>
                  <a:picLocks noChangeAspect="1"/>
                </p:cNvPicPr>
                <p:nvPr/>
              </p:nvPicPr>
              <p:blipFill>
                <a:blip r:embed="rId2"/>
                <a:stretch>
                  <a:fillRect/>
                </a:stretch>
              </p:blipFill>
              <p:spPr>
                <a:xfrm>
                  <a:off x="8032246" y="2468047"/>
                  <a:ext cx="435808" cy="317517"/>
                </a:xfrm>
                <a:prstGeom prst="rect">
                  <a:avLst/>
                </a:prstGeom>
              </p:spPr>
            </p:pic>
            <p:sp>
              <p:nvSpPr>
                <p:cNvPr id="134" name="Rectangle 133">
                  <a:extLst>
                    <a:ext uri="{FF2B5EF4-FFF2-40B4-BE49-F238E27FC236}">
                      <a16:creationId xmlns:a16="http://schemas.microsoft.com/office/drawing/2014/main" id="{1591B2F2-5309-8B97-1142-9ACBE5F66CA9}"/>
                    </a:ext>
                  </a:extLst>
                </p:cNvPr>
                <p:cNvSpPr/>
                <p:nvPr/>
              </p:nvSpPr>
              <p:spPr>
                <a:xfrm>
                  <a:off x="5983549" y="2785564"/>
                  <a:ext cx="2636668" cy="9523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770FDBC4-075F-F877-3C80-592B0084E340}"/>
                  </a:ext>
                </a:extLst>
              </p:cNvPr>
              <p:cNvGrpSpPr/>
              <p:nvPr/>
            </p:nvGrpSpPr>
            <p:grpSpPr>
              <a:xfrm>
                <a:off x="5983549" y="3105185"/>
                <a:ext cx="2636668" cy="412755"/>
                <a:chOff x="5983549" y="2468047"/>
                <a:chExt cx="2636668" cy="412755"/>
              </a:xfrm>
            </p:grpSpPr>
            <p:pic>
              <p:nvPicPr>
                <p:cNvPr id="125" name="Picture 124">
                  <a:extLst>
                    <a:ext uri="{FF2B5EF4-FFF2-40B4-BE49-F238E27FC236}">
                      <a16:creationId xmlns:a16="http://schemas.microsoft.com/office/drawing/2014/main" id="{75AB0264-477D-0260-DE18-FBB8F2556C84}"/>
                    </a:ext>
                  </a:extLst>
                </p:cNvPr>
                <p:cNvPicPr>
                  <a:picLocks noChangeAspect="1"/>
                </p:cNvPicPr>
                <p:nvPr/>
              </p:nvPicPr>
              <p:blipFill>
                <a:blip r:embed="rId2"/>
                <a:stretch>
                  <a:fillRect/>
                </a:stretch>
              </p:blipFill>
              <p:spPr>
                <a:xfrm>
                  <a:off x="6166690" y="2468047"/>
                  <a:ext cx="435808" cy="317517"/>
                </a:xfrm>
                <a:prstGeom prst="rect">
                  <a:avLst/>
                </a:prstGeom>
              </p:spPr>
            </p:pic>
            <p:pic>
              <p:nvPicPr>
                <p:cNvPr id="126" name="Picture 125">
                  <a:extLst>
                    <a:ext uri="{FF2B5EF4-FFF2-40B4-BE49-F238E27FC236}">
                      <a16:creationId xmlns:a16="http://schemas.microsoft.com/office/drawing/2014/main" id="{B2F7B359-1C32-3677-2E9C-8B7BFB95FC89}"/>
                    </a:ext>
                  </a:extLst>
                </p:cNvPr>
                <p:cNvPicPr>
                  <a:picLocks noChangeAspect="1"/>
                </p:cNvPicPr>
                <p:nvPr/>
              </p:nvPicPr>
              <p:blipFill>
                <a:blip r:embed="rId2"/>
                <a:stretch>
                  <a:fillRect/>
                </a:stretch>
              </p:blipFill>
              <p:spPr>
                <a:xfrm>
                  <a:off x="6788527" y="2468047"/>
                  <a:ext cx="435808" cy="317517"/>
                </a:xfrm>
                <a:prstGeom prst="rect">
                  <a:avLst/>
                </a:prstGeom>
              </p:spPr>
            </p:pic>
            <p:pic>
              <p:nvPicPr>
                <p:cNvPr id="127" name="Picture 126">
                  <a:extLst>
                    <a:ext uri="{FF2B5EF4-FFF2-40B4-BE49-F238E27FC236}">
                      <a16:creationId xmlns:a16="http://schemas.microsoft.com/office/drawing/2014/main" id="{5D2E2FC2-440A-90B3-802E-B8E3D0DB7892}"/>
                    </a:ext>
                  </a:extLst>
                </p:cNvPr>
                <p:cNvPicPr>
                  <a:picLocks noChangeAspect="1"/>
                </p:cNvPicPr>
                <p:nvPr/>
              </p:nvPicPr>
              <p:blipFill>
                <a:blip r:embed="rId2"/>
                <a:stretch>
                  <a:fillRect/>
                </a:stretch>
              </p:blipFill>
              <p:spPr>
                <a:xfrm>
                  <a:off x="7410409" y="2468047"/>
                  <a:ext cx="435808" cy="317517"/>
                </a:xfrm>
                <a:prstGeom prst="rect">
                  <a:avLst/>
                </a:prstGeom>
              </p:spPr>
            </p:pic>
            <p:pic>
              <p:nvPicPr>
                <p:cNvPr id="128" name="Picture 127">
                  <a:extLst>
                    <a:ext uri="{FF2B5EF4-FFF2-40B4-BE49-F238E27FC236}">
                      <a16:creationId xmlns:a16="http://schemas.microsoft.com/office/drawing/2014/main" id="{A0ED2B5E-DF85-160A-541F-68E37CC6E81C}"/>
                    </a:ext>
                  </a:extLst>
                </p:cNvPr>
                <p:cNvPicPr>
                  <a:picLocks noChangeAspect="1"/>
                </p:cNvPicPr>
                <p:nvPr/>
              </p:nvPicPr>
              <p:blipFill>
                <a:blip r:embed="rId2"/>
                <a:stretch>
                  <a:fillRect/>
                </a:stretch>
              </p:blipFill>
              <p:spPr>
                <a:xfrm>
                  <a:off x="8032246" y="2468047"/>
                  <a:ext cx="435808" cy="317517"/>
                </a:xfrm>
                <a:prstGeom prst="rect">
                  <a:avLst/>
                </a:prstGeom>
              </p:spPr>
            </p:pic>
            <p:sp>
              <p:nvSpPr>
                <p:cNvPr id="129" name="Rectangle 128">
                  <a:extLst>
                    <a:ext uri="{FF2B5EF4-FFF2-40B4-BE49-F238E27FC236}">
                      <a16:creationId xmlns:a16="http://schemas.microsoft.com/office/drawing/2014/main" id="{DD22455C-B43B-8459-BEE3-6DA238323099}"/>
                    </a:ext>
                  </a:extLst>
                </p:cNvPr>
                <p:cNvSpPr/>
                <p:nvPr/>
              </p:nvSpPr>
              <p:spPr>
                <a:xfrm>
                  <a:off x="5983549" y="2785564"/>
                  <a:ext cx="2636668" cy="9523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08F0569D-5313-4025-D22A-42600441F2CC}"/>
                  </a:ext>
                </a:extLst>
              </p:cNvPr>
              <p:cNvGrpSpPr/>
              <p:nvPr/>
            </p:nvGrpSpPr>
            <p:grpSpPr>
              <a:xfrm>
                <a:off x="5983549" y="3678370"/>
                <a:ext cx="2636668" cy="412755"/>
                <a:chOff x="5983549" y="2468047"/>
                <a:chExt cx="2636668" cy="412755"/>
              </a:xfrm>
            </p:grpSpPr>
            <p:pic>
              <p:nvPicPr>
                <p:cNvPr id="120" name="Picture 119">
                  <a:extLst>
                    <a:ext uri="{FF2B5EF4-FFF2-40B4-BE49-F238E27FC236}">
                      <a16:creationId xmlns:a16="http://schemas.microsoft.com/office/drawing/2014/main" id="{67F4AA34-D946-D764-5A95-72389E305DC3}"/>
                    </a:ext>
                  </a:extLst>
                </p:cNvPr>
                <p:cNvPicPr>
                  <a:picLocks noChangeAspect="1"/>
                </p:cNvPicPr>
                <p:nvPr/>
              </p:nvPicPr>
              <p:blipFill>
                <a:blip r:embed="rId2"/>
                <a:stretch>
                  <a:fillRect/>
                </a:stretch>
              </p:blipFill>
              <p:spPr>
                <a:xfrm>
                  <a:off x="6166690" y="2468047"/>
                  <a:ext cx="435808" cy="317517"/>
                </a:xfrm>
                <a:prstGeom prst="rect">
                  <a:avLst/>
                </a:prstGeom>
              </p:spPr>
            </p:pic>
            <p:pic>
              <p:nvPicPr>
                <p:cNvPr id="121" name="Picture 120">
                  <a:extLst>
                    <a:ext uri="{FF2B5EF4-FFF2-40B4-BE49-F238E27FC236}">
                      <a16:creationId xmlns:a16="http://schemas.microsoft.com/office/drawing/2014/main" id="{08B2DA8A-31F7-55DA-2C21-E6EB3AB729A4}"/>
                    </a:ext>
                  </a:extLst>
                </p:cNvPr>
                <p:cNvPicPr>
                  <a:picLocks noChangeAspect="1"/>
                </p:cNvPicPr>
                <p:nvPr/>
              </p:nvPicPr>
              <p:blipFill>
                <a:blip r:embed="rId2"/>
                <a:stretch>
                  <a:fillRect/>
                </a:stretch>
              </p:blipFill>
              <p:spPr>
                <a:xfrm>
                  <a:off x="6788527" y="2468047"/>
                  <a:ext cx="435808" cy="317517"/>
                </a:xfrm>
                <a:prstGeom prst="rect">
                  <a:avLst/>
                </a:prstGeom>
              </p:spPr>
            </p:pic>
            <p:pic>
              <p:nvPicPr>
                <p:cNvPr id="122" name="Picture 121">
                  <a:extLst>
                    <a:ext uri="{FF2B5EF4-FFF2-40B4-BE49-F238E27FC236}">
                      <a16:creationId xmlns:a16="http://schemas.microsoft.com/office/drawing/2014/main" id="{5E9656A2-514B-2553-8543-897183A45CB6}"/>
                    </a:ext>
                  </a:extLst>
                </p:cNvPr>
                <p:cNvPicPr>
                  <a:picLocks noChangeAspect="1"/>
                </p:cNvPicPr>
                <p:nvPr/>
              </p:nvPicPr>
              <p:blipFill>
                <a:blip r:embed="rId2"/>
                <a:stretch>
                  <a:fillRect/>
                </a:stretch>
              </p:blipFill>
              <p:spPr>
                <a:xfrm>
                  <a:off x="7410409" y="2468047"/>
                  <a:ext cx="435808" cy="317517"/>
                </a:xfrm>
                <a:prstGeom prst="rect">
                  <a:avLst/>
                </a:prstGeom>
              </p:spPr>
            </p:pic>
            <p:pic>
              <p:nvPicPr>
                <p:cNvPr id="123" name="Picture 122">
                  <a:extLst>
                    <a:ext uri="{FF2B5EF4-FFF2-40B4-BE49-F238E27FC236}">
                      <a16:creationId xmlns:a16="http://schemas.microsoft.com/office/drawing/2014/main" id="{6A7DF303-D38D-F046-6140-BD947CFEAE8C}"/>
                    </a:ext>
                  </a:extLst>
                </p:cNvPr>
                <p:cNvPicPr>
                  <a:picLocks noChangeAspect="1"/>
                </p:cNvPicPr>
                <p:nvPr/>
              </p:nvPicPr>
              <p:blipFill>
                <a:blip r:embed="rId2"/>
                <a:stretch>
                  <a:fillRect/>
                </a:stretch>
              </p:blipFill>
              <p:spPr>
                <a:xfrm>
                  <a:off x="8032246" y="2468047"/>
                  <a:ext cx="435808" cy="317517"/>
                </a:xfrm>
                <a:prstGeom prst="rect">
                  <a:avLst/>
                </a:prstGeom>
              </p:spPr>
            </p:pic>
            <p:sp>
              <p:nvSpPr>
                <p:cNvPr id="124" name="Rectangle 123">
                  <a:extLst>
                    <a:ext uri="{FF2B5EF4-FFF2-40B4-BE49-F238E27FC236}">
                      <a16:creationId xmlns:a16="http://schemas.microsoft.com/office/drawing/2014/main" id="{B6E383F8-F569-B346-E5A2-62C1735FF53F}"/>
                    </a:ext>
                  </a:extLst>
                </p:cNvPr>
                <p:cNvSpPr/>
                <p:nvPr/>
              </p:nvSpPr>
              <p:spPr>
                <a:xfrm>
                  <a:off x="5983549" y="2785564"/>
                  <a:ext cx="2636668" cy="9523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8FA95860-6F53-D196-C9D6-2C33D50CD17E}"/>
                  </a:ext>
                </a:extLst>
              </p:cNvPr>
              <p:cNvGrpSpPr/>
              <p:nvPr/>
            </p:nvGrpSpPr>
            <p:grpSpPr>
              <a:xfrm>
                <a:off x="5983549" y="4174976"/>
                <a:ext cx="2636668" cy="412755"/>
                <a:chOff x="5983549" y="2468047"/>
                <a:chExt cx="2636668" cy="412755"/>
              </a:xfrm>
            </p:grpSpPr>
            <p:pic>
              <p:nvPicPr>
                <p:cNvPr id="115" name="Picture 114">
                  <a:extLst>
                    <a:ext uri="{FF2B5EF4-FFF2-40B4-BE49-F238E27FC236}">
                      <a16:creationId xmlns:a16="http://schemas.microsoft.com/office/drawing/2014/main" id="{ACA50E00-26AF-0542-4699-19018DFC5726}"/>
                    </a:ext>
                  </a:extLst>
                </p:cNvPr>
                <p:cNvPicPr>
                  <a:picLocks noChangeAspect="1"/>
                </p:cNvPicPr>
                <p:nvPr/>
              </p:nvPicPr>
              <p:blipFill>
                <a:blip r:embed="rId2"/>
                <a:stretch>
                  <a:fillRect/>
                </a:stretch>
              </p:blipFill>
              <p:spPr>
                <a:xfrm>
                  <a:off x="6166690" y="2468047"/>
                  <a:ext cx="435808" cy="317517"/>
                </a:xfrm>
                <a:prstGeom prst="rect">
                  <a:avLst/>
                </a:prstGeom>
              </p:spPr>
            </p:pic>
            <p:pic>
              <p:nvPicPr>
                <p:cNvPr id="116" name="Picture 115">
                  <a:extLst>
                    <a:ext uri="{FF2B5EF4-FFF2-40B4-BE49-F238E27FC236}">
                      <a16:creationId xmlns:a16="http://schemas.microsoft.com/office/drawing/2014/main" id="{DB7F32EC-60AD-B2D2-E2D4-5516902109FD}"/>
                    </a:ext>
                  </a:extLst>
                </p:cNvPr>
                <p:cNvPicPr>
                  <a:picLocks noChangeAspect="1"/>
                </p:cNvPicPr>
                <p:nvPr/>
              </p:nvPicPr>
              <p:blipFill>
                <a:blip r:embed="rId2"/>
                <a:stretch>
                  <a:fillRect/>
                </a:stretch>
              </p:blipFill>
              <p:spPr>
                <a:xfrm>
                  <a:off x="6788527" y="2468047"/>
                  <a:ext cx="435808" cy="317517"/>
                </a:xfrm>
                <a:prstGeom prst="rect">
                  <a:avLst/>
                </a:prstGeom>
              </p:spPr>
            </p:pic>
            <p:pic>
              <p:nvPicPr>
                <p:cNvPr id="117" name="Picture 116">
                  <a:extLst>
                    <a:ext uri="{FF2B5EF4-FFF2-40B4-BE49-F238E27FC236}">
                      <a16:creationId xmlns:a16="http://schemas.microsoft.com/office/drawing/2014/main" id="{27C4DADD-9066-991D-8EFC-A757419FAA82}"/>
                    </a:ext>
                  </a:extLst>
                </p:cNvPr>
                <p:cNvPicPr>
                  <a:picLocks noChangeAspect="1"/>
                </p:cNvPicPr>
                <p:nvPr/>
              </p:nvPicPr>
              <p:blipFill>
                <a:blip r:embed="rId2"/>
                <a:stretch>
                  <a:fillRect/>
                </a:stretch>
              </p:blipFill>
              <p:spPr>
                <a:xfrm>
                  <a:off x="7410409" y="2468047"/>
                  <a:ext cx="435808" cy="317517"/>
                </a:xfrm>
                <a:prstGeom prst="rect">
                  <a:avLst/>
                </a:prstGeom>
              </p:spPr>
            </p:pic>
            <p:pic>
              <p:nvPicPr>
                <p:cNvPr id="118" name="Picture 117">
                  <a:extLst>
                    <a:ext uri="{FF2B5EF4-FFF2-40B4-BE49-F238E27FC236}">
                      <a16:creationId xmlns:a16="http://schemas.microsoft.com/office/drawing/2014/main" id="{2870F0D4-5214-3A8B-A6FF-54CC921B8FBD}"/>
                    </a:ext>
                  </a:extLst>
                </p:cNvPr>
                <p:cNvPicPr>
                  <a:picLocks noChangeAspect="1"/>
                </p:cNvPicPr>
                <p:nvPr/>
              </p:nvPicPr>
              <p:blipFill>
                <a:blip r:embed="rId2"/>
                <a:stretch>
                  <a:fillRect/>
                </a:stretch>
              </p:blipFill>
              <p:spPr>
                <a:xfrm>
                  <a:off x="8032246" y="2468047"/>
                  <a:ext cx="435808" cy="317517"/>
                </a:xfrm>
                <a:prstGeom prst="rect">
                  <a:avLst/>
                </a:prstGeom>
              </p:spPr>
            </p:pic>
            <p:sp>
              <p:nvSpPr>
                <p:cNvPr id="119" name="Rectangle 118">
                  <a:extLst>
                    <a:ext uri="{FF2B5EF4-FFF2-40B4-BE49-F238E27FC236}">
                      <a16:creationId xmlns:a16="http://schemas.microsoft.com/office/drawing/2014/main" id="{DC3939AC-F43D-D609-9285-185048DCC846}"/>
                    </a:ext>
                  </a:extLst>
                </p:cNvPr>
                <p:cNvSpPr/>
                <p:nvPr/>
              </p:nvSpPr>
              <p:spPr>
                <a:xfrm>
                  <a:off x="5983549" y="2785564"/>
                  <a:ext cx="2636668" cy="9523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3" name="Content Placeholder 2">
              <a:extLst>
                <a:ext uri="{FF2B5EF4-FFF2-40B4-BE49-F238E27FC236}">
                  <a16:creationId xmlns:a16="http://schemas.microsoft.com/office/drawing/2014/main" id="{04041259-651E-B75C-9B80-00284C03F211}"/>
                </a:ext>
              </a:extLst>
            </p:cNvPr>
            <p:cNvSpPr txBox="1">
              <a:spLocks/>
            </p:cNvSpPr>
            <p:nvPr/>
          </p:nvSpPr>
          <p:spPr>
            <a:xfrm>
              <a:off x="5874524" y="2237486"/>
              <a:ext cx="2636668" cy="3588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dirty="0"/>
                <a:t>Container Registry</a:t>
              </a:r>
            </a:p>
          </p:txBody>
        </p:sp>
      </p:grpSp>
      <p:pic>
        <p:nvPicPr>
          <p:cNvPr id="209" name="Picture 208">
            <a:extLst>
              <a:ext uri="{FF2B5EF4-FFF2-40B4-BE49-F238E27FC236}">
                <a16:creationId xmlns:a16="http://schemas.microsoft.com/office/drawing/2014/main" id="{8EF02FCB-E06C-45A4-CC95-4C968F2E107B}"/>
              </a:ext>
            </a:extLst>
          </p:cNvPr>
          <p:cNvPicPr>
            <a:picLocks noChangeAspect="1"/>
          </p:cNvPicPr>
          <p:nvPr/>
        </p:nvPicPr>
        <p:blipFill>
          <a:blip r:embed="rId3"/>
          <a:stretch>
            <a:fillRect/>
          </a:stretch>
        </p:blipFill>
        <p:spPr>
          <a:xfrm>
            <a:off x="700289" y="1893454"/>
            <a:ext cx="2731500" cy="4370399"/>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13" name="Rectangle 212">
            <a:extLst>
              <a:ext uri="{FF2B5EF4-FFF2-40B4-BE49-F238E27FC236}">
                <a16:creationId xmlns:a16="http://schemas.microsoft.com/office/drawing/2014/main" id="{26B0DCAC-1876-1D73-304E-7E4EBC5428D2}"/>
              </a:ext>
            </a:extLst>
          </p:cNvPr>
          <p:cNvSpPr/>
          <p:nvPr/>
        </p:nvSpPr>
        <p:spPr>
          <a:xfrm>
            <a:off x="4112341" y="2600049"/>
            <a:ext cx="1891128" cy="704707"/>
          </a:xfrm>
          <a:prstGeom prst="rect">
            <a:avLst/>
          </a:prstGeom>
          <a:solidFill>
            <a:schemeClr val="bg1">
              <a:lumMod val="9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lumMod val="65000"/>
                  </a:schemeClr>
                </a:solidFill>
              </a:rPr>
              <a:t>Pod</a:t>
            </a:r>
          </a:p>
        </p:txBody>
      </p:sp>
      <p:sp>
        <p:nvSpPr>
          <p:cNvPr id="214" name="Rectangle 213">
            <a:extLst>
              <a:ext uri="{FF2B5EF4-FFF2-40B4-BE49-F238E27FC236}">
                <a16:creationId xmlns:a16="http://schemas.microsoft.com/office/drawing/2014/main" id="{51975827-463B-B274-FD2B-BC6CF24E0B14}"/>
              </a:ext>
            </a:extLst>
          </p:cNvPr>
          <p:cNvSpPr/>
          <p:nvPr/>
        </p:nvSpPr>
        <p:spPr>
          <a:xfrm>
            <a:off x="4191852" y="2912533"/>
            <a:ext cx="1734551" cy="275357"/>
          </a:xfrm>
          <a:prstGeom prst="rect">
            <a:avLst/>
          </a:prstGeom>
          <a:solidFill>
            <a:schemeClr val="accent6">
              <a:lumMod val="60000"/>
              <a:lumOff val="4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Container</a:t>
            </a:r>
          </a:p>
          <a:p>
            <a:pPr algn="ctr"/>
            <a:endParaRPr lang="en-US" sz="900" dirty="0">
              <a:solidFill>
                <a:schemeClr val="bg1"/>
              </a:solidFill>
            </a:endParaRPr>
          </a:p>
        </p:txBody>
      </p:sp>
      <p:sp>
        <p:nvSpPr>
          <p:cNvPr id="217" name="TextBox 216">
            <a:extLst>
              <a:ext uri="{FF2B5EF4-FFF2-40B4-BE49-F238E27FC236}">
                <a16:creationId xmlns:a16="http://schemas.microsoft.com/office/drawing/2014/main" id="{489CDB6E-61DD-985D-E331-1A59D319DCE1}"/>
              </a:ext>
            </a:extLst>
          </p:cNvPr>
          <p:cNvSpPr txBox="1"/>
          <p:nvPr/>
        </p:nvSpPr>
        <p:spPr>
          <a:xfrm>
            <a:off x="4498671" y="4717713"/>
            <a:ext cx="2521526" cy="646331"/>
          </a:xfrm>
          <a:prstGeom prst="rect">
            <a:avLst/>
          </a:prstGeom>
          <a:noFill/>
        </p:spPr>
        <p:txBody>
          <a:bodyPr wrap="square" rtlCol="0">
            <a:spAutoFit/>
          </a:bodyPr>
          <a:lstStyle/>
          <a:p>
            <a:r>
              <a:rPr lang="en-US" dirty="0"/>
              <a:t>Use this container from the container registry.</a:t>
            </a:r>
          </a:p>
        </p:txBody>
      </p:sp>
      <p:sp>
        <p:nvSpPr>
          <p:cNvPr id="218" name="TextBox 217">
            <a:extLst>
              <a:ext uri="{FF2B5EF4-FFF2-40B4-BE49-F238E27FC236}">
                <a16:creationId xmlns:a16="http://schemas.microsoft.com/office/drawing/2014/main" id="{7A433BE6-2A08-484B-ED69-18448B0625BD}"/>
              </a:ext>
            </a:extLst>
          </p:cNvPr>
          <p:cNvSpPr txBox="1"/>
          <p:nvPr/>
        </p:nvSpPr>
        <p:spPr>
          <a:xfrm>
            <a:off x="700290" y="1514886"/>
            <a:ext cx="2731500" cy="369332"/>
          </a:xfrm>
          <a:prstGeom prst="rect">
            <a:avLst/>
          </a:prstGeom>
          <a:noFill/>
        </p:spPr>
        <p:txBody>
          <a:bodyPr wrap="square" rtlCol="0">
            <a:spAutoFit/>
          </a:bodyPr>
          <a:lstStyle/>
          <a:p>
            <a:pPr algn="ctr"/>
            <a:r>
              <a:rPr lang="en-US" i="1" dirty="0"/>
              <a:t>Deployment manifest</a:t>
            </a:r>
          </a:p>
        </p:txBody>
      </p:sp>
      <p:sp>
        <p:nvSpPr>
          <p:cNvPr id="205" name="Left Arrow 204">
            <a:extLst>
              <a:ext uri="{FF2B5EF4-FFF2-40B4-BE49-F238E27FC236}">
                <a16:creationId xmlns:a16="http://schemas.microsoft.com/office/drawing/2014/main" id="{6B00FFE9-4AA0-8834-ABDA-CE26847CCCF9}"/>
              </a:ext>
            </a:extLst>
          </p:cNvPr>
          <p:cNvSpPr/>
          <p:nvPr/>
        </p:nvSpPr>
        <p:spPr>
          <a:xfrm>
            <a:off x="5968485" y="2917431"/>
            <a:ext cx="719474" cy="275357"/>
          </a:xfrm>
          <a:prstGeom prst="leftArrow">
            <a:avLst/>
          </a:prstGeom>
          <a:solidFill>
            <a:schemeClr val="accent3">
              <a:lumMod val="20000"/>
              <a:lumOff val="80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65000"/>
                    <a:lumOff val="35000"/>
                  </a:schemeClr>
                </a:solidFill>
              </a:rPr>
              <a:t>Pull</a:t>
            </a:r>
          </a:p>
        </p:txBody>
      </p:sp>
      <p:sp>
        <p:nvSpPr>
          <p:cNvPr id="219" name="Right Brace 218">
            <a:extLst>
              <a:ext uri="{FF2B5EF4-FFF2-40B4-BE49-F238E27FC236}">
                <a16:creationId xmlns:a16="http://schemas.microsoft.com/office/drawing/2014/main" id="{21157922-00B4-E7F1-B233-1E27DFCE5291}"/>
              </a:ext>
            </a:extLst>
          </p:cNvPr>
          <p:cNvSpPr/>
          <p:nvPr/>
        </p:nvSpPr>
        <p:spPr>
          <a:xfrm>
            <a:off x="2781089" y="5964673"/>
            <a:ext cx="987349" cy="279108"/>
          </a:xfrm>
          <a:prstGeom prst="rightBrace">
            <a:avLst>
              <a:gd name="adj1" fmla="val 11007"/>
              <a:gd name="adj2" fmla="val 5250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0" name="Right Brace 219">
            <a:extLst>
              <a:ext uri="{FF2B5EF4-FFF2-40B4-BE49-F238E27FC236}">
                <a16:creationId xmlns:a16="http://schemas.microsoft.com/office/drawing/2014/main" id="{F4AA0719-C5F6-3803-0BC8-FBC8566F1E8D}"/>
              </a:ext>
            </a:extLst>
          </p:cNvPr>
          <p:cNvSpPr/>
          <p:nvPr/>
        </p:nvSpPr>
        <p:spPr>
          <a:xfrm>
            <a:off x="1977380" y="2243156"/>
            <a:ext cx="987349" cy="279108"/>
          </a:xfrm>
          <a:prstGeom prst="rightBrace">
            <a:avLst>
              <a:gd name="adj1" fmla="val 11007"/>
              <a:gd name="adj2" fmla="val 5250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22" name="Straight Connector 221">
            <a:extLst>
              <a:ext uri="{FF2B5EF4-FFF2-40B4-BE49-F238E27FC236}">
                <a16:creationId xmlns:a16="http://schemas.microsoft.com/office/drawing/2014/main" id="{8AB0599B-8075-6721-DFEE-8EB091680321}"/>
              </a:ext>
            </a:extLst>
          </p:cNvPr>
          <p:cNvCxnSpPr>
            <a:cxnSpLocks/>
            <a:stCxn id="220" idx="1"/>
          </p:cNvCxnSpPr>
          <p:nvPr/>
        </p:nvCxnSpPr>
        <p:spPr>
          <a:xfrm flipV="1">
            <a:off x="2964729" y="2138767"/>
            <a:ext cx="1147612" cy="250923"/>
          </a:xfrm>
          <a:prstGeom prst="line">
            <a:avLst/>
          </a:prstGeom>
        </p:spPr>
        <p:style>
          <a:lnRef idx="2">
            <a:schemeClr val="accent1"/>
          </a:lnRef>
          <a:fillRef idx="0">
            <a:schemeClr val="accent1"/>
          </a:fillRef>
          <a:effectRef idx="1">
            <a:schemeClr val="accent1"/>
          </a:effectRef>
          <a:fontRef idx="minor">
            <a:schemeClr val="tx1"/>
          </a:fontRef>
        </p:style>
      </p:cxnSp>
      <p:sp>
        <p:nvSpPr>
          <p:cNvPr id="223" name="Right Brace 222">
            <a:extLst>
              <a:ext uri="{FF2B5EF4-FFF2-40B4-BE49-F238E27FC236}">
                <a16:creationId xmlns:a16="http://schemas.microsoft.com/office/drawing/2014/main" id="{930598D0-80BE-CF28-3AC9-2EBD6A951841}"/>
              </a:ext>
            </a:extLst>
          </p:cNvPr>
          <p:cNvSpPr/>
          <p:nvPr/>
        </p:nvSpPr>
        <p:spPr>
          <a:xfrm>
            <a:off x="1572364" y="4409084"/>
            <a:ext cx="987349" cy="279108"/>
          </a:xfrm>
          <a:prstGeom prst="rightBrace">
            <a:avLst>
              <a:gd name="adj1" fmla="val 11007"/>
              <a:gd name="adj2" fmla="val 5250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24" name="Straight Connector 223">
            <a:extLst>
              <a:ext uri="{FF2B5EF4-FFF2-40B4-BE49-F238E27FC236}">
                <a16:creationId xmlns:a16="http://schemas.microsoft.com/office/drawing/2014/main" id="{A607FF4C-9EAF-E9D2-481E-A25BBC5C7DB8}"/>
              </a:ext>
            </a:extLst>
          </p:cNvPr>
          <p:cNvCxnSpPr>
            <a:cxnSpLocks/>
          </p:cNvCxnSpPr>
          <p:nvPr/>
        </p:nvCxnSpPr>
        <p:spPr>
          <a:xfrm flipV="1">
            <a:off x="2550477" y="2829664"/>
            <a:ext cx="1655472" cy="1723320"/>
          </a:xfrm>
          <a:prstGeom prst="line">
            <a:avLst/>
          </a:prstGeom>
        </p:spPr>
        <p:style>
          <a:lnRef idx="2">
            <a:schemeClr val="accent1"/>
          </a:lnRef>
          <a:fillRef idx="0">
            <a:schemeClr val="accent1"/>
          </a:fillRef>
          <a:effectRef idx="1">
            <a:schemeClr val="accent1"/>
          </a:effectRef>
          <a:fontRef idx="minor">
            <a:schemeClr val="tx1"/>
          </a:fontRef>
        </p:style>
      </p:cxnSp>
      <p:sp>
        <p:nvSpPr>
          <p:cNvPr id="230" name="Right Brace 229">
            <a:extLst>
              <a:ext uri="{FF2B5EF4-FFF2-40B4-BE49-F238E27FC236}">
                <a16:creationId xmlns:a16="http://schemas.microsoft.com/office/drawing/2014/main" id="{FCC5763D-8CEC-4A50-6E40-450D5F45E004}"/>
              </a:ext>
            </a:extLst>
          </p:cNvPr>
          <p:cNvSpPr/>
          <p:nvPr/>
        </p:nvSpPr>
        <p:spPr>
          <a:xfrm>
            <a:off x="1950766" y="5514753"/>
            <a:ext cx="987349" cy="279108"/>
          </a:xfrm>
          <a:prstGeom prst="rightBrace">
            <a:avLst>
              <a:gd name="adj1" fmla="val 11007"/>
              <a:gd name="adj2" fmla="val 5250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33" name="Straight Connector 232">
            <a:extLst>
              <a:ext uri="{FF2B5EF4-FFF2-40B4-BE49-F238E27FC236}">
                <a16:creationId xmlns:a16="http://schemas.microsoft.com/office/drawing/2014/main" id="{836DCE1C-B88D-A21D-6A94-36CA37D0CC6A}"/>
              </a:ext>
            </a:extLst>
          </p:cNvPr>
          <p:cNvCxnSpPr>
            <a:cxnSpLocks/>
            <a:endCxn id="230" idx="1"/>
          </p:cNvCxnSpPr>
          <p:nvPr/>
        </p:nvCxnSpPr>
        <p:spPr>
          <a:xfrm flipH="1">
            <a:off x="2938115" y="3036244"/>
            <a:ext cx="1394582" cy="26250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57DFCDE7-2D0D-7A9D-CA9E-FAA19C536041}"/>
              </a:ext>
            </a:extLst>
          </p:cNvPr>
          <p:cNvCxnSpPr>
            <a:cxnSpLocks/>
            <a:stCxn id="219" idx="1"/>
            <a:endCxn id="217" idx="1"/>
          </p:cNvCxnSpPr>
          <p:nvPr/>
        </p:nvCxnSpPr>
        <p:spPr>
          <a:xfrm flipV="1">
            <a:off x="3768438" y="5040879"/>
            <a:ext cx="730233" cy="10703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FDF3F70C-519E-A9B0-5541-D111F68C45D8}"/>
              </a:ext>
            </a:extLst>
          </p:cNvPr>
          <p:cNvCxnSpPr>
            <a:cxnSpLocks/>
            <a:stCxn id="119" idx="2"/>
            <a:endCxn id="217" idx="3"/>
          </p:cNvCxnSpPr>
          <p:nvPr/>
        </p:nvCxnSpPr>
        <p:spPr>
          <a:xfrm flipH="1">
            <a:off x="7020197" y="3860522"/>
            <a:ext cx="738763" cy="1180357"/>
          </a:xfrm>
          <a:prstGeom prst="line">
            <a:avLst/>
          </a:prstGeom>
        </p:spPr>
        <p:style>
          <a:lnRef idx="2">
            <a:schemeClr val="accent1"/>
          </a:lnRef>
          <a:fillRef idx="0">
            <a:schemeClr val="accent1"/>
          </a:fillRef>
          <a:effectRef idx="1">
            <a:schemeClr val="accent1"/>
          </a:effectRef>
          <a:fontRef idx="minor">
            <a:schemeClr val="tx1"/>
          </a:fontRef>
        </p:style>
      </p:cxnSp>
      <p:sp>
        <p:nvSpPr>
          <p:cNvPr id="243" name="Content Placeholder 3">
            <a:extLst>
              <a:ext uri="{FF2B5EF4-FFF2-40B4-BE49-F238E27FC236}">
                <a16:creationId xmlns:a16="http://schemas.microsoft.com/office/drawing/2014/main" id="{72E652FC-2A74-ECA0-6A56-196A9BBC85C0}"/>
              </a:ext>
            </a:extLst>
          </p:cNvPr>
          <p:cNvSpPr txBox="1">
            <a:spLocks noGrp="1"/>
          </p:cNvSpPr>
          <p:nvPr>
            <p:ph idx="1"/>
          </p:nvPr>
        </p:nvSpPr>
        <p:spPr>
          <a:xfrm>
            <a:off x="667742" y="1024052"/>
            <a:ext cx="7847607" cy="371064"/>
          </a:xfrm>
          <a:prstGeom prst="rect">
            <a:avLst/>
          </a:prstGeom>
          <a:noFill/>
        </p:spPr>
        <p:txBody>
          <a:bodyPr wrap="square">
            <a:spAutoFit/>
          </a:bodyPr>
          <a:lstStyle/>
          <a:p>
            <a:pPr marL="0" indent="0">
              <a:buNone/>
            </a:pPr>
            <a:r>
              <a:rPr lang="en-US" sz="2000" b="0" i="0" dirty="0">
                <a:solidFill>
                  <a:srgbClr val="222222"/>
                </a:solidFill>
                <a:effectLst/>
              </a:rPr>
              <a:t>Every resource in Kubernetes has a manifest associated. </a:t>
            </a:r>
            <a:endParaRPr lang="en-US" sz="2000" dirty="0"/>
          </a:p>
        </p:txBody>
      </p:sp>
      <p:sp>
        <p:nvSpPr>
          <p:cNvPr id="246" name="Right Brace 245">
            <a:extLst>
              <a:ext uri="{FF2B5EF4-FFF2-40B4-BE49-F238E27FC236}">
                <a16:creationId xmlns:a16="http://schemas.microsoft.com/office/drawing/2014/main" id="{7DEB69FD-131D-67D9-6860-564977A3FC6A}"/>
              </a:ext>
            </a:extLst>
          </p:cNvPr>
          <p:cNvSpPr/>
          <p:nvPr/>
        </p:nvSpPr>
        <p:spPr>
          <a:xfrm>
            <a:off x="1563128" y="3509538"/>
            <a:ext cx="987349" cy="279108"/>
          </a:xfrm>
          <a:prstGeom prst="rightBrace">
            <a:avLst>
              <a:gd name="adj1" fmla="val 11007"/>
              <a:gd name="adj2" fmla="val 5250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7" name="Straight Connector 246">
            <a:extLst>
              <a:ext uri="{FF2B5EF4-FFF2-40B4-BE49-F238E27FC236}">
                <a16:creationId xmlns:a16="http://schemas.microsoft.com/office/drawing/2014/main" id="{99EC05DA-02F0-E241-5D7B-E19D1CD6BA63}"/>
              </a:ext>
            </a:extLst>
          </p:cNvPr>
          <p:cNvCxnSpPr>
            <a:cxnSpLocks/>
            <a:stCxn id="246" idx="1"/>
          </p:cNvCxnSpPr>
          <p:nvPr/>
        </p:nvCxnSpPr>
        <p:spPr>
          <a:xfrm flipV="1">
            <a:off x="2550477" y="2498674"/>
            <a:ext cx="1603946" cy="115739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9819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1918-160C-21F6-0AEF-EF755200FED5}"/>
              </a:ext>
            </a:extLst>
          </p:cNvPr>
          <p:cNvSpPr>
            <a:spLocks noGrp="1"/>
          </p:cNvSpPr>
          <p:nvPr>
            <p:ph type="title"/>
          </p:nvPr>
        </p:nvSpPr>
        <p:spPr/>
        <p:txBody>
          <a:bodyPr/>
          <a:lstStyle/>
          <a:p>
            <a:r>
              <a:rPr lang="en-US" dirty="0"/>
              <a:t>Kubernetes object / resource creation</a:t>
            </a:r>
          </a:p>
        </p:txBody>
      </p:sp>
      <p:sp>
        <p:nvSpPr>
          <p:cNvPr id="4" name="Content Placeholder 3">
            <a:extLst>
              <a:ext uri="{FF2B5EF4-FFF2-40B4-BE49-F238E27FC236}">
                <a16:creationId xmlns:a16="http://schemas.microsoft.com/office/drawing/2014/main" id="{1459041D-B21D-B7AD-CFB2-2AB10FD43CA2}"/>
              </a:ext>
            </a:extLst>
          </p:cNvPr>
          <p:cNvSpPr txBox="1">
            <a:spLocks noGrp="1"/>
          </p:cNvSpPr>
          <p:nvPr>
            <p:ph idx="1"/>
          </p:nvPr>
        </p:nvSpPr>
        <p:spPr>
          <a:xfrm>
            <a:off x="628650" y="1039165"/>
            <a:ext cx="7886700" cy="969689"/>
          </a:xfrm>
          <a:prstGeom prst="rect">
            <a:avLst/>
          </a:prstGeom>
          <a:noFill/>
        </p:spPr>
        <p:txBody>
          <a:bodyPr wrap="square">
            <a:spAutoFit/>
          </a:bodyPr>
          <a:lstStyle/>
          <a:p>
            <a:pPr marL="0" indent="0">
              <a:buNone/>
            </a:pPr>
            <a:r>
              <a:rPr lang="en-US" sz="2000" b="0" i="0" dirty="0">
                <a:solidFill>
                  <a:srgbClr val="222222"/>
                </a:solidFill>
                <a:effectLst/>
              </a:rPr>
              <a:t>The Kubernetes CLI tool (</a:t>
            </a:r>
            <a:r>
              <a:rPr lang="en-US" sz="2000" b="1" i="0" dirty="0">
                <a:solidFill>
                  <a:srgbClr val="326CE5"/>
                </a:solidFill>
                <a:effectLst/>
              </a:rPr>
              <a:t>kubectl</a:t>
            </a:r>
            <a:r>
              <a:rPr lang="en-US" sz="2000" b="0" i="0" dirty="0">
                <a:solidFill>
                  <a:srgbClr val="222222"/>
                </a:solidFill>
                <a:effectLst/>
              </a:rPr>
              <a:t>) is used to send the manifest information to the API server to create the object. </a:t>
            </a:r>
            <a:endParaRPr lang="en-US" sz="2000" dirty="0"/>
          </a:p>
          <a:p>
            <a:pPr marL="0" indent="0">
              <a:buNone/>
            </a:pPr>
            <a:endParaRPr lang="en-US" sz="1400" dirty="0"/>
          </a:p>
        </p:txBody>
      </p:sp>
      <p:sp>
        <p:nvSpPr>
          <p:cNvPr id="22" name="Rounded Rectangle 21">
            <a:extLst>
              <a:ext uri="{FF2B5EF4-FFF2-40B4-BE49-F238E27FC236}">
                <a16:creationId xmlns:a16="http://schemas.microsoft.com/office/drawing/2014/main" id="{115C5AB7-5DBA-AF8B-0367-9739076DDC1A}"/>
              </a:ext>
            </a:extLst>
          </p:cNvPr>
          <p:cNvSpPr/>
          <p:nvPr/>
        </p:nvSpPr>
        <p:spPr>
          <a:xfrm>
            <a:off x="975406" y="2944214"/>
            <a:ext cx="2203230" cy="1719682"/>
          </a:xfrm>
          <a:prstGeom prst="roundRect">
            <a:avLst>
              <a:gd name="adj" fmla="val 9366"/>
            </a:avLst>
          </a:prstGeom>
          <a:solidFill>
            <a:schemeClr val="bg1">
              <a:lumMod val="85000"/>
            </a:schemeClr>
          </a:solidFill>
          <a:ln w="9525">
            <a:solidFill>
              <a:srgbClr val="326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A2AFDD2-244E-04B9-0800-9643E5DF8F56}"/>
              </a:ext>
            </a:extLst>
          </p:cNvPr>
          <p:cNvGrpSpPr/>
          <p:nvPr/>
        </p:nvGrpSpPr>
        <p:grpSpPr>
          <a:xfrm>
            <a:off x="1262502" y="3403441"/>
            <a:ext cx="433314" cy="762340"/>
            <a:chOff x="913874" y="2876983"/>
            <a:chExt cx="914400" cy="1559422"/>
          </a:xfrm>
        </p:grpSpPr>
        <p:pic>
          <p:nvPicPr>
            <p:cNvPr id="24" name="Graphic 23" descr="User with solid fill">
              <a:extLst>
                <a:ext uri="{FF2B5EF4-FFF2-40B4-BE49-F238E27FC236}">
                  <a16:creationId xmlns:a16="http://schemas.microsoft.com/office/drawing/2014/main" id="{FFA5C220-8169-69A9-758A-A4DA09354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3874" y="2876983"/>
              <a:ext cx="914400" cy="914400"/>
            </a:xfrm>
            <a:prstGeom prst="rect">
              <a:avLst/>
            </a:prstGeom>
          </p:spPr>
        </p:pic>
        <p:pic>
          <p:nvPicPr>
            <p:cNvPr id="25" name="Graphic 24" descr="Keyboard outline">
              <a:extLst>
                <a:ext uri="{FF2B5EF4-FFF2-40B4-BE49-F238E27FC236}">
                  <a16:creationId xmlns:a16="http://schemas.microsoft.com/office/drawing/2014/main" id="{2045F2F4-A8D1-A0F6-DD2E-53897121D6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3874" y="3522005"/>
              <a:ext cx="914400" cy="914400"/>
            </a:xfrm>
            <a:prstGeom prst="rect">
              <a:avLst/>
            </a:prstGeom>
          </p:spPr>
        </p:pic>
      </p:grpSp>
      <p:sp>
        <p:nvSpPr>
          <p:cNvPr id="26" name="Content Placeholder 4">
            <a:extLst>
              <a:ext uri="{FF2B5EF4-FFF2-40B4-BE49-F238E27FC236}">
                <a16:creationId xmlns:a16="http://schemas.microsoft.com/office/drawing/2014/main" id="{56D96F51-6BD6-9C2B-6B1B-650A8C519A9E}"/>
              </a:ext>
            </a:extLst>
          </p:cNvPr>
          <p:cNvSpPr txBox="1">
            <a:spLocks/>
          </p:cNvSpPr>
          <p:nvPr/>
        </p:nvSpPr>
        <p:spPr>
          <a:xfrm>
            <a:off x="811531" y="4065694"/>
            <a:ext cx="1293130" cy="2943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rgbClr val="326CE5"/>
                </a:solidFill>
              </a:rPr>
              <a:t>  kubectl</a:t>
            </a:r>
          </a:p>
        </p:txBody>
      </p:sp>
      <p:sp>
        <p:nvSpPr>
          <p:cNvPr id="27" name="TextBox 26">
            <a:extLst>
              <a:ext uri="{FF2B5EF4-FFF2-40B4-BE49-F238E27FC236}">
                <a16:creationId xmlns:a16="http://schemas.microsoft.com/office/drawing/2014/main" id="{1896E662-B755-3CF0-8F2F-B44810376C5E}"/>
              </a:ext>
            </a:extLst>
          </p:cNvPr>
          <p:cNvSpPr txBox="1"/>
          <p:nvPr/>
        </p:nvSpPr>
        <p:spPr>
          <a:xfrm>
            <a:off x="947147" y="2323676"/>
            <a:ext cx="2659380" cy="523220"/>
          </a:xfrm>
          <a:prstGeom prst="rect">
            <a:avLst/>
          </a:prstGeom>
          <a:noFill/>
        </p:spPr>
        <p:txBody>
          <a:bodyPr wrap="square">
            <a:spAutoFit/>
          </a:bodyPr>
          <a:lstStyle/>
          <a:p>
            <a:r>
              <a:rPr lang="en-US" sz="1400" dirty="0">
                <a:solidFill>
                  <a:srgbClr val="222222"/>
                </a:solidFill>
                <a:latin typeface="open sans" panose="020B0606030504020204" pitchFamily="34" charset="0"/>
              </a:rPr>
              <a:t>Using </a:t>
            </a:r>
            <a:r>
              <a:rPr lang="en-US" sz="1400" b="1" dirty="0">
                <a:solidFill>
                  <a:srgbClr val="326CE5"/>
                </a:solidFill>
                <a:latin typeface="open sans" panose="020B0606030504020204" pitchFamily="34" charset="0"/>
              </a:rPr>
              <a:t>kubectl</a:t>
            </a:r>
            <a:r>
              <a:rPr lang="en-US" sz="1400" dirty="0">
                <a:solidFill>
                  <a:srgbClr val="222222"/>
                </a:solidFill>
                <a:latin typeface="open sans" panose="020B0606030504020204" pitchFamily="34" charset="0"/>
              </a:rPr>
              <a:t> send the ‘manifest’ to the API server.</a:t>
            </a:r>
            <a:endParaRPr lang="en-US" sz="1400" dirty="0"/>
          </a:p>
        </p:txBody>
      </p:sp>
      <p:sp>
        <p:nvSpPr>
          <p:cNvPr id="28" name="TextBox 27">
            <a:extLst>
              <a:ext uri="{FF2B5EF4-FFF2-40B4-BE49-F238E27FC236}">
                <a16:creationId xmlns:a16="http://schemas.microsoft.com/office/drawing/2014/main" id="{ED69A5B6-8103-141C-CA6C-82A5939C6A73}"/>
              </a:ext>
            </a:extLst>
          </p:cNvPr>
          <p:cNvSpPr txBox="1"/>
          <p:nvPr/>
        </p:nvSpPr>
        <p:spPr>
          <a:xfrm>
            <a:off x="5434235" y="5916371"/>
            <a:ext cx="2375692" cy="307777"/>
          </a:xfrm>
          <a:prstGeom prst="rect">
            <a:avLst/>
          </a:prstGeom>
          <a:noFill/>
        </p:spPr>
        <p:txBody>
          <a:bodyPr wrap="square">
            <a:spAutoFit/>
          </a:bodyPr>
          <a:lstStyle/>
          <a:p>
            <a:pPr algn="ctr"/>
            <a:r>
              <a:rPr lang="en-US" sz="1400" dirty="0">
                <a:solidFill>
                  <a:srgbClr val="222222"/>
                </a:solidFill>
                <a:latin typeface="open sans" panose="020B0606030504020204" pitchFamily="34" charset="0"/>
              </a:rPr>
              <a:t>Control Plane</a:t>
            </a:r>
            <a:endParaRPr lang="en-US" sz="1400" dirty="0"/>
          </a:p>
        </p:txBody>
      </p:sp>
      <p:sp>
        <p:nvSpPr>
          <p:cNvPr id="31" name="TextBox 30">
            <a:extLst>
              <a:ext uri="{FF2B5EF4-FFF2-40B4-BE49-F238E27FC236}">
                <a16:creationId xmlns:a16="http://schemas.microsoft.com/office/drawing/2014/main" id="{307765FA-EF56-C535-973E-105E9EDA7584}"/>
              </a:ext>
            </a:extLst>
          </p:cNvPr>
          <p:cNvSpPr txBox="1"/>
          <p:nvPr/>
        </p:nvSpPr>
        <p:spPr>
          <a:xfrm>
            <a:off x="888790" y="5104789"/>
            <a:ext cx="4157987" cy="307777"/>
          </a:xfrm>
          <a:prstGeom prst="rect">
            <a:avLst/>
          </a:prstGeom>
          <a:noFill/>
        </p:spPr>
        <p:txBody>
          <a:bodyPr wrap="square">
            <a:spAutoFit/>
          </a:bodyPr>
          <a:lstStyle/>
          <a:p>
            <a:r>
              <a:rPr lang="en-US" sz="1400" i="0" dirty="0">
                <a:solidFill>
                  <a:srgbClr val="326CE5"/>
                </a:solidFill>
                <a:effectLst/>
              </a:rPr>
              <a:t>kubectl apply -f /Users/bob/k8s/nginx-deploy. </a:t>
            </a:r>
            <a:r>
              <a:rPr lang="en-US" sz="1400" i="0" dirty="0" err="1">
                <a:solidFill>
                  <a:srgbClr val="326CE5"/>
                </a:solidFill>
                <a:effectLst/>
              </a:rPr>
              <a:t>yml</a:t>
            </a:r>
            <a:endParaRPr lang="en-US" sz="1400" dirty="0">
              <a:solidFill>
                <a:srgbClr val="326CE5"/>
              </a:solidFill>
            </a:endParaRPr>
          </a:p>
        </p:txBody>
      </p:sp>
      <p:sp>
        <p:nvSpPr>
          <p:cNvPr id="33" name="TextBox 32">
            <a:extLst>
              <a:ext uri="{FF2B5EF4-FFF2-40B4-BE49-F238E27FC236}">
                <a16:creationId xmlns:a16="http://schemas.microsoft.com/office/drawing/2014/main" id="{60E83EEB-377E-858F-AC9D-51C082A66942}"/>
              </a:ext>
            </a:extLst>
          </p:cNvPr>
          <p:cNvSpPr txBox="1"/>
          <p:nvPr/>
        </p:nvSpPr>
        <p:spPr>
          <a:xfrm>
            <a:off x="888790" y="4825333"/>
            <a:ext cx="2659380" cy="307777"/>
          </a:xfrm>
          <a:prstGeom prst="rect">
            <a:avLst/>
          </a:prstGeom>
          <a:noFill/>
        </p:spPr>
        <p:txBody>
          <a:bodyPr wrap="square">
            <a:spAutoFit/>
          </a:bodyPr>
          <a:lstStyle/>
          <a:p>
            <a:r>
              <a:rPr lang="en-US" sz="1400" dirty="0">
                <a:solidFill>
                  <a:srgbClr val="222222"/>
                </a:solidFill>
                <a:latin typeface="open sans" panose="020B0606030504020204" pitchFamily="34" charset="0"/>
              </a:rPr>
              <a:t>kubectl command:</a:t>
            </a:r>
            <a:endParaRPr lang="en-US" sz="1400" dirty="0"/>
          </a:p>
        </p:txBody>
      </p:sp>
      <p:grpSp>
        <p:nvGrpSpPr>
          <p:cNvPr id="38" name="Group 37">
            <a:extLst>
              <a:ext uri="{FF2B5EF4-FFF2-40B4-BE49-F238E27FC236}">
                <a16:creationId xmlns:a16="http://schemas.microsoft.com/office/drawing/2014/main" id="{0490F46A-C2DF-9990-215F-E4AA8CFDE43B}"/>
              </a:ext>
            </a:extLst>
          </p:cNvPr>
          <p:cNvGrpSpPr/>
          <p:nvPr/>
        </p:nvGrpSpPr>
        <p:grpSpPr>
          <a:xfrm>
            <a:off x="5406234" y="2067587"/>
            <a:ext cx="2577840" cy="3862016"/>
            <a:chOff x="5543474" y="2320936"/>
            <a:chExt cx="1804031" cy="2702727"/>
          </a:xfrm>
        </p:grpSpPr>
        <p:sp>
          <p:nvSpPr>
            <p:cNvPr id="3" name="Rounded Rectangle 2">
              <a:extLst>
                <a:ext uri="{FF2B5EF4-FFF2-40B4-BE49-F238E27FC236}">
                  <a16:creationId xmlns:a16="http://schemas.microsoft.com/office/drawing/2014/main" id="{DE1F89C6-8774-8B82-534E-EBB3B14A3CF2}"/>
                </a:ext>
              </a:extLst>
            </p:cNvPr>
            <p:cNvSpPr/>
            <p:nvPr/>
          </p:nvSpPr>
          <p:spPr>
            <a:xfrm>
              <a:off x="5543474" y="2320936"/>
              <a:ext cx="1647150" cy="2560245"/>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F5AEA73A-F39F-816D-4D62-62D15A19B1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8849" y="3356530"/>
              <a:ext cx="381107" cy="3706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2E0DC80-849A-8BF7-89BD-627A3B8C5F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3743" y="2686921"/>
              <a:ext cx="381106" cy="370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a:extLst>
                <a:ext uri="{FF2B5EF4-FFF2-40B4-BE49-F238E27FC236}">
                  <a16:creationId xmlns:a16="http://schemas.microsoft.com/office/drawing/2014/main" id="{2BA9C797-555B-1B1A-FF43-BF50ED8C48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3743" y="4038176"/>
              <a:ext cx="382085" cy="371637"/>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CE689EF9-5905-EE7C-009A-A1CD5AB6A206}"/>
                </a:ext>
              </a:extLst>
            </p:cNvPr>
            <p:cNvSpPr/>
            <p:nvPr/>
          </p:nvSpPr>
          <p:spPr>
            <a:xfrm>
              <a:off x="5616307" y="2533677"/>
              <a:ext cx="1478436" cy="2129769"/>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2">
              <a:extLst>
                <a:ext uri="{FF2B5EF4-FFF2-40B4-BE49-F238E27FC236}">
                  <a16:creationId xmlns:a16="http://schemas.microsoft.com/office/drawing/2014/main" id="{630CD358-4564-88AA-EA75-A461466100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8849" y="4122255"/>
              <a:ext cx="381108" cy="37068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14FA9D2C-4ECC-8E07-5995-584FE2E4D41D}"/>
                </a:ext>
              </a:extLst>
            </p:cNvPr>
            <p:cNvCxnSpPr>
              <a:cxnSpLocks/>
            </p:cNvCxnSpPr>
            <p:nvPr/>
          </p:nvCxnSpPr>
          <p:spPr>
            <a:xfrm flipH="1" flipV="1">
              <a:off x="6117842" y="2982373"/>
              <a:ext cx="431007" cy="422261"/>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23F0E75-78AF-DA55-6867-93226DF6144F}"/>
                </a:ext>
              </a:extLst>
            </p:cNvPr>
            <p:cNvCxnSpPr>
              <a:cxnSpLocks/>
            </p:cNvCxnSpPr>
            <p:nvPr/>
          </p:nvCxnSpPr>
          <p:spPr>
            <a:xfrm flipH="1">
              <a:off x="6093239" y="3658268"/>
              <a:ext cx="455610" cy="422513"/>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F0C3722-A1D4-2AF5-2F73-CFD882D19AB2}"/>
                </a:ext>
              </a:extLst>
            </p:cNvPr>
            <p:cNvCxnSpPr>
              <a:cxnSpLocks/>
            </p:cNvCxnSpPr>
            <p:nvPr/>
          </p:nvCxnSpPr>
          <p:spPr>
            <a:xfrm>
              <a:off x="6739403" y="3749668"/>
              <a:ext cx="0" cy="331112"/>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7D16C744-7462-E615-B938-E178145DAD0D}"/>
                </a:ext>
              </a:extLst>
            </p:cNvPr>
            <p:cNvGrpSpPr/>
            <p:nvPr/>
          </p:nvGrpSpPr>
          <p:grpSpPr>
            <a:xfrm>
              <a:off x="6470272" y="4730262"/>
              <a:ext cx="877233" cy="293401"/>
              <a:chOff x="1840569" y="6172500"/>
              <a:chExt cx="1213343" cy="405817"/>
            </a:xfrm>
          </p:grpSpPr>
          <p:sp>
            <p:nvSpPr>
              <p:cNvPr id="32" name="TextBox 31">
                <a:extLst>
                  <a:ext uri="{FF2B5EF4-FFF2-40B4-BE49-F238E27FC236}">
                    <a16:creationId xmlns:a16="http://schemas.microsoft.com/office/drawing/2014/main" id="{B151001F-8CD6-642B-B474-F7B38F6DC796}"/>
                  </a:ext>
                </a:extLst>
              </p:cNvPr>
              <p:cNvSpPr txBox="1"/>
              <p:nvPr/>
            </p:nvSpPr>
            <p:spPr>
              <a:xfrm>
                <a:off x="1840569" y="6259343"/>
                <a:ext cx="849983" cy="215873"/>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Master Node</a:t>
                </a:r>
              </a:p>
            </p:txBody>
          </p:sp>
          <p:pic>
            <p:nvPicPr>
              <p:cNvPr id="34" name="Picture 28">
                <a:extLst>
                  <a:ext uri="{FF2B5EF4-FFF2-40B4-BE49-F238E27FC236}">
                    <a16:creationId xmlns:a16="http://schemas.microsoft.com/office/drawing/2014/main" id="{8170844A-87D7-1447-DC4D-E3ECDF95C3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36687" y="6172500"/>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D09C135B-2103-1369-E517-56061758718E}"/>
                </a:ext>
              </a:extLst>
            </p:cNvPr>
            <p:cNvGrpSpPr/>
            <p:nvPr/>
          </p:nvGrpSpPr>
          <p:grpSpPr>
            <a:xfrm>
              <a:off x="6225865" y="2385649"/>
              <a:ext cx="900868" cy="296056"/>
              <a:chOff x="1438589" y="2236025"/>
              <a:chExt cx="1246034" cy="409489"/>
            </a:xfrm>
          </p:grpSpPr>
          <p:sp>
            <p:nvSpPr>
              <p:cNvPr id="36" name="TextBox 35">
                <a:extLst>
                  <a:ext uri="{FF2B5EF4-FFF2-40B4-BE49-F238E27FC236}">
                    <a16:creationId xmlns:a16="http://schemas.microsoft.com/office/drawing/2014/main" id="{7A322FD5-369B-62F7-E770-4089FEB5A526}"/>
                  </a:ext>
                </a:extLst>
              </p:cNvPr>
              <p:cNvSpPr txBox="1"/>
              <p:nvPr/>
            </p:nvSpPr>
            <p:spPr>
              <a:xfrm>
                <a:off x="1438589" y="2315873"/>
                <a:ext cx="889991" cy="215873"/>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Control Plane</a:t>
                </a:r>
              </a:p>
            </p:txBody>
          </p:sp>
          <p:pic>
            <p:nvPicPr>
              <p:cNvPr id="37" name="Picture 14">
                <a:extLst>
                  <a:ext uri="{FF2B5EF4-FFF2-40B4-BE49-F238E27FC236}">
                    <a16:creationId xmlns:a16="http://schemas.microsoft.com/office/drawing/2014/main" id="{29FEAC9E-71C2-C031-CAE2-3CAB7C6A31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 name="Right Arrow 15">
            <a:extLst>
              <a:ext uri="{FF2B5EF4-FFF2-40B4-BE49-F238E27FC236}">
                <a16:creationId xmlns:a16="http://schemas.microsoft.com/office/drawing/2014/main" id="{FFD7F647-62B9-D494-5D02-BFA0AE105079}"/>
              </a:ext>
            </a:extLst>
          </p:cNvPr>
          <p:cNvSpPr/>
          <p:nvPr/>
        </p:nvSpPr>
        <p:spPr>
          <a:xfrm>
            <a:off x="3006671" y="3741969"/>
            <a:ext cx="3836177" cy="236576"/>
          </a:xfrm>
          <a:prstGeom prst="rightArrow">
            <a:avLst>
              <a:gd name="adj1" fmla="val 50000"/>
              <a:gd name="adj2" fmla="val 50000"/>
            </a:avLst>
          </a:prstGeom>
          <a:solidFill>
            <a:srgbClr val="326CE5"/>
          </a:solidFill>
          <a:ln>
            <a:solidFill>
              <a:srgbClr val="326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E47843C4-4311-CC83-239B-813AA35B3579}"/>
              </a:ext>
            </a:extLst>
          </p:cNvPr>
          <p:cNvPicPr>
            <a:picLocks noChangeAspect="1"/>
          </p:cNvPicPr>
          <p:nvPr/>
        </p:nvPicPr>
        <p:blipFill>
          <a:blip r:embed="rId13"/>
          <a:stretch>
            <a:fillRect/>
          </a:stretch>
        </p:blipFill>
        <p:spPr>
          <a:xfrm>
            <a:off x="2027592" y="3152397"/>
            <a:ext cx="883939" cy="1414302"/>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95058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1CD88-C4E5-D060-5DBF-594D2AD112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CC52EA-20FB-ADF2-2354-3D701B65FAAF}"/>
              </a:ext>
            </a:extLst>
          </p:cNvPr>
          <p:cNvSpPr>
            <a:spLocks noGrp="1"/>
          </p:cNvSpPr>
          <p:nvPr>
            <p:ph type="title"/>
          </p:nvPr>
        </p:nvSpPr>
        <p:spPr/>
        <p:txBody>
          <a:bodyPr/>
          <a:lstStyle/>
          <a:p>
            <a:r>
              <a:rPr lang="en-US" dirty="0"/>
              <a:t>Kubernetes object creation interactions</a:t>
            </a:r>
          </a:p>
        </p:txBody>
      </p:sp>
      <p:grpSp>
        <p:nvGrpSpPr>
          <p:cNvPr id="9" name="Group 8">
            <a:extLst>
              <a:ext uri="{FF2B5EF4-FFF2-40B4-BE49-F238E27FC236}">
                <a16:creationId xmlns:a16="http://schemas.microsoft.com/office/drawing/2014/main" id="{62D140E1-8B8C-DA4D-CC86-0B63BEE8DE97}"/>
              </a:ext>
            </a:extLst>
          </p:cNvPr>
          <p:cNvGrpSpPr/>
          <p:nvPr/>
        </p:nvGrpSpPr>
        <p:grpSpPr>
          <a:xfrm>
            <a:off x="628650" y="1073234"/>
            <a:ext cx="7716280" cy="5195758"/>
            <a:chOff x="1008697" y="1188567"/>
            <a:chExt cx="7126606" cy="4717960"/>
          </a:xfrm>
        </p:grpSpPr>
        <p:pic>
          <p:nvPicPr>
            <p:cNvPr id="6" name="Picture 5">
              <a:extLst>
                <a:ext uri="{FF2B5EF4-FFF2-40B4-BE49-F238E27FC236}">
                  <a16:creationId xmlns:a16="http://schemas.microsoft.com/office/drawing/2014/main" id="{F4497ED0-8CC1-EEE7-2CB7-2B5EFDC54CDE}"/>
                </a:ext>
              </a:extLst>
            </p:cNvPr>
            <p:cNvPicPr>
              <a:picLocks noChangeAspect="1"/>
            </p:cNvPicPr>
            <p:nvPr/>
          </p:nvPicPr>
          <p:blipFill>
            <a:blip r:embed="rId3"/>
            <a:stretch>
              <a:fillRect/>
            </a:stretch>
          </p:blipFill>
          <p:spPr>
            <a:xfrm>
              <a:off x="1209350" y="1570582"/>
              <a:ext cx="6925953" cy="4135606"/>
            </a:xfrm>
            <a:prstGeom prst="rect">
              <a:avLst/>
            </a:prstGeom>
          </p:spPr>
        </p:pic>
        <p:cxnSp>
          <p:nvCxnSpPr>
            <p:cNvPr id="30" name="Straight Connector 29">
              <a:extLst>
                <a:ext uri="{FF2B5EF4-FFF2-40B4-BE49-F238E27FC236}">
                  <a16:creationId xmlns:a16="http://schemas.microsoft.com/office/drawing/2014/main" id="{8D0DD30E-B1BB-EFEF-B42E-7820275A28AB}"/>
                </a:ext>
              </a:extLst>
            </p:cNvPr>
            <p:cNvCxnSpPr>
              <a:cxnSpLocks/>
            </p:cNvCxnSpPr>
            <p:nvPr/>
          </p:nvCxnSpPr>
          <p:spPr>
            <a:xfrm>
              <a:off x="6467346" y="1295661"/>
              <a:ext cx="0" cy="4227756"/>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sp>
          <p:nvSpPr>
            <p:cNvPr id="40" name="Left-Right Arrow 39">
              <a:extLst>
                <a:ext uri="{FF2B5EF4-FFF2-40B4-BE49-F238E27FC236}">
                  <a16:creationId xmlns:a16="http://schemas.microsoft.com/office/drawing/2014/main" id="{9668DD21-796E-A435-0C77-5ADCFAEDEE16}"/>
                </a:ext>
              </a:extLst>
            </p:cNvPr>
            <p:cNvSpPr/>
            <p:nvPr/>
          </p:nvSpPr>
          <p:spPr>
            <a:xfrm>
              <a:off x="2624117" y="1188568"/>
              <a:ext cx="3843229" cy="402204"/>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Control Plane</a:t>
              </a:r>
            </a:p>
          </p:txBody>
        </p:sp>
        <p:sp>
          <p:nvSpPr>
            <p:cNvPr id="41" name="Left-Right Arrow 40">
              <a:extLst>
                <a:ext uri="{FF2B5EF4-FFF2-40B4-BE49-F238E27FC236}">
                  <a16:creationId xmlns:a16="http://schemas.microsoft.com/office/drawing/2014/main" id="{D753901C-B591-BC01-4B43-58C9751970C2}"/>
                </a:ext>
              </a:extLst>
            </p:cNvPr>
            <p:cNvSpPr/>
            <p:nvPr/>
          </p:nvSpPr>
          <p:spPr>
            <a:xfrm>
              <a:off x="6467347" y="1188567"/>
              <a:ext cx="1478533" cy="402204"/>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Worker Node</a:t>
              </a:r>
            </a:p>
          </p:txBody>
        </p:sp>
        <p:cxnSp>
          <p:nvCxnSpPr>
            <p:cNvPr id="44" name="Straight Connector 43">
              <a:extLst>
                <a:ext uri="{FF2B5EF4-FFF2-40B4-BE49-F238E27FC236}">
                  <a16:creationId xmlns:a16="http://schemas.microsoft.com/office/drawing/2014/main" id="{021E7BF3-C9FA-6239-5509-C32CAB0F188F}"/>
                </a:ext>
              </a:extLst>
            </p:cNvPr>
            <p:cNvCxnSpPr>
              <a:cxnSpLocks/>
            </p:cNvCxnSpPr>
            <p:nvPr/>
          </p:nvCxnSpPr>
          <p:spPr>
            <a:xfrm>
              <a:off x="2624117" y="1295661"/>
              <a:ext cx="0" cy="4227756"/>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sp>
          <p:nvSpPr>
            <p:cNvPr id="45" name="Left-Right Arrow 44">
              <a:extLst>
                <a:ext uri="{FF2B5EF4-FFF2-40B4-BE49-F238E27FC236}">
                  <a16:creationId xmlns:a16="http://schemas.microsoft.com/office/drawing/2014/main" id="{18CEEEBD-0EC7-8C52-D6BF-C330F0819FA0}"/>
                </a:ext>
              </a:extLst>
            </p:cNvPr>
            <p:cNvSpPr/>
            <p:nvPr/>
          </p:nvSpPr>
          <p:spPr>
            <a:xfrm>
              <a:off x="1008697" y="1188567"/>
              <a:ext cx="1620183" cy="402204"/>
            </a:xfrm>
            <a:prstGeom prst="leftRightArrow">
              <a:avLst>
                <a:gd name="adj1" fmla="val 50000"/>
                <a:gd name="adj2" fmla="val 51977"/>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kubectl</a:t>
              </a:r>
            </a:p>
          </p:txBody>
        </p:sp>
        <p:pic>
          <p:nvPicPr>
            <p:cNvPr id="5122" name="Picture 2">
              <a:extLst>
                <a:ext uri="{FF2B5EF4-FFF2-40B4-BE49-F238E27FC236}">
                  <a16:creationId xmlns:a16="http://schemas.microsoft.com/office/drawing/2014/main" id="{49BBCDE1-6622-DCD4-4D0A-F3F7DC68C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033" y="5578907"/>
              <a:ext cx="335483" cy="3276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E019852-4F3A-7379-0E72-0C28113285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258" y="5578907"/>
              <a:ext cx="335483" cy="32762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7ECAED6-2B3C-A352-8E2D-A52227826E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7672" y="5578905"/>
              <a:ext cx="335484" cy="32762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1E7A0E21-0722-9C71-5FA6-C527E84EB8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397" y="5578905"/>
              <a:ext cx="335484" cy="32762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A6524BA6-95F3-26E0-53AC-0C05D99659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4864" y="5578905"/>
              <a:ext cx="336832" cy="32762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Content Placeholder 3">
            <a:extLst>
              <a:ext uri="{FF2B5EF4-FFF2-40B4-BE49-F238E27FC236}">
                <a16:creationId xmlns:a16="http://schemas.microsoft.com/office/drawing/2014/main" id="{659497A4-6428-B459-BCBD-6D021D3FE9CB}"/>
              </a:ext>
            </a:extLst>
          </p:cNvPr>
          <p:cNvSpPr txBox="1">
            <a:spLocks/>
          </p:cNvSpPr>
          <p:nvPr/>
        </p:nvSpPr>
        <p:spPr>
          <a:xfrm>
            <a:off x="628650" y="6442070"/>
            <a:ext cx="7847607" cy="203838"/>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solidFill>
                  <a:srgbClr val="222222"/>
                </a:solidFill>
              </a:rPr>
              <a:t>UML interaction diagram created with </a:t>
            </a:r>
            <a:r>
              <a:rPr lang="en-US" sz="800" dirty="0" err="1">
                <a:solidFill>
                  <a:srgbClr val="222222"/>
                </a:solidFill>
              </a:rPr>
              <a:t>PlantUML</a:t>
            </a:r>
            <a:r>
              <a:rPr lang="en-US" sz="800" dirty="0">
                <a:solidFill>
                  <a:srgbClr val="222222"/>
                </a:solidFill>
              </a:rPr>
              <a:t> at https://</a:t>
            </a:r>
            <a:r>
              <a:rPr lang="en-US" sz="800" dirty="0" err="1">
                <a:solidFill>
                  <a:srgbClr val="222222"/>
                </a:solidFill>
              </a:rPr>
              <a:t>plantuml.com</a:t>
            </a:r>
            <a:r>
              <a:rPr lang="en-US" sz="800" dirty="0">
                <a:solidFill>
                  <a:srgbClr val="222222"/>
                </a:solidFill>
              </a:rPr>
              <a:t>/</a:t>
            </a:r>
            <a:endParaRPr lang="en-US" sz="800" dirty="0"/>
          </a:p>
        </p:txBody>
      </p:sp>
    </p:spTree>
    <p:extLst>
      <p:ext uri="{BB962C8B-B14F-4D97-AF65-F5344CB8AC3E}">
        <p14:creationId xmlns:p14="http://schemas.microsoft.com/office/powerpoint/2010/main" val="3994245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F2C9F-72C5-4517-221C-DBB0AE491D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EB8934-DBB7-2A50-3208-23DF2BD872B2}"/>
              </a:ext>
            </a:extLst>
          </p:cNvPr>
          <p:cNvSpPr>
            <a:spLocks noGrp="1"/>
          </p:cNvSpPr>
          <p:nvPr>
            <p:ph type="title"/>
          </p:nvPr>
        </p:nvSpPr>
        <p:spPr/>
        <p:txBody>
          <a:bodyPr/>
          <a:lstStyle/>
          <a:p>
            <a:r>
              <a:rPr lang="en-US" dirty="0"/>
              <a:t>Pods &amp; </a:t>
            </a:r>
            <a:br>
              <a:rPr lang="en-US" dirty="0"/>
            </a:br>
            <a:r>
              <a:rPr lang="en-US" dirty="0"/>
              <a:t>Containers</a:t>
            </a:r>
          </a:p>
        </p:txBody>
      </p:sp>
    </p:spTree>
    <p:extLst>
      <p:ext uri="{BB962C8B-B14F-4D97-AF65-F5344CB8AC3E}">
        <p14:creationId xmlns:p14="http://schemas.microsoft.com/office/powerpoint/2010/main" val="1678419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A3F5-F2B1-21BB-E602-C49B61FF473C}"/>
              </a:ext>
            </a:extLst>
          </p:cNvPr>
          <p:cNvSpPr>
            <a:spLocks noGrp="1"/>
          </p:cNvSpPr>
          <p:nvPr>
            <p:ph type="title"/>
          </p:nvPr>
        </p:nvSpPr>
        <p:spPr/>
        <p:txBody>
          <a:bodyPr/>
          <a:lstStyle/>
          <a:p>
            <a:r>
              <a:rPr lang="en-US" dirty="0"/>
              <a:t>Pods</a:t>
            </a:r>
          </a:p>
        </p:txBody>
      </p:sp>
      <p:sp>
        <p:nvSpPr>
          <p:cNvPr id="3" name="Content Placeholder 2">
            <a:extLst>
              <a:ext uri="{FF2B5EF4-FFF2-40B4-BE49-F238E27FC236}">
                <a16:creationId xmlns:a16="http://schemas.microsoft.com/office/drawing/2014/main" id="{6ED391EB-28D3-455F-1E4C-EBFE6B4BE050}"/>
              </a:ext>
            </a:extLst>
          </p:cNvPr>
          <p:cNvSpPr>
            <a:spLocks noGrp="1"/>
          </p:cNvSpPr>
          <p:nvPr>
            <p:ph idx="1"/>
          </p:nvPr>
        </p:nvSpPr>
        <p:spPr>
          <a:xfrm>
            <a:off x="635152" y="1334558"/>
            <a:ext cx="7886700" cy="1354398"/>
          </a:xfrm>
        </p:spPr>
        <p:txBody>
          <a:bodyPr/>
          <a:lstStyle/>
          <a:p>
            <a:pPr marL="0" indent="0">
              <a:buNone/>
            </a:pPr>
            <a:r>
              <a:rPr lang="en-US" dirty="0"/>
              <a:t>Pods are the </a:t>
            </a:r>
            <a:r>
              <a:rPr lang="en-US" b="1" i="1" dirty="0">
                <a:solidFill>
                  <a:srgbClr val="326CE5"/>
                </a:solidFill>
              </a:rPr>
              <a:t>smallest deployable units </a:t>
            </a:r>
            <a:r>
              <a:rPr lang="en-US" dirty="0"/>
              <a:t>of computing that you can create and manage in Kubernetes.</a:t>
            </a:r>
          </a:p>
          <a:p>
            <a:pPr marL="0" indent="0">
              <a:buNone/>
            </a:pPr>
            <a:endParaRPr lang="en-US" dirty="0"/>
          </a:p>
        </p:txBody>
      </p:sp>
      <p:sp>
        <p:nvSpPr>
          <p:cNvPr id="5" name="TextBox 4">
            <a:extLst>
              <a:ext uri="{FF2B5EF4-FFF2-40B4-BE49-F238E27FC236}">
                <a16:creationId xmlns:a16="http://schemas.microsoft.com/office/drawing/2014/main" id="{A5B33005-AF31-AF21-FB54-C820B4A78EF2}"/>
              </a:ext>
            </a:extLst>
          </p:cNvPr>
          <p:cNvSpPr txBox="1"/>
          <p:nvPr/>
        </p:nvSpPr>
        <p:spPr>
          <a:xfrm>
            <a:off x="635152" y="2688956"/>
            <a:ext cx="7943160" cy="2031325"/>
          </a:xfrm>
          <a:prstGeom prst="rect">
            <a:avLst/>
          </a:prstGeom>
          <a:noFill/>
        </p:spPr>
        <p:txBody>
          <a:bodyPr wrap="square">
            <a:spAutoFit/>
          </a:bodyPr>
          <a:lstStyle/>
          <a:p>
            <a:pPr marL="285750" indent="-285750">
              <a:buFont typeface="Arial" panose="020B0604020202020204" pitchFamily="34" charset="0"/>
              <a:buChar char="•"/>
            </a:pPr>
            <a:r>
              <a:rPr lang="en-US" dirty="0"/>
              <a:t>A Pod is a group of one or more containers, with shared storage and network resources, and a specification for how to run the containers. </a:t>
            </a:r>
          </a:p>
          <a:p>
            <a:pPr marL="285750" indent="-285750">
              <a:buFont typeface="Arial" panose="020B0604020202020204" pitchFamily="34" charset="0"/>
              <a:buChar char="•"/>
            </a:pPr>
            <a:endParaRPr lang="en-US" dirty="0"/>
          </a:p>
          <a:p>
            <a:pPr marL="285750" indent="-285750" algn="l">
              <a:buFont typeface="Arial" panose="020B0604020202020204" pitchFamily="34" charset="0"/>
              <a:buChar char="•"/>
            </a:pPr>
            <a:r>
              <a:rPr lang="en-US" dirty="0">
                <a:solidFill>
                  <a:srgbClr val="222222"/>
                </a:solidFill>
              </a:rPr>
              <a:t>A</a:t>
            </a:r>
            <a:r>
              <a:rPr lang="en-US" b="0" i="0" dirty="0">
                <a:solidFill>
                  <a:srgbClr val="222222"/>
                </a:solidFill>
                <a:effectLst/>
              </a:rPr>
              <a:t> Pod can contain </a:t>
            </a:r>
            <a:r>
              <a:rPr lang="en-US" b="1" i="0" u="none" strike="noStrike" dirty="0">
                <a:solidFill>
                  <a:srgbClr val="000000"/>
                </a:solidFill>
                <a:effectLst/>
              </a:rPr>
              <a:t>init</a:t>
            </a:r>
            <a:r>
              <a:rPr lang="en-US" b="0" i="0" u="none" strike="noStrike" dirty="0">
                <a:solidFill>
                  <a:srgbClr val="000000"/>
                </a:solidFill>
                <a:effectLst/>
              </a:rPr>
              <a:t> containers</a:t>
            </a:r>
            <a:r>
              <a:rPr lang="en-US" b="0" i="0" dirty="0">
                <a:solidFill>
                  <a:srgbClr val="222222"/>
                </a:solidFill>
                <a:effectLst/>
              </a:rPr>
              <a:t> that run during Pod startup. You can also inject </a:t>
            </a:r>
            <a:r>
              <a:rPr lang="en-US" b="1" i="0" u="none" strike="noStrike" dirty="0">
                <a:solidFill>
                  <a:srgbClr val="000000"/>
                </a:solidFill>
                <a:effectLst/>
              </a:rPr>
              <a:t>ephemeral</a:t>
            </a:r>
            <a:r>
              <a:rPr lang="en-US" b="0" i="0" u="none" strike="noStrike" dirty="0">
                <a:solidFill>
                  <a:srgbClr val="000000"/>
                </a:solidFill>
                <a:effectLst/>
              </a:rPr>
              <a:t> containers</a:t>
            </a:r>
            <a:r>
              <a:rPr lang="en-US" b="0" i="0" dirty="0">
                <a:solidFill>
                  <a:srgbClr val="222222"/>
                </a:solidFill>
                <a:effectLst/>
              </a:rPr>
              <a:t> for debugging a running Pod.</a:t>
            </a:r>
          </a:p>
          <a:p>
            <a:br>
              <a:rPr lang="en-US" dirty="0"/>
            </a:br>
            <a:r>
              <a:rPr lang="en-US" dirty="0"/>
              <a:t> </a:t>
            </a:r>
          </a:p>
        </p:txBody>
      </p:sp>
    </p:spTree>
    <p:extLst>
      <p:ext uri="{BB962C8B-B14F-4D97-AF65-F5344CB8AC3E}">
        <p14:creationId xmlns:p14="http://schemas.microsoft.com/office/powerpoint/2010/main" val="3606720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193F3-2959-6DFA-5202-3F54FFDBD8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0ABFA-5D69-1110-37A9-4338BF08ADE6}"/>
              </a:ext>
            </a:extLst>
          </p:cNvPr>
          <p:cNvSpPr>
            <a:spLocks noGrp="1"/>
          </p:cNvSpPr>
          <p:nvPr>
            <p:ph type="title"/>
          </p:nvPr>
        </p:nvSpPr>
        <p:spPr/>
        <p:txBody>
          <a:bodyPr/>
          <a:lstStyle/>
          <a:p>
            <a:r>
              <a:rPr lang="en-US" dirty="0"/>
              <a:t>Containers</a:t>
            </a:r>
          </a:p>
        </p:txBody>
      </p:sp>
      <p:sp>
        <p:nvSpPr>
          <p:cNvPr id="5" name="TextBox 4">
            <a:extLst>
              <a:ext uri="{FF2B5EF4-FFF2-40B4-BE49-F238E27FC236}">
                <a16:creationId xmlns:a16="http://schemas.microsoft.com/office/drawing/2014/main" id="{F0F2B7F3-9591-2DF5-834E-D6F5F229F547}"/>
              </a:ext>
            </a:extLst>
          </p:cNvPr>
          <p:cNvSpPr txBox="1"/>
          <p:nvPr/>
        </p:nvSpPr>
        <p:spPr>
          <a:xfrm>
            <a:off x="565688" y="1991532"/>
            <a:ext cx="7943160" cy="3416320"/>
          </a:xfrm>
          <a:prstGeom prst="rect">
            <a:avLst/>
          </a:prstGeom>
          <a:noFill/>
        </p:spPr>
        <p:txBody>
          <a:bodyPr wrap="square">
            <a:spAutoFit/>
          </a:bodyPr>
          <a:lstStyle/>
          <a:p>
            <a:r>
              <a:rPr lang="en-US" dirty="0"/>
              <a:t>A specialized container that runs before the main application containers in a Pod. </a:t>
            </a:r>
          </a:p>
          <a:p>
            <a:endParaRPr lang="en-US" dirty="0"/>
          </a:p>
          <a:p>
            <a:r>
              <a:rPr lang="en-US" dirty="0"/>
              <a:t>Its purpose is to perform setup tasks that need to be completed before the main application containers start. </a:t>
            </a:r>
          </a:p>
          <a:p>
            <a:endParaRPr lang="en-US" dirty="0"/>
          </a:p>
          <a:p>
            <a:r>
              <a:rPr lang="en-US" dirty="0"/>
              <a:t>Init containers run sequentially, meaning each one must complete successfully before the next init container runs. </a:t>
            </a:r>
          </a:p>
          <a:p>
            <a:endParaRPr lang="en-US" dirty="0"/>
          </a:p>
          <a:p>
            <a:r>
              <a:rPr lang="en-US" dirty="0"/>
              <a:t>Only after all init containers complete successfully will the main application containers start.</a:t>
            </a:r>
          </a:p>
          <a:p>
            <a:pPr marL="285750" indent="-285750">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769429F9-9AE7-6B96-B96E-A6C0AB27583F}"/>
              </a:ext>
            </a:extLst>
          </p:cNvPr>
          <p:cNvSpPr>
            <a:spLocks noGrp="1"/>
          </p:cNvSpPr>
          <p:nvPr>
            <p:ph idx="1"/>
          </p:nvPr>
        </p:nvSpPr>
        <p:spPr>
          <a:xfrm>
            <a:off x="635152" y="1334558"/>
            <a:ext cx="7886700" cy="904947"/>
          </a:xfrm>
        </p:spPr>
        <p:txBody>
          <a:bodyPr/>
          <a:lstStyle/>
          <a:p>
            <a:pPr marL="0" indent="0">
              <a:buNone/>
            </a:pPr>
            <a:r>
              <a:rPr lang="en-US" dirty="0"/>
              <a:t>init container</a:t>
            </a:r>
          </a:p>
        </p:txBody>
      </p:sp>
      <p:sp>
        <p:nvSpPr>
          <p:cNvPr id="7" name="Rectangle 6">
            <a:extLst>
              <a:ext uri="{FF2B5EF4-FFF2-40B4-BE49-F238E27FC236}">
                <a16:creationId xmlns:a16="http://schemas.microsoft.com/office/drawing/2014/main" id="{97812B60-C2B6-0BE4-D1AA-9A1CAF3F432F}"/>
              </a:ext>
            </a:extLst>
          </p:cNvPr>
          <p:cNvSpPr/>
          <p:nvPr/>
        </p:nvSpPr>
        <p:spPr>
          <a:xfrm>
            <a:off x="6475092" y="1386965"/>
            <a:ext cx="1734551" cy="275357"/>
          </a:xfrm>
          <a:prstGeom prst="rect">
            <a:avLst/>
          </a:prstGeom>
          <a:solidFill>
            <a:schemeClr val="accent6">
              <a:lumMod val="60000"/>
              <a:lumOff val="4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init container</a:t>
            </a:r>
          </a:p>
          <a:p>
            <a:pPr algn="ctr"/>
            <a:endParaRPr lang="en-US" sz="900" dirty="0">
              <a:solidFill>
                <a:schemeClr val="bg1"/>
              </a:solidFill>
            </a:endParaRPr>
          </a:p>
        </p:txBody>
      </p:sp>
    </p:spTree>
    <p:extLst>
      <p:ext uri="{BB962C8B-B14F-4D97-AF65-F5344CB8AC3E}">
        <p14:creationId xmlns:p14="http://schemas.microsoft.com/office/powerpoint/2010/main" val="3010497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DA3A-89BD-8750-F0F7-2634113A66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BF1FF-12F4-5A9B-6508-9F2CCBD282D3}"/>
              </a:ext>
            </a:extLst>
          </p:cNvPr>
          <p:cNvSpPr>
            <a:spLocks noGrp="1"/>
          </p:cNvSpPr>
          <p:nvPr>
            <p:ph type="title"/>
          </p:nvPr>
        </p:nvSpPr>
        <p:spPr/>
        <p:txBody>
          <a:bodyPr/>
          <a:lstStyle/>
          <a:p>
            <a:r>
              <a:rPr lang="en-US" dirty="0"/>
              <a:t>Containers</a:t>
            </a:r>
          </a:p>
        </p:txBody>
      </p:sp>
      <p:sp>
        <p:nvSpPr>
          <p:cNvPr id="5" name="TextBox 4">
            <a:extLst>
              <a:ext uri="{FF2B5EF4-FFF2-40B4-BE49-F238E27FC236}">
                <a16:creationId xmlns:a16="http://schemas.microsoft.com/office/drawing/2014/main" id="{1A8E6891-C1E7-4205-8243-C80D112A22D5}"/>
              </a:ext>
            </a:extLst>
          </p:cNvPr>
          <p:cNvSpPr txBox="1"/>
          <p:nvPr/>
        </p:nvSpPr>
        <p:spPr>
          <a:xfrm>
            <a:off x="565688" y="1991532"/>
            <a:ext cx="7943160" cy="1754326"/>
          </a:xfrm>
          <a:prstGeom prst="rect">
            <a:avLst/>
          </a:prstGeom>
          <a:noFill/>
        </p:spPr>
        <p:txBody>
          <a:bodyPr wrap="square">
            <a:spAutoFit/>
          </a:bodyPr>
          <a:lstStyle/>
          <a:p>
            <a:r>
              <a:rPr lang="en-US" dirty="0"/>
              <a:t>Are temporary containers that you can add to a running Pod for troubleshooting and debugging purposes without modifying the Pod's specification. </a:t>
            </a:r>
          </a:p>
          <a:p>
            <a:endParaRPr lang="en-US" dirty="0"/>
          </a:p>
          <a:p>
            <a:r>
              <a:rPr lang="en-US" dirty="0"/>
              <a:t>They provide a way to inspect and interact with the application in the Pod, helping you diagnose issues on live containers that might be hard to reproduce elsewhere.</a:t>
            </a:r>
          </a:p>
        </p:txBody>
      </p:sp>
      <p:sp>
        <p:nvSpPr>
          <p:cNvPr id="6" name="Content Placeholder 5">
            <a:extLst>
              <a:ext uri="{FF2B5EF4-FFF2-40B4-BE49-F238E27FC236}">
                <a16:creationId xmlns:a16="http://schemas.microsoft.com/office/drawing/2014/main" id="{463507A2-FD81-5BF4-15B1-0BEAD10C4A62}"/>
              </a:ext>
            </a:extLst>
          </p:cNvPr>
          <p:cNvSpPr>
            <a:spLocks noGrp="1"/>
          </p:cNvSpPr>
          <p:nvPr>
            <p:ph idx="1"/>
          </p:nvPr>
        </p:nvSpPr>
        <p:spPr>
          <a:xfrm>
            <a:off x="635152" y="1334558"/>
            <a:ext cx="7886700" cy="904947"/>
          </a:xfrm>
        </p:spPr>
        <p:txBody>
          <a:bodyPr/>
          <a:lstStyle/>
          <a:p>
            <a:pPr marL="0" indent="0">
              <a:buNone/>
            </a:pPr>
            <a:r>
              <a:rPr lang="en-US" dirty="0"/>
              <a:t>ephemeral container</a:t>
            </a:r>
          </a:p>
        </p:txBody>
      </p:sp>
      <p:sp>
        <p:nvSpPr>
          <p:cNvPr id="7" name="Rectangle 6">
            <a:extLst>
              <a:ext uri="{FF2B5EF4-FFF2-40B4-BE49-F238E27FC236}">
                <a16:creationId xmlns:a16="http://schemas.microsoft.com/office/drawing/2014/main" id="{A768AF11-F934-4F27-FADC-7810490F9D4A}"/>
              </a:ext>
            </a:extLst>
          </p:cNvPr>
          <p:cNvSpPr/>
          <p:nvPr/>
        </p:nvSpPr>
        <p:spPr>
          <a:xfrm>
            <a:off x="6362054" y="1386965"/>
            <a:ext cx="1847589" cy="275357"/>
          </a:xfrm>
          <a:prstGeom prst="rect">
            <a:avLst/>
          </a:prstGeom>
          <a:solidFill>
            <a:schemeClr val="accent6">
              <a:lumMod val="60000"/>
              <a:lumOff val="4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ephemeral container</a:t>
            </a:r>
          </a:p>
          <a:p>
            <a:pPr algn="ctr"/>
            <a:endParaRPr lang="en-US" sz="900" dirty="0">
              <a:solidFill>
                <a:schemeClr val="bg1"/>
              </a:solidFill>
            </a:endParaRPr>
          </a:p>
        </p:txBody>
      </p:sp>
    </p:spTree>
    <p:extLst>
      <p:ext uri="{BB962C8B-B14F-4D97-AF65-F5344CB8AC3E}">
        <p14:creationId xmlns:p14="http://schemas.microsoft.com/office/powerpoint/2010/main" val="2198346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0C6CA-6F9D-E079-0DB2-EF0ACCE02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3362E-69A7-261E-4289-2A3277076D56}"/>
              </a:ext>
            </a:extLst>
          </p:cNvPr>
          <p:cNvSpPr>
            <a:spLocks noGrp="1"/>
          </p:cNvSpPr>
          <p:nvPr>
            <p:ph type="title"/>
          </p:nvPr>
        </p:nvSpPr>
        <p:spPr/>
        <p:txBody>
          <a:bodyPr/>
          <a:lstStyle/>
          <a:p>
            <a:r>
              <a:rPr lang="en-US" dirty="0"/>
              <a:t>Containers</a:t>
            </a:r>
          </a:p>
        </p:txBody>
      </p:sp>
      <p:sp>
        <p:nvSpPr>
          <p:cNvPr id="5" name="TextBox 4">
            <a:extLst>
              <a:ext uri="{FF2B5EF4-FFF2-40B4-BE49-F238E27FC236}">
                <a16:creationId xmlns:a16="http://schemas.microsoft.com/office/drawing/2014/main" id="{267EECE4-E06B-5453-F676-5316D255DD6D}"/>
              </a:ext>
            </a:extLst>
          </p:cNvPr>
          <p:cNvSpPr txBox="1"/>
          <p:nvPr/>
        </p:nvSpPr>
        <p:spPr>
          <a:xfrm>
            <a:off x="565688" y="1991532"/>
            <a:ext cx="7943160" cy="2585323"/>
          </a:xfrm>
          <a:prstGeom prst="rect">
            <a:avLst/>
          </a:prstGeom>
          <a:noFill/>
        </p:spPr>
        <p:txBody>
          <a:bodyPr wrap="square">
            <a:spAutoFit/>
          </a:bodyPr>
          <a:lstStyle/>
          <a:p>
            <a:r>
              <a:rPr lang="en-US" dirty="0"/>
              <a:t>In Kubernetes, a </a:t>
            </a:r>
            <a:r>
              <a:rPr lang="en-US" b="1" dirty="0"/>
              <a:t>normal container</a:t>
            </a:r>
            <a:r>
              <a:rPr lang="en-US" dirty="0"/>
              <a:t> refers to the main application containers defined in a Pod's specification. </a:t>
            </a:r>
          </a:p>
          <a:p>
            <a:endParaRPr lang="en-US" dirty="0"/>
          </a:p>
          <a:p>
            <a:r>
              <a:rPr lang="en-US" dirty="0"/>
              <a:t>These containers run the primary application workloads and are the core units of work within a Pod. </a:t>
            </a:r>
          </a:p>
          <a:p>
            <a:endParaRPr lang="en-US" dirty="0"/>
          </a:p>
          <a:p>
            <a:r>
              <a:rPr lang="en-US" dirty="0"/>
              <a:t>Unlike init containers and ephemeral containers, which serve specific setup and debugging purposes, normal containers are responsible for the primary functionality of the Pod.</a:t>
            </a:r>
          </a:p>
        </p:txBody>
      </p:sp>
      <p:sp>
        <p:nvSpPr>
          <p:cNvPr id="6" name="Content Placeholder 5">
            <a:extLst>
              <a:ext uri="{FF2B5EF4-FFF2-40B4-BE49-F238E27FC236}">
                <a16:creationId xmlns:a16="http://schemas.microsoft.com/office/drawing/2014/main" id="{9BEF4F73-D7AB-18EB-CDF3-666A34C8DF10}"/>
              </a:ext>
            </a:extLst>
          </p:cNvPr>
          <p:cNvSpPr>
            <a:spLocks noGrp="1"/>
          </p:cNvSpPr>
          <p:nvPr>
            <p:ph idx="1"/>
          </p:nvPr>
        </p:nvSpPr>
        <p:spPr>
          <a:xfrm>
            <a:off x="635152" y="1334558"/>
            <a:ext cx="7886700" cy="904947"/>
          </a:xfrm>
        </p:spPr>
        <p:txBody>
          <a:bodyPr/>
          <a:lstStyle/>
          <a:p>
            <a:pPr marL="0" indent="0">
              <a:buNone/>
            </a:pPr>
            <a:r>
              <a:rPr lang="en-US" dirty="0"/>
              <a:t>container</a:t>
            </a:r>
          </a:p>
        </p:txBody>
      </p:sp>
      <p:sp>
        <p:nvSpPr>
          <p:cNvPr id="7" name="Rectangle 6">
            <a:extLst>
              <a:ext uri="{FF2B5EF4-FFF2-40B4-BE49-F238E27FC236}">
                <a16:creationId xmlns:a16="http://schemas.microsoft.com/office/drawing/2014/main" id="{59B326E4-BAB2-2806-38DC-89F195B3ACD1}"/>
              </a:ext>
            </a:extLst>
          </p:cNvPr>
          <p:cNvSpPr/>
          <p:nvPr/>
        </p:nvSpPr>
        <p:spPr>
          <a:xfrm>
            <a:off x="6362054" y="1386965"/>
            <a:ext cx="1847589" cy="275357"/>
          </a:xfrm>
          <a:prstGeom prst="rect">
            <a:avLst/>
          </a:prstGeom>
          <a:solidFill>
            <a:schemeClr val="accent6">
              <a:lumMod val="60000"/>
              <a:lumOff val="4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container</a:t>
            </a:r>
          </a:p>
          <a:p>
            <a:pPr algn="ctr"/>
            <a:endParaRPr lang="en-US" sz="900" dirty="0">
              <a:solidFill>
                <a:schemeClr val="bg1"/>
              </a:solidFill>
            </a:endParaRPr>
          </a:p>
        </p:txBody>
      </p:sp>
    </p:spTree>
    <p:extLst>
      <p:ext uri="{BB962C8B-B14F-4D97-AF65-F5344CB8AC3E}">
        <p14:creationId xmlns:p14="http://schemas.microsoft.com/office/powerpoint/2010/main" val="2759730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66BB2-F7C3-82D9-9BB5-029CC32142E8}"/>
              </a:ext>
            </a:extLst>
          </p:cNvPr>
          <p:cNvSpPr>
            <a:spLocks noGrp="1"/>
          </p:cNvSpPr>
          <p:nvPr>
            <p:ph type="title"/>
          </p:nvPr>
        </p:nvSpPr>
        <p:spPr/>
        <p:txBody>
          <a:bodyPr/>
          <a:lstStyle/>
          <a:p>
            <a:r>
              <a:rPr lang="en-US" dirty="0"/>
              <a:t>Kubernetes global adoption </a:t>
            </a:r>
          </a:p>
        </p:txBody>
      </p:sp>
      <p:sp>
        <p:nvSpPr>
          <p:cNvPr id="4" name="Oval 3">
            <a:extLst>
              <a:ext uri="{FF2B5EF4-FFF2-40B4-BE49-F238E27FC236}">
                <a16:creationId xmlns:a16="http://schemas.microsoft.com/office/drawing/2014/main" id="{95A292AF-FBFC-C26A-1030-F4780443A00D}"/>
              </a:ext>
            </a:extLst>
          </p:cNvPr>
          <p:cNvSpPr/>
          <p:nvPr/>
        </p:nvSpPr>
        <p:spPr>
          <a:xfrm>
            <a:off x="4250728" y="1814485"/>
            <a:ext cx="3377512" cy="3350642"/>
          </a:xfrm>
          <a:prstGeom prst="ellipse">
            <a:avLst/>
          </a:prstGeom>
          <a:noFill/>
          <a:ln w="2952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3E625F7-DFBF-DC33-456F-8773A596F900}"/>
              </a:ext>
            </a:extLst>
          </p:cNvPr>
          <p:cNvPicPr>
            <a:picLocks noChangeAspect="1"/>
          </p:cNvPicPr>
          <p:nvPr/>
        </p:nvPicPr>
        <p:blipFill>
          <a:blip r:embed="rId2"/>
          <a:stretch>
            <a:fillRect/>
          </a:stretch>
        </p:blipFill>
        <p:spPr>
          <a:xfrm>
            <a:off x="628650" y="1304127"/>
            <a:ext cx="1504005" cy="1488500"/>
          </a:xfrm>
          <a:prstGeom prst="rect">
            <a:avLst/>
          </a:prstGeom>
        </p:spPr>
      </p:pic>
      <p:pic>
        <p:nvPicPr>
          <p:cNvPr id="15" name="Picture 2" descr="Number of Kubernetes Customers Globally">
            <a:extLst>
              <a:ext uri="{FF2B5EF4-FFF2-40B4-BE49-F238E27FC236}">
                <a16:creationId xmlns:a16="http://schemas.microsoft.com/office/drawing/2014/main" id="{E84A38D1-80BA-8844-EEEF-39173B0A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004" y="3164803"/>
            <a:ext cx="5024359" cy="3110785"/>
          </a:xfrm>
          <a:prstGeom prst="rect">
            <a:avLst/>
          </a:prstGeom>
          <a:noFill/>
          <a:ln w="6350">
            <a:solidFill>
              <a:schemeClr val="accent1">
                <a:shade val="1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8D76F5A-EC22-03F2-4D98-4F46B568D260}"/>
              </a:ext>
            </a:extLst>
          </p:cNvPr>
          <p:cNvSpPr txBox="1"/>
          <p:nvPr/>
        </p:nvSpPr>
        <p:spPr>
          <a:xfrm>
            <a:off x="2315018" y="1171214"/>
            <a:ext cx="6200329" cy="1754326"/>
          </a:xfrm>
          <a:prstGeom prst="rect">
            <a:avLst/>
          </a:prstGeom>
          <a:noFill/>
        </p:spPr>
        <p:txBody>
          <a:bodyPr wrap="square">
            <a:spAutoFit/>
          </a:bodyPr>
          <a:lstStyle/>
          <a:p>
            <a:r>
              <a:rPr lang="en-US" b="0" i="0" dirty="0">
                <a:solidFill>
                  <a:schemeClr val="tx1">
                    <a:lumMod val="65000"/>
                    <a:lumOff val="35000"/>
                  </a:schemeClr>
                </a:solidFill>
                <a:effectLst/>
              </a:rPr>
              <a:t>Over 50,000 businesses worldwide have made Kubernetes their preferred cluster management solution, demonstrating the platform's extraordinary global acceptance. This widespread worldwide presence highlights Kubernetes' adaptability and efficiency in addressing the demands of enterprises in various sectors and industries.</a:t>
            </a:r>
            <a:endParaRPr lang="en-US" dirty="0">
              <a:solidFill>
                <a:schemeClr val="tx1">
                  <a:lumMod val="65000"/>
                  <a:lumOff val="35000"/>
                </a:schemeClr>
              </a:solidFill>
            </a:endParaRPr>
          </a:p>
        </p:txBody>
      </p:sp>
      <p:sp>
        <p:nvSpPr>
          <p:cNvPr id="19" name="TextBox 18">
            <a:extLst>
              <a:ext uri="{FF2B5EF4-FFF2-40B4-BE49-F238E27FC236}">
                <a16:creationId xmlns:a16="http://schemas.microsoft.com/office/drawing/2014/main" id="{3F40C2EB-DF38-9DC8-647F-149B0A7F7713}"/>
              </a:ext>
            </a:extLst>
          </p:cNvPr>
          <p:cNvSpPr txBox="1"/>
          <p:nvPr/>
        </p:nvSpPr>
        <p:spPr>
          <a:xfrm>
            <a:off x="547816" y="6381939"/>
            <a:ext cx="4572000" cy="215444"/>
          </a:xfrm>
          <a:prstGeom prst="rect">
            <a:avLst/>
          </a:prstGeom>
          <a:noFill/>
        </p:spPr>
        <p:txBody>
          <a:bodyPr wrap="square">
            <a:spAutoFit/>
          </a:bodyPr>
          <a:lstStyle/>
          <a:p>
            <a:r>
              <a:rPr lang="en-US" sz="800" dirty="0"/>
              <a:t>Source: https://</a:t>
            </a:r>
            <a:r>
              <a:rPr lang="en-US" sz="800" dirty="0" err="1"/>
              <a:t>edgedelta.com</a:t>
            </a:r>
            <a:r>
              <a:rPr lang="en-US" sz="800" dirty="0"/>
              <a:t>/company/blog/kubernetes-adoption-statistics</a:t>
            </a:r>
          </a:p>
        </p:txBody>
      </p:sp>
    </p:spTree>
    <p:extLst>
      <p:ext uri="{BB962C8B-B14F-4D97-AF65-F5344CB8AC3E}">
        <p14:creationId xmlns:p14="http://schemas.microsoft.com/office/powerpoint/2010/main" val="3003516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DEC66-2A7B-E42B-D84C-72FBAD788587}"/>
              </a:ext>
            </a:extLst>
          </p:cNvPr>
          <p:cNvSpPr>
            <a:spLocks noGrp="1"/>
          </p:cNvSpPr>
          <p:nvPr>
            <p:ph type="title"/>
          </p:nvPr>
        </p:nvSpPr>
        <p:spPr/>
        <p:txBody>
          <a:bodyPr>
            <a:normAutofit/>
          </a:bodyPr>
          <a:lstStyle/>
          <a:p>
            <a:r>
              <a:rPr lang="en-US" dirty="0"/>
              <a:t>Pods identify the container(s) to run</a:t>
            </a:r>
            <a:endParaRPr lang="en-US" sz="2400" dirty="0"/>
          </a:p>
        </p:txBody>
      </p:sp>
      <p:sp>
        <p:nvSpPr>
          <p:cNvPr id="3" name="Content Placeholder 2">
            <a:extLst>
              <a:ext uri="{FF2B5EF4-FFF2-40B4-BE49-F238E27FC236}">
                <a16:creationId xmlns:a16="http://schemas.microsoft.com/office/drawing/2014/main" id="{1738BC37-69C9-1850-1DCC-DB33DE091AD6}"/>
              </a:ext>
            </a:extLst>
          </p:cNvPr>
          <p:cNvSpPr>
            <a:spLocks noGrp="1"/>
          </p:cNvSpPr>
          <p:nvPr>
            <p:ph idx="1"/>
          </p:nvPr>
        </p:nvSpPr>
        <p:spPr>
          <a:xfrm>
            <a:off x="628650" y="1028790"/>
            <a:ext cx="7886700" cy="494986"/>
          </a:xfrm>
        </p:spPr>
        <p:txBody>
          <a:bodyPr>
            <a:normAutofit/>
          </a:bodyPr>
          <a:lstStyle/>
          <a:p>
            <a:pPr marL="0" indent="0">
              <a:buNone/>
            </a:pPr>
            <a:r>
              <a:rPr lang="en-US" dirty="0">
                <a:solidFill>
                  <a:srgbClr val="222222"/>
                </a:solidFill>
              </a:rPr>
              <a:t>Containers are defined inside a Pod.</a:t>
            </a:r>
            <a:endParaRPr lang="en-US" dirty="0"/>
          </a:p>
        </p:txBody>
      </p:sp>
      <p:sp>
        <p:nvSpPr>
          <p:cNvPr id="22" name="Rectangle 21">
            <a:extLst>
              <a:ext uri="{FF2B5EF4-FFF2-40B4-BE49-F238E27FC236}">
                <a16:creationId xmlns:a16="http://schemas.microsoft.com/office/drawing/2014/main" id="{7F1BF96D-A908-6A33-4271-F259C69A2482}"/>
              </a:ext>
            </a:extLst>
          </p:cNvPr>
          <p:cNvSpPr/>
          <p:nvPr/>
        </p:nvSpPr>
        <p:spPr>
          <a:xfrm>
            <a:off x="5813850" y="2407824"/>
            <a:ext cx="2162754" cy="3807530"/>
          </a:xfrm>
          <a:prstGeom prst="rect">
            <a:avLst/>
          </a:prstGeom>
          <a:solidFill>
            <a:schemeClr val="accent5">
              <a:lumMod val="40000"/>
              <a:lumOff val="60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Deployment</a:t>
            </a:r>
          </a:p>
        </p:txBody>
      </p:sp>
      <p:sp>
        <p:nvSpPr>
          <p:cNvPr id="23" name="Rectangle 22">
            <a:extLst>
              <a:ext uri="{FF2B5EF4-FFF2-40B4-BE49-F238E27FC236}">
                <a16:creationId xmlns:a16="http://schemas.microsoft.com/office/drawing/2014/main" id="{B8DD50F0-26F8-04B4-A77B-EA9B9CCE3BE1}"/>
              </a:ext>
            </a:extLst>
          </p:cNvPr>
          <p:cNvSpPr/>
          <p:nvPr/>
        </p:nvSpPr>
        <p:spPr>
          <a:xfrm>
            <a:off x="5877458" y="2729081"/>
            <a:ext cx="2035535" cy="3399954"/>
          </a:xfrm>
          <a:prstGeom prst="rect">
            <a:avLst/>
          </a:prstGeom>
          <a:solidFill>
            <a:schemeClr val="accent2">
              <a:lumMod val="20000"/>
              <a:lumOff val="80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lumMod val="65000"/>
                  </a:schemeClr>
                </a:solidFill>
              </a:rPr>
              <a:t>ReplicaSet</a:t>
            </a:r>
          </a:p>
        </p:txBody>
      </p:sp>
      <p:sp>
        <p:nvSpPr>
          <p:cNvPr id="24" name="Rectangle 23">
            <a:extLst>
              <a:ext uri="{FF2B5EF4-FFF2-40B4-BE49-F238E27FC236}">
                <a16:creationId xmlns:a16="http://schemas.microsoft.com/office/drawing/2014/main" id="{3AD6D8DF-7C9E-9AFE-49FF-0E309E220865}"/>
              </a:ext>
            </a:extLst>
          </p:cNvPr>
          <p:cNvSpPr/>
          <p:nvPr/>
        </p:nvSpPr>
        <p:spPr>
          <a:xfrm>
            <a:off x="5956972" y="3090866"/>
            <a:ext cx="1891128" cy="2950703"/>
          </a:xfrm>
          <a:prstGeom prst="rect">
            <a:avLst/>
          </a:prstGeom>
          <a:solidFill>
            <a:schemeClr val="bg1">
              <a:lumMod val="9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solidFill>
                  <a:srgbClr val="326CE5"/>
                </a:solidFill>
              </a:rPr>
              <a:t>Pod</a:t>
            </a:r>
          </a:p>
        </p:txBody>
      </p:sp>
      <p:sp>
        <p:nvSpPr>
          <p:cNvPr id="26" name="Rectangle 25">
            <a:extLst>
              <a:ext uri="{FF2B5EF4-FFF2-40B4-BE49-F238E27FC236}">
                <a16:creationId xmlns:a16="http://schemas.microsoft.com/office/drawing/2014/main" id="{EA1426B2-4822-B435-611D-EA91B1D08CD2}"/>
              </a:ext>
            </a:extLst>
          </p:cNvPr>
          <p:cNvSpPr/>
          <p:nvPr/>
        </p:nvSpPr>
        <p:spPr>
          <a:xfrm>
            <a:off x="6036483" y="3403350"/>
            <a:ext cx="1734551" cy="2550756"/>
          </a:xfrm>
          <a:prstGeom prst="rect">
            <a:avLst/>
          </a:prstGeom>
          <a:solidFill>
            <a:schemeClr val="accent6">
              <a:lumMod val="60000"/>
              <a:lumOff val="4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Container</a:t>
            </a:r>
          </a:p>
          <a:p>
            <a:pPr algn="ctr"/>
            <a:endParaRPr lang="en-US" sz="900" dirty="0">
              <a:solidFill>
                <a:schemeClr val="bg1"/>
              </a:solidFill>
            </a:endParaRPr>
          </a:p>
        </p:txBody>
      </p:sp>
      <p:sp>
        <p:nvSpPr>
          <p:cNvPr id="27" name="Rectangle 26">
            <a:extLst>
              <a:ext uri="{FF2B5EF4-FFF2-40B4-BE49-F238E27FC236}">
                <a16:creationId xmlns:a16="http://schemas.microsoft.com/office/drawing/2014/main" id="{07C48884-88C1-A2C8-2FD8-074038CE9A48}"/>
              </a:ext>
            </a:extLst>
          </p:cNvPr>
          <p:cNvSpPr/>
          <p:nvPr/>
        </p:nvSpPr>
        <p:spPr>
          <a:xfrm>
            <a:off x="6076519" y="4078705"/>
            <a:ext cx="1654759" cy="227801"/>
          </a:xfrm>
          <a:prstGeom prst="rect">
            <a:avLst/>
          </a:prstGeom>
          <a:solidFill>
            <a:schemeClr val="bg1">
              <a:lumMod val="75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Volume Mounts</a:t>
            </a:r>
          </a:p>
        </p:txBody>
      </p:sp>
      <p:sp>
        <p:nvSpPr>
          <p:cNvPr id="28" name="Rectangle 27">
            <a:extLst>
              <a:ext uri="{FF2B5EF4-FFF2-40B4-BE49-F238E27FC236}">
                <a16:creationId xmlns:a16="http://schemas.microsoft.com/office/drawing/2014/main" id="{F01AF956-B9A4-5513-0EB6-C3837578A58D}"/>
              </a:ext>
            </a:extLst>
          </p:cNvPr>
          <p:cNvSpPr/>
          <p:nvPr/>
        </p:nvSpPr>
        <p:spPr>
          <a:xfrm>
            <a:off x="6076519" y="3735707"/>
            <a:ext cx="1654760" cy="227801"/>
          </a:xfrm>
          <a:prstGeom prst="rect">
            <a:avLst/>
          </a:prstGeom>
          <a:solidFill>
            <a:schemeClr val="bg1">
              <a:lumMod val="75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 dirty="0">
                <a:solidFill>
                  <a:schemeClr val="bg1"/>
                </a:solidFill>
              </a:rPr>
              <a:t>Environment Variables</a:t>
            </a:r>
          </a:p>
        </p:txBody>
      </p:sp>
      <p:sp>
        <p:nvSpPr>
          <p:cNvPr id="29" name="Rectangle 28">
            <a:extLst>
              <a:ext uri="{FF2B5EF4-FFF2-40B4-BE49-F238E27FC236}">
                <a16:creationId xmlns:a16="http://schemas.microsoft.com/office/drawing/2014/main" id="{D7702746-1355-C41B-BCF7-E9AA12F0BF48}"/>
              </a:ext>
            </a:extLst>
          </p:cNvPr>
          <p:cNvSpPr/>
          <p:nvPr/>
        </p:nvSpPr>
        <p:spPr>
          <a:xfrm>
            <a:off x="6076521" y="5658205"/>
            <a:ext cx="1654758" cy="227801"/>
          </a:xfrm>
          <a:prstGeom prst="rect">
            <a:avLst/>
          </a:prstGeom>
          <a:solidFill>
            <a:schemeClr val="bg1">
              <a:lumMod val="75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Resources</a:t>
            </a:r>
          </a:p>
        </p:txBody>
      </p:sp>
      <p:sp>
        <p:nvSpPr>
          <p:cNvPr id="30" name="Rectangle 29">
            <a:extLst>
              <a:ext uri="{FF2B5EF4-FFF2-40B4-BE49-F238E27FC236}">
                <a16:creationId xmlns:a16="http://schemas.microsoft.com/office/drawing/2014/main" id="{B8C5223C-B6C7-92A3-A217-887EE7BB27BE}"/>
              </a:ext>
            </a:extLst>
          </p:cNvPr>
          <p:cNvSpPr/>
          <p:nvPr/>
        </p:nvSpPr>
        <p:spPr>
          <a:xfrm>
            <a:off x="6076521" y="4832813"/>
            <a:ext cx="1654758" cy="227801"/>
          </a:xfrm>
          <a:prstGeom prst="rect">
            <a:avLst/>
          </a:prstGeom>
          <a:solidFill>
            <a:schemeClr val="bg1">
              <a:lumMod val="75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Liveness Probe</a:t>
            </a:r>
          </a:p>
        </p:txBody>
      </p:sp>
      <p:sp>
        <p:nvSpPr>
          <p:cNvPr id="31" name="Rectangle 30">
            <a:extLst>
              <a:ext uri="{FF2B5EF4-FFF2-40B4-BE49-F238E27FC236}">
                <a16:creationId xmlns:a16="http://schemas.microsoft.com/office/drawing/2014/main" id="{506E918D-5797-A307-1853-A49589183CAA}"/>
              </a:ext>
            </a:extLst>
          </p:cNvPr>
          <p:cNvSpPr/>
          <p:nvPr/>
        </p:nvSpPr>
        <p:spPr>
          <a:xfrm>
            <a:off x="6076521" y="5259196"/>
            <a:ext cx="1654758" cy="227801"/>
          </a:xfrm>
          <a:prstGeom prst="rect">
            <a:avLst/>
          </a:prstGeom>
          <a:solidFill>
            <a:schemeClr val="bg1">
              <a:lumMod val="75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Readiness Probe</a:t>
            </a:r>
          </a:p>
        </p:txBody>
      </p:sp>
      <p:sp>
        <p:nvSpPr>
          <p:cNvPr id="32" name="Rectangle 31">
            <a:extLst>
              <a:ext uri="{FF2B5EF4-FFF2-40B4-BE49-F238E27FC236}">
                <a16:creationId xmlns:a16="http://schemas.microsoft.com/office/drawing/2014/main" id="{F9494A7C-72C4-3B09-99D6-787E3410ED26}"/>
              </a:ext>
            </a:extLst>
          </p:cNvPr>
          <p:cNvSpPr/>
          <p:nvPr/>
        </p:nvSpPr>
        <p:spPr>
          <a:xfrm>
            <a:off x="6076521" y="4454019"/>
            <a:ext cx="1654758" cy="227801"/>
          </a:xfrm>
          <a:prstGeom prst="rect">
            <a:avLst/>
          </a:prstGeom>
          <a:solidFill>
            <a:schemeClr val="bg1">
              <a:lumMod val="75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Ports</a:t>
            </a:r>
          </a:p>
        </p:txBody>
      </p:sp>
      <p:sp>
        <p:nvSpPr>
          <p:cNvPr id="35" name="Rectangle 34">
            <a:extLst>
              <a:ext uri="{FF2B5EF4-FFF2-40B4-BE49-F238E27FC236}">
                <a16:creationId xmlns:a16="http://schemas.microsoft.com/office/drawing/2014/main" id="{4540C728-6B05-31EA-5380-14E1F6A196B9}"/>
              </a:ext>
            </a:extLst>
          </p:cNvPr>
          <p:cNvSpPr/>
          <p:nvPr/>
        </p:nvSpPr>
        <p:spPr>
          <a:xfrm>
            <a:off x="3307510" y="2407824"/>
            <a:ext cx="2084380" cy="1437862"/>
          </a:xfrm>
          <a:prstGeom prst="rect">
            <a:avLst/>
          </a:prstGeom>
          <a:solidFill>
            <a:schemeClr val="accent5">
              <a:lumMod val="40000"/>
              <a:lumOff val="60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Deployment</a:t>
            </a:r>
          </a:p>
        </p:txBody>
      </p:sp>
      <p:sp>
        <p:nvSpPr>
          <p:cNvPr id="37" name="Rectangle 36">
            <a:extLst>
              <a:ext uri="{FF2B5EF4-FFF2-40B4-BE49-F238E27FC236}">
                <a16:creationId xmlns:a16="http://schemas.microsoft.com/office/drawing/2014/main" id="{52B046D5-B50F-BF5C-0093-F7449834584A}"/>
              </a:ext>
            </a:extLst>
          </p:cNvPr>
          <p:cNvSpPr/>
          <p:nvPr/>
        </p:nvSpPr>
        <p:spPr>
          <a:xfrm>
            <a:off x="3402167" y="2764717"/>
            <a:ext cx="1891128" cy="1003561"/>
          </a:xfrm>
          <a:prstGeom prst="rect">
            <a:avLst/>
          </a:prstGeom>
          <a:solidFill>
            <a:schemeClr val="bg1">
              <a:lumMod val="9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solidFill>
                  <a:srgbClr val="326CE5"/>
                </a:solidFill>
              </a:rPr>
              <a:t>Pod</a:t>
            </a:r>
          </a:p>
        </p:txBody>
      </p:sp>
      <p:sp>
        <p:nvSpPr>
          <p:cNvPr id="38" name="Rectangle 37">
            <a:extLst>
              <a:ext uri="{FF2B5EF4-FFF2-40B4-BE49-F238E27FC236}">
                <a16:creationId xmlns:a16="http://schemas.microsoft.com/office/drawing/2014/main" id="{AF9C4371-9428-032D-B88A-2553F694F369}"/>
              </a:ext>
            </a:extLst>
          </p:cNvPr>
          <p:cNvSpPr/>
          <p:nvPr/>
        </p:nvSpPr>
        <p:spPr>
          <a:xfrm>
            <a:off x="3481678" y="3077201"/>
            <a:ext cx="1734551" cy="275357"/>
          </a:xfrm>
          <a:prstGeom prst="rect">
            <a:avLst/>
          </a:prstGeom>
          <a:solidFill>
            <a:schemeClr val="accent6">
              <a:lumMod val="60000"/>
              <a:lumOff val="4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Container</a:t>
            </a:r>
          </a:p>
          <a:p>
            <a:pPr algn="ctr"/>
            <a:endParaRPr lang="en-US" sz="900" dirty="0">
              <a:solidFill>
                <a:schemeClr val="bg1"/>
              </a:solidFill>
            </a:endParaRPr>
          </a:p>
        </p:txBody>
      </p:sp>
      <p:sp>
        <p:nvSpPr>
          <p:cNvPr id="56" name="Rectangle 55">
            <a:extLst>
              <a:ext uri="{FF2B5EF4-FFF2-40B4-BE49-F238E27FC236}">
                <a16:creationId xmlns:a16="http://schemas.microsoft.com/office/drawing/2014/main" id="{FCBEEC90-3C1A-CAFD-852B-FB01C229592C}"/>
              </a:ext>
            </a:extLst>
          </p:cNvPr>
          <p:cNvSpPr/>
          <p:nvPr/>
        </p:nvSpPr>
        <p:spPr>
          <a:xfrm>
            <a:off x="3473147" y="3425280"/>
            <a:ext cx="1734551" cy="275357"/>
          </a:xfrm>
          <a:prstGeom prst="rect">
            <a:avLst/>
          </a:prstGeom>
          <a:solidFill>
            <a:schemeClr val="accent6">
              <a:lumMod val="60000"/>
              <a:lumOff val="4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Container</a:t>
            </a:r>
          </a:p>
          <a:p>
            <a:pPr algn="ctr"/>
            <a:endParaRPr lang="en-US" sz="900" dirty="0">
              <a:solidFill>
                <a:schemeClr val="bg1"/>
              </a:solidFill>
            </a:endParaRPr>
          </a:p>
        </p:txBody>
      </p:sp>
      <p:grpSp>
        <p:nvGrpSpPr>
          <p:cNvPr id="68" name="Group 67">
            <a:extLst>
              <a:ext uri="{FF2B5EF4-FFF2-40B4-BE49-F238E27FC236}">
                <a16:creationId xmlns:a16="http://schemas.microsoft.com/office/drawing/2014/main" id="{1BDFC3FA-C82F-52FF-959D-F889F77DA95B}"/>
              </a:ext>
            </a:extLst>
          </p:cNvPr>
          <p:cNvGrpSpPr/>
          <p:nvPr/>
        </p:nvGrpSpPr>
        <p:grpSpPr>
          <a:xfrm>
            <a:off x="994422" y="2406658"/>
            <a:ext cx="1891128" cy="660563"/>
            <a:chOff x="771772" y="2687915"/>
            <a:chExt cx="1891128" cy="660563"/>
          </a:xfrm>
        </p:grpSpPr>
        <p:sp>
          <p:nvSpPr>
            <p:cNvPr id="59" name="Rectangle 58">
              <a:extLst>
                <a:ext uri="{FF2B5EF4-FFF2-40B4-BE49-F238E27FC236}">
                  <a16:creationId xmlns:a16="http://schemas.microsoft.com/office/drawing/2014/main" id="{7221AD7C-9774-A5E8-74C2-CF3E628D796E}"/>
                </a:ext>
              </a:extLst>
            </p:cNvPr>
            <p:cNvSpPr/>
            <p:nvPr/>
          </p:nvSpPr>
          <p:spPr>
            <a:xfrm>
              <a:off x="771772" y="2687915"/>
              <a:ext cx="1891128" cy="660563"/>
            </a:xfrm>
            <a:prstGeom prst="rect">
              <a:avLst/>
            </a:prstGeom>
            <a:solidFill>
              <a:schemeClr val="bg1">
                <a:lumMod val="95000"/>
              </a:schemeClr>
            </a:solidFill>
            <a:ln w="63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b="1" dirty="0">
                  <a:solidFill>
                    <a:srgbClr val="326CE5"/>
                  </a:solidFill>
                </a:rPr>
                <a:t>Pod</a:t>
              </a:r>
            </a:p>
          </p:txBody>
        </p:sp>
        <p:sp>
          <p:nvSpPr>
            <p:cNvPr id="60" name="Rectangle 59">
              <a:extLst>
                <a:ext uri="{FF2B5EF4-FFF2-40B4-BE49-F238E27FC236}">
                  <a16:creationId xmlns:a16="http://schemas.microsoft.com/office/drawing/2014/main" id="{5AC7E2D8-DFA9-4D22-8681-46C53704E529}"/>
                </a:ext>
              </a:extLst>
            </p:cNvPr>
            <p:cNvSpPr/>
            <p:nvPr/>
          </p:nvSpPr>
          <p:spPr>
            <a:xfrm>
              <a:off x="851283" y="3000399"/>
              <a:ext cx="1734551" cy="275357"/>
            </a:xfrm>
            <a:prstGeom prst="rect">
              <a:avLst/>
            </a:prstGeom>
            <a:solidFill>
              <a:schemeClr val="accent6">
                <a:lumMod val="60000"/>
                <a:lumOff val="4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Container</a:t>
              </a:r>
            </a:p>
            <a:p>
              <a:pPr algn="ctr"/>
              <a:endParaRPr lang="en-US" sz="900" dirty="0">
                <a:solidFill>
                  <a:schemeClr val="bg1"/>
                </a:solidFill>
              </a:endParaRPr>
            </a:p>
          </p:txBody>
        </p:sp>
      </p:grpSp>
      <p:sp>
        <p:nvSpPr>
          <p:cNvPr id="64" name="Content Placeholder 2">
            <a:extLst>
              <a:ext uri="{FF2B5EF4-FFF2-40B4-BE49-F238E27FC236}">
                <a16:creationId xmlns:a16="http://schemas.microsoft.com/office/drawing/2014/main" id="{001CC8FD-8325-A812-25F0-183351BA4C65}"/>
              </a:ext>
            </a:extLst>
          </p:cNvPr>
          <p:cNvSpPr txBox="1">
            <a:spLocks/>
          </p:cNvSpPr>
          <p:nvPr/>
        </p:nvSpPr>
        <p:spPr>
          <a:xfrm>
            <a:off x="985185" y="1762630"/>
            <a:ext cx="1891128" cy="3272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dirty="0">
                <a:solidFill>
                  <a:srgbClr val="222222"/>
                </a:solidFill>
              </a:rPr>
              <a:t>Pod with a single container</a:t>
            </a:r>
            <a:endParaRPr lang="en-US" sz="1100" dirty="0"/>
          </a:p>
        </p:txBody>
      </p:sp>
      <p:sp>
        <p:nvSpPr>
          <p:cNvPr id="65" name="Content Placeholder 2">
            <a:extLst>
              <a:ext uri="{FF2B5EF4-FFF2-40B4-BE49-F238E27FC236}">
                <a16:creationId xmlns:a16="http://schemas.microsoft.com/office/drawing/2014/main" id="{DCDF2031-D79E-20CB-943F-9F18AE504281}"/>
              </a:ext>
            </a:extLst>
          </p:cNvPr>
          <p:cNvSpPr txBox="1">
            <a:spLocks/>
          </p:cNvSpPr>
          <p:nvPr/>
        </p:nvSpPr>
        <p:spPr>
          <a:xfrm>
            <a:off x="3358368" y="1700638"/>
            <a:ext cx="2084380" cy="3272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dirty="0">
                <a:solidFill>
                  <a:srgbClr val="222222"/>
                </a:solidFill>
              </a:rPr>
              <a:t>Deployment with multiple containers</a:t>
            </a:r>
            <a:endParaRPr lang="en-US" sz="1100" dirty="0"/>
          </a:p>
        </p:txBody>
      </p:sp>
      <p:sp>
        <p:nvSpPr>
          <p:cNvPr id="66" name="Content Placeholder 2">
            <a:extLst>
              <a:ext uri="{FF2B5EF4-FFF2-40B4-BE49-F238E27FC236}">
                <a16:creationId xmlns:a16="http://schemas.microsoft.com/office/drawing/2014/main" id="{E00FB749-2F42-AC81-7EA5-CA3535C3CF72}"/>
              </a:ext>
            </a:extLst>
          </p:cNvPr>
          <p:cNvSpPr txBox="1">
            <a:spLocks/>
          </p:cNvSpPr>
          <p:nvPr/>
        </p:nvSpPr>
        <p:spPr>
          <a:xfrm>
            <a:off x="5650912" y="1523778"/>
            <a:ext cx="2457282" cy="5612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dirty="0">
                <a:solidFill>
                  <a:srgbClr val="222222"/>
                </a:solidFill>
              </a:rPr>
              <a:t>Deployment with replicas, networking, storage, CPU &amp; Memory limits, probes, and variables</a:t>
            </a:r>
            <a:endParaRPr lang="en-US" sz="1100" dirty="0"/>
          </a:p>
        </p:txBody>
      </p:sp>
      <p:grpSp>
        <p:nvGrpSpPr>
          <p:cNvPr id="4" name="Group 3">
            <a:extLst>
              <a:ext uri="{FF2B5EF4-FFF2-40B4-BE49-F238E27FC236}">
                <a16:creationId xmlns:a16="http://schemas.microsoft.com/office/drawing/2014/main" id="{F2E75B88-26A7-C576-1DC5-1D859A93DD69}"/>
              </a:ext>
            </a:extLst>
          </p:cNvPr>
          <p:cNvGrpSpPr/>
          <p:nvPr/>
        </p:nvGrpSpPr>
        <p:grpSpPr>
          <a:xfrm>
            <a:off x="1214298" y="3908894"/>
            <a:ext cx="1404795" cy="1115055"/>
            <a:chOff x="1184947" y="4876100"/>
            <a:chExt cx="3509422" cy="555220"/>
          </a:xfrm>
        </p:grpSpPr>
        <p:sp>
          <p:nvSpPr>
            <p:cNvPr id="70" name="Rounded Rectangle 69">
              <a:extLst>
                <a:ext uri="{FF2B5EF4-FFF2-40B4-BE49-F238E27FC236}">
                  <a16:creationId xmlns:a16="http://schemas.microsoft.com/office/drawing/2014/main" id="{B9E95DE2-2633-E01B-C9CA-216960AD6BA8}"/>
                </a:ext>
              </a:extLst>
            </p:cNvPr>
            <p:cNvSpPr/>
            <p:nvPr/>
          </p:nvSpPr>
          <p:spPr>
            <a:xfrm>
              <a:off x="1184947" y="4876100"/>
              <a:ext cx="3279775" cy="555220"/>
            </a:xfrm>
            <a:prstGeom prst="roundRect">
              <a:avLst>
                <a:gd name="adj" fmla="val 7263"/>
              </a:avLst>
            </a:prstGeom>
            <a:solidFill>
              <a:srgbClr val="FFFF00">
                <a:alpha val="2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B836739F-3FCC-80B6-A7AE-05005FAED0F4}"/>
                </a:ext>
              </a:extLst>
            </p:cNvPr>
            <p:cNvSpPr txBox="1">
              <a:spLocks/>
            </p:cNvSpPr>
            <p:nvPr/>
          </p:nvSpPr>
          <p:spPr>
            <a:xfrm>
              <a:off x="1414594" y="4901663"/>
              <a:ext cx="3279775" cy="504095"/>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sz="1200" b="1" i="0" dirty="0">
                  <a:solidFill>
                    <a:srgbClr val="222222"/>
                  </a:solidFill>
                  <a:effectLst/>
                </a:rPr>
                <a:t>NOTE</a:t>
              </a:r>
              <a:r>
                <a:rPr lang="en-US" sz="1200" b="0" i="0" dirty="0">
                  <a:solidFill>
                    <a:srgbClr val="222222"/>
                  </a:solidFill>
                  <a:effectLst/>
                </a:rPr>
                <a:t>: </a:t>
              </a:r>
              <a:r>
                <a:rPr lang="en-US" sz="1100" b="0" i="0" dirty="0">
                  <a:solidFill>
                    <a:srgbClr val="222222"/>
                  </a:solidFill>
                  <a:effectLst/>
                </a:rPr>
                <a:t>Pods are generally not created directly and are created using workload resources.</a:t>
              </a:r>
              <a:endParaRPr lang="en-US" sz="1100" dirty="0"/>
            </a:p>
          </p:txBody>
        </p:sp>
      </p:grpSp>
      <p:cxnSp>
        <p:nvCxnSpPr>
          <p:cNvPr id="6" name="Straight Connector 5">
            <a:extLst>
              <a:ext uri="{FF2B5EF4-FFF2-40B4-BE49-F238E27FC236}">
                <a16:creationId xmlns:a16="http://schemas.microsoft.com/office/drawing/2014/main" id="{A6FE99C9-6537-C0CD-2605-D1FBEC4BD318}"/>
              </a:ext>
            </a:extLst>
          </p:cNvPr>
          <p:cNvCxnSpPr>
            <a:cxnSpLocks/>
          </p:cNvCxnSpPr>
          <p:nvPr/>
        </p:nvCxnSpPr>
        <p:spPr>
          <a:xfrm flipV="1">
            <a:off x="3091911" y="1557585"/>
            <a:ext cx="0" cy="4773476"/>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7E2E831-A600-D879-C7F6-23D2739F15DA}"/>
              </a:ext>
            </a:extLst>
          </p:cNvPr>
          <p:cNvCxnSpPr>
            <a:cxnSpLocks/>
          </p:cNvCxnSpPr>
          <p:nvPr/>
        </p:nvCxnSpPr>
        <p:spPr>
          <a:xfrm flipV="1">
            <a:off x="5600054" y="1557585"/>
            <a:ext cx="0" cy="4750228"/>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662BEEF-16D7-83CF-BEB4-6599467B2525}"/>
              </a:ext>
            </a:extLst>
          </p:cNvPr>
          <p:cNvCxnSpPr>
            <a:cxnSpLocks/>
          </p:cNvCxnSpPr>
          <p:nvPr/>
        </p:nvCxnSpPr>
        <p:spPr>
          <a:xfrm flipH="1">
            <a:off x="821411" y="2232298"/>
            <a:ext cx="7292415"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6983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5F2BA-A8AF-FC0F-6E10-EAB21A656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81B32-6CE8-93BC-AE94-FC11357D0AC8}"/>
              </a:ext>
            </a:extLst>
          </p:cNvPr>
          <p:cNvSpPr>
            <a:spLocks noGrp="1"/>
          </p:cNvSpPr>
          <p:nvPr>
            <p:ph type="title"/>
          </p:nvPr>
        </p:nvSpPr>
        <p:spPr/>
        <p:txBody>
          <a:bodyPr/>
          <a:lstStyle/>
          <a:p>
            <a:r>
              <a:rPr lang="en-US" dirty="0"/>
              <a:t>Kubernetes Pods</a:t>
            </a:r>
          </a:p>
        </p:txBody>
      </p:sp>
      <p:sp>
        <p:nvSpPr>
          <p:cNvPr id="3" name="Content Placeholder 2">
            <a:extLst>
              <a:ext uri="{FF2B5EF4-FFF2-40B4-BE49-F238E27FC236}">
                <a16:creationId xmlns:a16="http://schemas.microsoft.com/office/drawing/2014/main" id="{FEEFAED5-D1EC-4604-85F8-F8D7687659DC}"/>
              </a:ext>
            </a:extLst>
          </p:cNvPr>
          <p:cNvSpPr>
            <a:spLocks noGrp="1"/>
          </p:cNvSpPr>
          <p:nvPr>
            <p:ph idx="1"/>
          </p:nvPr>
        </p:nvSpPr>
        <p:spPr>
          <a:xfrm>
            <a:off x="628650" y="1010691"/>
            <a:ext cx="7886700" cy="1048945"/>
          </a:xfrm>
        </p:spPr>
        <p:txBody>
          <a:bodyPr>
            <a:normAutofit lnSpcReduction="10000"/>
          </a:bodyPr>
          <a:lstStyle/>
          <a:p>
            <a:pPr marL="0" indent="0">
              <a:buNone/>
            </a:pPr>
            <a:r>
              <a:rPr lang="en-US" sz="2400" dirty="0"/>
              <a:t>The Pod is the core for getting work done in Kubernetes. Pods use other defined resources or interfacing with other resources in the cluster.</a:t>
            </a:r>
          </a:p>
          <a:p>
            <a:pPr marL="0" indent="0">
              <a:buNone/>
            </a:pPr>
            <a:endParaRPr lang="en-US" sz="2400" dirty="0"/>
          </a:p>
          <a:p>
            <a:pPr marL="0" indent="0">
              <a:buNone/>
            </a:pPr>
            <a:endParaRPr lang="en-US" sz="2400" dirty="0"/>
          </a:p>
        </p:txBody>
      </p:sp>
      <p:pic>
        <p:nvPicPr>
          <p:cNvPr id="12" name="Picture 28">
            <a:extLst>
              <a:ext uri="{FF2B5EF4-FFF2-40B4-BE49-F238E27FC236}">
                <a16:creationId xmlns:a16="http://schemas.microsoft.com/office/drawing/2014/main" id="{6AB9E02C-67D4-56F3-12A7-39554DB60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756" y="-681416"/>
            <a:ext cx="216800" cy="210872"/>
          </a:xfrm>
          <a:prstGeom prst="rect">
            <a:avLst/>
          </a:prstGeom>
          <a:noFill/>
          <a:extLst>
            <a:ext uri="{909E8E84-426E-40DD-AFC4-6F175D3DCCD1}">
              <a14:hiddenFill xmlns:a14="http://schemas.microsoft.com/office/drawing/2010/main">
                <a:solidFill>
                  <a:srgbClr val="FFFFFF"/>
                </a:solidFill>
              </a14:hiddenFill>
            </a:ext>
          </a:extLst>
        </p:spPr>
      </p:pic>
      <p:grpSp>
        <p:nvGrpSpPr>
          <p:cNvPr id="5154" name="Group 5153">
            <a:extLst>
              <a:ext uri="{FF2B5EF4-FFF2-40B4-BE49-F238E27FC236}">
                <a16:creationId xmlns:a16="http://schemas.microsoft.com/office/drawing/2014/main" id="{38548501-8489-3E32-ED7E-879346C5CFC3}"/>
              </a:ext>
            </a:extLst>
          </p:cNvPr>
          <p:cNvGrpSpPr/>
          <p:nvPr/>
        </p:nvGrpSpPr>
        <p:grpSpPr>
          <a:xfrm>
            <a:off x="1606615" y="2145053"/>
            <a:ext cx="6104002" cy="4224750"/>
            <a:chOff x="1606614" y="1846142"/>
            <a:chExt cx="6535873" cy="4523661"/>
          </a:xfrm>
        </p:grpSpPr>
        <p:sp>
          <p:nvSpPr>
            <p:cNvPr id="42" name="Rounded Rectangle 41">
              <a:extLst>
                <a:ext uri="{FF2B5EF4-FFF2-40B4-BE49-F238E27FC236}">
                  <a16:creationId xmlns:a16="http://schemas.microsoft.com/office/drawing/2014/main" id="{7FDD0F87-174C-971A-70B3-13C873706053}"/>
                </a:ext>
              </a:extLst>
            </p:cNvPr>
            <p:cNvSpPr/>
            <p:nvPr/>
          </p:nvSpPr>
          <p:spPr>
            <a:xfrm>
              <a:off x="1606614" y="2159795"/>
              <a:ext cx="6297523" cy="4210008"/>
            </a:xfrm>
            <a:prstGeom prst="roundRect">
              <a:avLst>
                <a:gd name="adj" fmla="val 405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tx1">
                    <a:lumMod val="50000"/>
                    <a:lumOff val="50000"/>
                  </a:schemeClr>
                </a:solidFill>
              </a:endParaRPr>
            </a:p>
          </p:txBody>
        </p:sp>
        <p:grpSp>
          <p:nvGrpSpPr>
            <p:cNvPr id="20" name="Group 19">
              <a:extLst>
                <a:ext uri="{FF2B5EF4-FFF2-40B4-BE49-F238E27FC236}">
                  <a16:creationId xmlns:a16="http://schemas.microsoft.com/office/drawing/2014/main" id="{66106067-1F84-B064-7253-7E16E8D656D3}"/>
                </a:ext>
              </a:extLst>
            </p:cNvPr>
            <p:cNvGrpSpPr/>
            <p:nvPr/>
          </p:nvGrpSpPr>
          <p:grpSpPr>
            <a:xfrm>
              <a:off x="3486007" y="2712774"/>
              <a:ext cx="1606297" cy="762968"/>
              <a:chOff x="2073714" y="3528386"/>
              <a:chExt cx="1606297" cy="762968"/>
            </a:xfrm>
          </p:grpSpPr>
          <p:sp>
            <p:nvSpPr>
              <p:cNvPr id="18" name="Rounded Rectangle 17">
                <a:extLst>
                  <a:ext uri="{FF2B5EF4-FFF2-40B4-BE49-F238E27FC236}">
                    <a16:creationId xmlns:a16="http://schemas.microsoft.com/office/drawing/2014/main" id="{D182656E-B348-C711-7458-2FEB45C5F2D4}"/>
                  </a:ext>
                </a:extLst>
              </p:cNvPr>
              <p:cNvSpPr/>
              <p:nvPr/>
            </p:nvSpPr>
            <p:spPr>
              <a:xfrm>
                <a:off x="2073714" y="3528386"/>
                <a:ext cx="1606297" cy="762968"/>
              </a:xfrm>
              <a:prstGeom prst="roundRect">
                <a:avLst>
                  <a:gd name="adj" fmla="val 9743"/>
                </a:avLst>
              </a:prstGeom>
              <a:solidFill>
                <a:srgbClr val="FEFFD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lumMod val="50000"/>
                        <a:lumOff val="50000"/>
                      </a:schemeClr>
                    </a:solidFill>
                  </a:rPr>
                  <a:t>Configuration</a:t>
                </a:r>
              </a:p>
            </p:txBody>
          </p:sp>
          <p:pic>
            <p:nvPicPr>
              <p:cNvPr id="5124" name="Picture 4">
                <a:extLst>
                  <a:ext uri="{FF2B5EF4-FFF2-40B4-BE49-F238E27FC236}">
                    <a16:creationId xmlns:a16="http://schemas.microsoft.com/office/drawing/2014/main" id="{FBAF0A07-CC87-2B63-D08E-45366EA45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246" y="3782714"/>
                <a:ext cx="447729" cy="43548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B492D111-6B93-7A59-C394-0088880A5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380" y="3782714"/>
                <a:ext cx="447729" cy="4354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E92DB690-CA6A-617C-A65E-F4707EA1BEAA}"/>
                </a:ext>
              </a:extLst>
            </p:cNvPr>
            <p:cNvGrpSpPr/>
            <p:nvPr/>
          </p:nvGrpSpPr>
          <p:grpSpPr>
            <a:xfrm>
              <a:off x="5621784" y="4833921"/>
              <a:ext cx="2202597" cy="762968"/>
              <a:chOff x="3957448" y="4479818"/>
              <a:chExt cx="2202597" cy="762968"/>
            </a:xfrm>
          </p:grpSpPr>
          <p:sp>
            <p:nvSpPr>
              <p:cNvPr id="40" name="Rounded Rectangle 39">
                <a:extLst>
                  <a:ext uri="{FF2B5EF4-FFF2-40B4-BE49-F238E27FC236}">
                    <a16:creationId xmlns:a16="http://schemas.microsoft.com/office/drawing/2014/main" id="{A7427431-5553-3A94-8F21-A06A2E39791B}"/>
                  </a:ext>
                </a:extLst>
              </p:cNvPr>
              <p:cNvSpPr/>
              <p:nvPr/>
            </p:nvSpPr>
            <p:spPr>
              <a:xfrm>
                <a:off x="3957448" y="4479818"/>
                <a:ext cx="2202597" cy="762968"/>
              </a:xfrm>
              <a:prstGeom prst="roundRect">
                <a:avLst>
                  <a:gd name="adj" fmla="val 9743"/>
                </a:avLst>
              </a:prstGeom>
              <a:solidFill>
                <a:srgbClr val="FBD66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900" dirty="0">
                    <a:solidFill>
                      <a:schemeClr val="tx1">
                        <a:lumMod val="50000"/>
                        <a:lumOff val="50000"/>
                      </a:schemeClr>
                    </a:solidFill>
                  </a:rPr>
                  <a:t>             Storage</a:t>
                </a:r>
              </a:p>
            </p:txBody>
          </p:sp>
          <p:pic>
            <p:nvPicPr>
              <p:cNvPr id="13" name="Picture 10">
                <a:extLst>
                  <a:ext uri="{FF2B5EF4-FFF2-40B4-BE49-F238E27FC236}">
                    <a16:creationId xmlns:a16="http://schemas.microsoft.com/office/drawing/2014/main" id="{1AF7BA9C-40E9-E452-DD63-58126E2E7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56" y="4719087"/>
                <a:ext cx="438016" cy="4260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a:extLst>
                  <a:ext uri="{FF2B5EF4-FFF2-40B4-BE49-F238E27FC236}">
                    <a16:creationId xmlns:a16="http://schemas.microsoft.com/office/drawing/2014/main" id="{89144DD9-E408-4FCC-ADFC-224D9112CF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8772" y="4719087"/>
                <a:ext cx="438017" cy="4260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a:extLst>
                  <a:ext uri="{FF2B5EF4-FFF2-40B4-BE49-F238E27FC236}">
                    <a16:creationId xmlns:a16="http://schemas.microsoft.com/office/drawing/2014/main" id="{95D19FBD-81CE-06C7-6AB6-0B381E1567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8194" y="4722847"/>
                <a:ext cx="438015" cy="4260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0E5B732B-AB8C-7500-B843-AD65800C7CC1}"/>
                </a:ext>
              </a:extLst>
            </p:cNvPr>
            <p:cNvGrpSpPr/>
            <p:nvPr/>
          </p:nvGrpSpPr>
          <p:grpSpPr>
            <a:xfrm>
              <a:off x="5023830" y="3759112"/>
              <a:ext cx="1606298" cy="762968"/>
              <a:chOff x="1725041" y="4448334"/>
              <a:chExt cx="1606298" cy="762968"/>
            </a:xfrm>
          </p:grpSpPr>
          <p:sp>
            <p:nvSpPr>
              <p:cNvPr id="44" name="Rounded Rectangle 43">
                <a:extLst>
                  <a:ext uri="{FF2B5EF4-FFF2-40B4-BE49-F238E27FC236}">
                    <a16:creationId xmlns:a16="http://schemas.microsoft.com/office/drawing/2014/main" id="{70DD653D-29F9-9C5D-3234-187568DB673B}"/>
                  </a:ext>
                </a:extLst>
              </p:cNvPr>
              <p:cNvSpPr/>
              <p:nvPr/>
            </p:nvSpPr>
            <p:spPr>
              <a:xfrm>
                <a:off x="1725041" y="4448334"/>
                <a:ext cx="1606298" cy="762968"/>
              </a:xfrm>
              <a:prstGeom prst="roundRect">
                <a:avLst>
                  <a:gd name="adj" fmla="val 9743"/>
                </a:avLst>
              </a:prstGeom>
              <a:solidFill>
                <a:srgbClr val="92CBF9"/>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lumMod val="50000"/>
                        <a:lumOff val="50000"/>
                      </a:schemeClr>
                    </a:solidFill>
                  </a:rPr>
                  <a:t>Service</a:t>
                </a:r>
              </a:p>
            </p:txBody>
          </p:sp>
          <p:pic>
            <p:nvPicPr>
              <p:cNvPr id="5128" name="Picture 8">
                <a:extLst>
                  <a:ext uri="{FF2B5EF4-FFF2-40B4-BE49-F238E27FC236}">
                    <a16:creationId xmlns:a16="http://schemas.microsoft.com/office/drawing/2014/main" id="{C7EA7C31-6455-866F-E6BF-778B00F9A8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6561" y="4665312"/>
                <a:ext cx="466736" cy="453974"/>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17885AEE-C7F2-891A-9DAC-B93FAB13CE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59955" y="4665312"/>
                <a:ext cx="466736" cy="4539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B33468EA-1FA3-720B-136D-E273FA2D97E5}"/>
                </a:ext>
              </a:extLst>
            </p:cNvPr>
            <p:cNvGrpSpPr/>
            <p:nvPr/>
          </p:nvGrpSpPr>
          <p:grpSpPr>
            <a:xfrm>
              <a:off x="3296317" y="4982124"/>
              <a:ext cx="1985675" cy="762968"/>
              <a:chOff x="5749736" y="1846933"/>
              <a:chExt cx="1985675" cy="762968"/>
            </a:xfrm>
          </p:grpSpPr>
          <p:sp>
            <p:nvSpPr>
              <p:cNvPr id="43" name="Rounded Rectangle 42">
                <a:extLst>
                  <a:ext uri="{FF2B5EF4-FFF2-40B4-BE49-F238E27FC236}">
                    <a16:creationId xmlns:a16="http://schemas.microsoft.com/office/drawing/2014/main" id="{B0DC9F65-AE98-6A17-7857-DE690F8C1E94}"/>
                  </a:ext>
                </a:extLst>
              </p:cNvPr>
              <p:cNvSpPr/>
              <p:nvPr/>
            </p:nvSpPr>
            <p:spPr>
              <a:xfrm>
                <a:off x="5749736" y="1846933"/>
                <a:ext cx="1985675" cy="762968"/>
              </a:xfrm>
              <a:prstGeom prst="roundRect">
                <a:avLst>
                  <a:gd name="adj" fmla="val 9743"/>
                </a:avLst>
              </a:prstGeom>
              <a:solidFill>
                <a:srgbClr val="B3FFD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lumMod val="50000"/>
                        <a:lumOff val="50000"/>
                      </a:schemeClr>
                    </a:solidFill>
                  </a:rPr>
                  <a:t>Security</a:t>
                </a:r>
              </a:p>
            </p:txBody>
          </p:sp>
          <p:pic>
            <p:nvPicPr>
              <p:cNvPr id="5138" name="Picture 18">
                <a:extLst>
                  <a:ext uri="{FF2B5EF4-FFF2-40B4-BE49-F238E27FC236}">
                    <a16:creationId xmlns:a16="http://schemas.microsoft.com/office/drawing/2014/main" id="{DE733493-A1C3-CDA1-F384-6138547061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5734" y="2058633"/>
                <a:ext cx="466736" cy="453974"/>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a:extLst>
                  <a:ext uri="{FF2B5EF4-FFF2-40B4-BE49-F238E27FC236}">
                    <a16:creationId xmlns:a16="http://schemas.microsoft.com/office/drawing/2014/main" id="{85EA604D-D16F-581E-73ED-96044A5B49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3407" y="2072872"/>
                <a:ext cx="465176" cy="454273"/>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a:extLst>
                  <a:ext uri="{FF2B5EF4-FFF2-40B4-BE49-F238E27FC236}">
                    <a16:creationId xmlns:a16="http://schemas.microsoft.com/office/drawing/2014/main" id="{E85EA94E-1779-2A54-DE5D-38CAE97CD6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2405" y="2058633"/>
                <a:ext cx="465175" cy="4542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501C03A3-577C-B980-3E87-49C5213D3ADE}"/>
                </a:ext>
              </a:extLst>
            </p:cNvPr>
            <p:cNvGrpSpPr/>
            <p:nvPr/>
          </p:nvGrpSpPr>
          <p:grpSpPr>
            <a:xfrm>
              <a:off x="2152508" y="4812340"/>
              <a:ext cx="878220" cy="762968"/>
              <a:chOff x="2216260" y="3750078"/>
              <a:chExt cx="878220" cy="762968"/>
            </a:xfrm>
          </p:grpSpPr>
          <p:sp>
            <p:nvSpPr>
              <p:cNvPr id="19" name="Rounded Rectangle 18">
                <a:extLst>
                  <a:ext uri="{FF2B5EF4-FFF2-40B4-BE49-F238E27FC236}">
                    <a16:creationId xmlns:a16="http://schemas.microsoft.com/office/drawing/2014/main" id="{A45BC951-6863-4043-A4AD-1D99372F9FCD}"/>
                  </a:ext>
                </a:extLst>
              </p:cNvPr>
              <p:cNvSpPr/>
              <p:nvPr/>
            </p:nvSpPr>
            <p:spPr>
              <a:xfrm>
                <a:off x="2216260" y="3750078"/>
                <a:ext cx="878220" cy="762968"/>
              </a:xfrm>
              <a:prstGeom prst="roundRect">
                <a:avLst>
                  <a:gd name="adj" fmla="val 9743"/>
                </a:avLst>
              </a:prstGeom>
              <a:solidFill>
                <a:srgbClr val="B78CFF"/>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rPr>
                  <a:t>Events</a:t>
                </a:r>
              </a:p>
            </p:txBody>
          </p:sp>
          <p:grpSp>
            <p:nvGrpSpPr>
              <p:cNvPr id="29" name="Group 28">
                <a:extLst>
                  <a:ext uri="{FF2B5EF4-FFF2-40B4-BE49-F238E27FC236}">
                    <a16:creationId xmlns:a16="http://schemas.microsoft.com/office/drawing/2014/main" id="{CA0CCF4B-AD45-7F73-4A0B-11FE0CFD70F9}"/>
                  </a:ext>
                </a:extLst>
              </p:cNvPr>
              <p:cNvGrpSpPr/>
              <p:nvPr/>
            </p:nvGrpSpPr>
            <p:grpSpPr>
              <a:xfrm>
                <a:off x="2413958" y="4013145"/>
                <a:ext cx="482824" cy="453974"/>
                <a:chOff x="3804209" y="4458663"/>
                <a:chExt cx="482824" cy="453974"/>
              </a:xfrm>
            </p:grpSpPr>
            <p:grpSp>
              <p:nvGrpSpPr>
                <p:cNvPr id="30" name="Group 29">
                  <a:extLst>
                    <a:ext uri="{FF2B5EF4-FFF2-40B4-BE49-F238E27FC236}">
                      <a16:creationId xmlns:a16="http://schemas.microsoft.com/office/drawing/2014/main" id="{40C07D00-307A-5D0A-3D07-D0C7247EED6A}"/>
                    </a:ext>
                  </a:extLst>
                </p:cNvPr>
                <p:cNvGrpSpPr/>
                <p:nvPr/>
              </p:nvGrpSpPr>
              <p:grpSpPr>
                <a:xfrm>
                  <a:off x="3822556" y="4458663"/>
                  <a:ext cx="448979" cy="453974"/>
                  <a:chOff x="3366470" y="3192263"/>
                  <a:chExt cx="878219" cy="854206"/>
                </a:xfrm>
              </p:grpSpPr>
              <p:pic>
                <p:nvPicPr>
                  <p:cNvPr id="32" name="Picture 2">
                    <a:extLst>
                      <a:ext uri="{FF2B5EF4-FFF2-40B4-BE49-F238E27FC236}">
                        <a16:creationId xmlns:a16="http://schemas.microsoft.com/office/drawing/2014/main" id="{8DED216E-134E-F15D-526D-1310345229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6470" y="3192263"/>
                    <a:ext cx="878219" cy="8542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665A7F4-58BC-3A90-6619-178B7FF1ECAA}"/>
                      </a:ext>
                    </a:extLst>
                  </p:cNvPr>
                  <p:cNvPicPr>
                    <a:picLocks noChangeAspect="1"/>
                  </p:cNvPicPr>
                  <p:nvPr/>
                </p:nvPicPr>
                <p:blipFill>
                  <a:blip r:embed="rId14"/>
                  <a:stretch>
                    <a:fillRect/>
                  </a:stretch>
                </p:blipFill>
                <p:spPr>
                  <a:xfrm>
                    <a:off x="3561306" y="3359915"/>
                    <a:ext cx="478700" cy="491333"/>
                  </a:xfrm>
                  <a:prstGeom prst="rect">
                    <a:avLst/>
                  </a:prstGeom>
                </p:spPr>
              </p:pic>
              <p:pic>
                <p:nvPicPr>
                  <p:cNvPr id="34" name="Picture 33">
                    <a:extLst>
                      <a:ext uri="{FF2B5EF4-FFF2-40B4-BE49-F238E27FC236}">
                        <a16:creationId xmlns:a16="http://schemas.microsoft.com/office/drawing/2014/main" id="{A6DD18B2-10AD-7AC3-C639-8593C65EF5D6}"/>
                      </a:ext>
                    </a:extLst>
                  </p:cNvPr>
                  <p:cNvPicPr>
                    <a:picLocks noChangeAspect="1"/>
                  </p:cNvPicPr>
                  <p:nvPr/>
                </p:nvPicPr>
                <p:blipFill>
                  <a:blip r:embed="rId14"/>
                  <a:stretch>
                    <a:fillRect/>
                  </a:stretch>
                </p:blipFill>
                <p:spPr>
                  <a:xfrm>
                    <a:off x="3640933" y="3844767"/>
                    <a:ext cx="370300" cy="155690"/>
                  </a:xfrm>
                  <a:prstGeom prst="rect">
                    <a:avLst/>
                  </a:prstGeom>
                </p:spPr>
              </p:pic>
            </p:grpSp>
            <p:sp>
              <p:nvSpPr>
                <p:cNvPr id="31" name="TextBox 30">
                  <a:extLst>
                    <a:ext uri="{FF2B5EF4-FFF2-40B4-BE49-F238E27FC236}">
                      <a16:creationId xmlns:a16="http://schemas.microsoft.com/office/drawing/2014/main" id="{8470D293-F91A-AD49-4787-3604FE5A1517}"/>
                    </a:ext>
                  </a:extLst>
                </p:cNvPr>
                <p:cNvSpPr txBox="1"/>
                <p:nvPr/>
              </p:nvSpPr>
              <p:spPr>
                <a:xfrm>
                  <a:off x="3804209" y="4589997"/>
                  <a:ext cx="482824" cy="215444"/>
                </a:xfrm>
                <a:prstGeom prst="rect">
                  <a:avLst/>
                </a:prstGeom>
                <a:noFill/>
              </p:spPr>
              <p:txBody>
                <a:bodyPr wrap="none" rtlCol="0">
                  <a:spAutoFit/>
                </a:bodyPr>
                <a:lstStyle/>
                <a:p>
                  <a:r>
                    <a:rPr lang="en-US" sz="800" dirty="0">
                      <a:solidFill>
                        <a:schemeClr val="bg1"/>
                      </a:solidFill>
                    </a:rPr>
                    <a:t>Events</a:t>
                  </a:r>
                </a:p>
              </p:txBody>
            </p:sp>
          </p:grpSp>
        </p:grpSp>
        <p:grpSp>
          <p:nvGrpSpPr>
            <p:cNvPr id="47" name="Group 46">
              <a:extLst>
                <a:ext uri="{FF2B5EF4-FFF2-40B4-BE49-F238E27FC236}">
                  <a16:creationId xmlns:a16="http://schemas.microsoft.com/office/drawing/2014/main" id="{6ACC5056-816D-3F95-F2D9-8C64018B2081}"/>
                </a:ext>
              </a:extLst>
            </p:cNvPr>
            <p:cNvGrpSpPr/>
            <p:nvPr/>
          </p:nvGrpSpPr>
          <p:grpSpPr>
            <a:xfrm>
              <a:off x="3770829" y="3672174"/>
              <a:ext cx="1036654" cy="1114802"/>
              <a:chOff x="2238883" y="3733800"/>
              <a:chExt cx="1036654" cy="1114802"/>
            </a:xfrm>
          </p:grpSpPr>
          <p:sp>
            <p:nvSpPr>
              <p:cNvPr id="45" name="Rounded Rectangle 44">
                <a:extLst>
                  <a:ext uri="{FF2B5EF4-FFF2-40B4-BE49-F238E27FC236}">
                    <a16:creationId xmlns:a16="http://schemas.microsoft.com/office/drawing/2014/main" id="{BC9D114B-8F57-3290-0A0A-6D68CB3DD857}"/>
                  </a:ext>
                </a:extLst>
              </p:cNvPr>
              <p:cNvSpPr/>
              <p:nvPr/>
            </p:nvSpPr>
            <p:spPr>
              <a:xfrm>
                <a:off x="2238883" y="3733800"/>
                <a:ext cx="1036654" cy="1114802"/>
              </a:xfrm>
              <a:prstGeom prst="roundRect">
                <a:avLst>
                  <a:gd name="adj" fmla="val 9743"/>
                </a:avLst>
              </a:prstGeom>
              <a:solidFill>
                <a:srgbClr val="DCDCDC"/>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lumMod val="50000"/>
                        <a:lumOff val="50000"/>
                      </a:schemeClr>
                    </a:solidFill>
                  </a:rPr>
                  <a:t>Pod</a:t>
                </a:r>
              </a:p>
            </p:txBody>
          </p:sp>
          <p:pic>
            <p:nvPicPr>
              <p:cNvPr id="5122" name="Picture 2">
                <a:extLst>
                  <a:ext uri="{FF2B5EF4-FFF2-40B4-BE49-F238E27FC236}">
                    <a16:creationId xmlns:a16="http://schemas.microsoft.com/office/drawing/2014/main" id="{50F3C15C-928D-5A68-51E8-BA71EA9EAA7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2779" y="4039718"/>
                <a:ext cx="468863" cy="456043"/>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AE1E937C-F4E6-6515-D236-6700FC2805E5}"/>
                  </a:ext>
                </a:extLst>
              </p:cNvPr>
              <p:cNvSpPr/>
              <p:nvPr/>
            </p:nvSpPr>
            <p:spPr>
              <a:xfrm>
                <a:off x="2464780" y="4599204"/>
                <a:ext cx="605115" cy="166641"/>
              </a:xfrm>
              <a:prstGeom prst="rect">
                <a:avLst/>
              </a:prstGeom>
              <a:solidFill>
                <a:schemeClr val="accent6">
                  <a:lumMod val="60000"/>
                  <a:lumOff val="40000"/>
                </a:schemeClr>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600" dirty="0">
                    <a:solidFill>
                      <a:schemeClr val="bg1"/>
                    </a:solidFill>
                  </a:rPr>
                  <a:t>Container</a:t>
                </a:r>
              </a:p>
              <a:p>
                <a:pPr algn="ctr"/>
                <a:endParaRPr lang="en-US" sz="900" dirty="0">
                  <a:solidFill>
                    <a:schemeClr val="bg1"/>
                  </a:solidFill>
                </a:endParaRPr>
              </a:p>
            </p:txBody>
          </p:sp>
        </p:grpSp>
        <p:grpSp>
          <p:nvGrpSpPr>
            <p:cNvPr id="50" name="Group 49">
              <a:extLst>
                <a:ext uri="{FF2B5EF4-FFF2-40B4-BE49-F238E27FC236}">
                  <a16:creationId xmlns:a16="http://schemas.microsoft.com/office/drawing/2014/main" id="{C032BF18-FD9A-6596-CD91-A0C0AE5A56CA}"/>
                </a:ext>
              </a:extLst>
            </p:cNvPr>
            <p:cNvGrpSpPr/>
            <p:nvPr/>
          </p:nvGrpSpPr>
          <p:grpSpPr>
            <a:xfrm>
              <a:off x="1982298" y="3763850"/>
              <a:ext cx="1606297" cy="762968"/>
              <a:chOff x="1725041" y="3213950"/>
              <a:chExt cx="1606297" cy="762968"/>
            </a:xfrm>
          </p:grpSpPr>
          <p:sp>
            <p:nvSpPr>
              <p:cNvPr id="37" name="Rounded Rectangle 36">
                <a:extLst>
                  <a:ext uri="{FF2B5EF4-FFF2-40B4-BE49-F238E27FC236}">
                    <a16:creationId xmlns:a16="http://schemas.microsoft.com/office/drawing/2014/main" id="{A78DBA4B-770D-DF31-6249-30297DC59066}"/>
                  </a:ext>
                </a:extLst>
              </p:cNvPr>
              <p:cNvSpPr/>
              <p:nvPr/>
            </p:nvSpPr>
            <p:spPr>
              <a:xfrm>
                <a:off x="1725041" y="3213950"/>
                <a:ext cx="1606297" cy="762968"/>
              </a:xfrm>
              <a:prstGeom prst="roundRect">
                <a:avLst>
                  <a:gd name="adj" fmla="val 9743"/>
                </a:avLst>
              </a:prstGeom>
              <a:solidFill>
                <a:srgbClr val="FDB0BF"/>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lumMod val="50000"/>
                        <a:lumOff val="50000"/>
                      </a:schemeClr>
                    </a:solidFill>
                  </a:rPr>
                  <a:t>Workload</a:t>
                </a:r>
              </a:p>
            </p:txBody>
          </p:sp>
          <p:pic>
            <p:nvPicPr>
              <p:cNvPr id="5144" name="Picture 24">
                <a:extLst>
                  <a:ext uri="{FF2B5EF4-FFF2-40B4-BE49-F238E27FC236}">
                    <a16:creationId xmlns:a16="http://schemas.microsoft.com/office/drawing/2014/main" id="{7D395249-9273-59A0-EEA0-587D6434A6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7831" y="3430124"/>
                <a:ext cx="471296" cy="460250"/>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a:extLst>
                  <a:ext uri="{FF2B5EF4-FFF2-40B4-BE49-F238E27FC236}">
                    <a16:creationId xmlns:a16="http://schemas.microsoft.com/office/drawing/2014/main" id="{B455C911-DBA0-5419-8AE2-CC6DEC0A3F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7030" y="3447123"/>
                <a:ext cx="464870" cy="453975"/>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ounded Rectangle 40">
              <a:extLst>
                <a:ext uri="{FF2B5EF4-FFF2-40B4-BE49-F238E27FC236}">
                  <a16:creationId xmlns:a16="http://schemas.microsoft.com/office/drawing/2014/main" id="{91146096-475E-9C7C-8DA2-7ADF1F1A6C36}"/>
                </a:ext>
              </a:extLst>
            </p:cNvPr>
            <p:cNvSpPr/>
            <p:nvPr/>
          </p:nvSpPr>
          <p:spPr>
            <a:xfrm>
              <a:off x="1885460" y="2451614"/>
              <a:ext cx="4849825" cy="3678851"/>
            </a:xfrm>
            <a:prstGeom prst="roundRect">
              <a:avLst>
                <a:gd name="adj" fmla="val 4290"/>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tx1">
                    <a:lumMod val="50000"/>
                    <a:lumOff val="50000"/>
                  </a:schemeClr>
                </a:solidFill>
              </a:endParaRPr>
            </a:p>
          </p:txBody>
        </p:sp>
        <p:pic>
          <p:nvPicPr>
            <p:cNvPr id="16" name="Picture 18">
              <a:extLst>
                <a:ext uri="{FF2B5EF4-FFF2-40B4-BE49-F238E27FC236}">
                  <a16:creationId xmlns:a16="http://schemas.microsoft.com/office/drawing/2014/main" id="{5031137B-D1FE-2DD2-F6B0-F8D3761AFF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2701" y="2250123"/>
              <a:ext cx="414312" cy="40298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CE5199A1-A179-A460-C038-709F5F83EA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53978" y="5907952"/>
              <a:ext cx="411451" cy="4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4">
              <a:extLst>
                <a:ext uri="{FF2B5EF4-FFF2-40B4-BE49-F238E27FC236}">
                  <a16:creationId xmlns:a16="http://schemas.microsoft.com/office/drawing/2014/main" id="{854DCAA4-5CCB-664F-1CB0-6F413900F0C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47524" y="5907951"/>
              <a:ext cx="411451" cy="4002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6">
              <a:extLst>
                <a:ext uri="{FF2B5EF4-FFF2-40B4-BE49-F238E27FC236}">
                  <a16:creationId xmlns:a16="http://schemas.microsoft.com/office/drawing/2014/main" id="{05711591-9874-3D3F-3330-10B6DEB650B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00751" y="5907951"/>
              <a:ext cx="411451" cy="40020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0" descr="kubernetes&quot; Icon - Download for free – Iconduck">
              <a:extLst>
                <a:ext uri="{FF2B5EF4-FFF2-40B4-BE49-F238E27FC236}">
                  <a16:creationId xmlns:a16="http://schemas.microsoft.com/office/drawing/2014/main" id="{024A2CEC-ECA8-7178-EF4E-4373BC95ADD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61755" y="1846142"/>
              <a:ext cx="480732" cy="46826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8">
              <a:extLst>
                <a:ext uri="{FF2B5EF4-FFF2-40B4-BE49-F238E27FC236}">
                  <a16:creationId xmlns:a16="http://schemas.microsoft.com/office/drawing/2014/main" id="{3731654E-0026-E2C5-251F-E9FE34ECC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279" y="2599173"/>
              <a:ext cx="515107" cy="50102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4ED6E3A5-6D43-3199-D749-2E4B476EE51B}"/>
                </a:ext>
              </a:extLst>
            </p:cNvPr>
            <p:cNvCxnSpPr>
              <a:cxnSpLocks/>
              <a:stCxn id="18" idx="2"/>
              <a:endCxn id="45" idx="0"/>
            </p:cNvCxnSpPr>
            <p:nvPr/>
          </p:nvCxnSpPr>
          <p:spPr>
            <a:xfrm>
              <a:off x="4289156" y="3475742"/>
              <a:ext cx="0" cy="196432"/>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AA569D88-BABF-9F2D-DAA1-EADF2AF38EB5}"/>
                </a:ext>
              </a:extLst>
            </p:cNvPr>
            <p:cNvCxnSpPr>
              <a:cxnSpLocks/>
              <a:stCxn id="43" idx="0"/>
              <a:endCxn id="45" idx="2"/>
            </p:cNvCxnSpPr>
            <p:nvPr/>
          </p:nvCxnSpPr>
          <p:spPr>
            <a:xfrm flipV="1">
              <a:off x="4289155" y="4786976"/>
              <a:ext cx="1" cy="195148"/>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8EA6E90-24A7-2933-4489-87FF5E7E5474}"/>
                </a:ext>
              </a:extLst>
            </p:cNvPr>
            <p:cNvCxnSpPr>
              <a:cxnSpLocks/>
              <a:stCxn id="45" idx="3"/>
              <a:endCxn id="44" idx="1"/>
            </p:cNvCxnSpPr>
            <p:nvPr/>
          </p:nvCxnSpPr>
          <p:spPr>
            <a:xfrm flipV="1">
              <a:off x="4807483" y="4140596"/>
              <a:ext cx="216347" cy="88979"/>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9CA5929-CF16-C343-E701-053031C346AC}"/>
                </a:ext>
              </a:extLst>
            </p:cNvPr>
            <p:cNvCxnSpPr>
              <a:cxnSpLocks/>
              <a:stCxn id="37" idx="3"/>
              <a:endCxn id="45" idx="1"/>
            </p:cNvCxnSpPr>
            <p:nvPr/>
          </p:nvCxnSpPr>
          <p:spPr>
            <a:xfrm>
              <a:off x="3588595" y="4145334"/>
              <a:ext cx="182234" cy="84241"/>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137" name="Straight Connector 5136">
              <a:extLst>
                <a:ext uri="{FF2B5EF4-FFF2-40B4-BE49-F238E27FC236}">
                  <a16:creationId xmlns:a16="http://schemas.microsoft.com/office/drawing/2014/main" id="{9787CB9F-0D83-26E6-4A9A-913BE173C9AD}"/>
                </a:ext>
              </a:extLst>
            </p:cNvPr>
            <p:cNvCxnSpPr>
              <a:cxnSpLocks/>
            </p:cNvCxnSpPr>
            <p:nvPr/>
          </p:nvCxnSpPr>
          <p:spPr>
            <a:xfrm flipV="1">
              <a:off x="2974562" y="4607319"/>
              <a:ext cx="796267" cy="226602"/>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141" name="Straight Connector 5140">
              <a:extLst>
                <a:ext uri="{FF2B5EF4-FFF2-40B4-BE49-F238E27FC236}">
                  <a16:creationId xmlns:a16="http://schemas.microsoft.com/office/drawing/2014/main" id="{EB3CBCEB-761A-6396-1293-7AA3CCFA7977}"/>
                </a:ext>
              </a:extLst>
            </p:cNvPr>
            <p:cNvCxnSpPr>
              <a:cxnSpLocks/>
            </p:cNvCxnSpPr>
            <p:nvPr/>
          </p:nvCxnSpPr>
          <p:spPr>
            <a:xfrm>
              <a:off x="4807483" y="4592685"/>
              <a:ext cx="829799" cy="273783"/>
            </a:xfrm>
            <a:prstGeom prst="line">
              <a:avLst/>
            </a:prstGeom>
            <a:ln w="9525">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5151" name="Rounded Rectangle 5150">
              <a:extLst>
                <a:ext uri="{FF2B5EF4-FFF2-40B4-BE49-F238E27FC236}">
                  <a16:creationId xmlns:a16="http://schemas.microsoft.com/office/drawing/2014/main" id="{9436FC51-A41D-4841-C2A6-95E7F6971E7C}"/>
                </a:ext>
              </a:extLst>
            </p:cNvPr>
            <p:cNvSpPr/>
            <p:nvPr/>
          </p:nvSpPr>
          <p:spPr>
            <a:xfrm>
              <a:off x="3673052" y="3575900"/>
              <a:ext cx="1231216" cy="1307969"/>
            </a:xfrm>
            <a:prstGeom prst="roundRect">
              <a:avLst>
                <a:gd name="adj" fmla="val 12472"/>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tx1">
                    <a:lumMod val="50000"/>
                    <a:lumOff val="50000"/>
                  </a:schemeClr>
                </a:solidFill>
              </a:endParaRPr>
            </a:p>
          </p:txBody>
        </p:sp>
        <p:sp>
          <p:nvSpPr>
            <p:cNvPr id="5152" name="Title 1">
              <a:extLst>
                <a:ext uri="{FF2B5EF4-FFF2-40B4-BE49-F238E27FC236}">
                  <a16:creationId xmlns:a16="http://schemas.microsoft.com/office/drawing/2014/main" id="{C8CC49D0-1498-A4FE-654F-DD27402CA264}"/>
                </a:ext>
              </a:extLst>
            </p:cNvPr>
            <p:cNvSpPr txBox="1">
              <a:spLocks/>
            </p:cNvSpPr>
            <p:nvPr/>
          </p:nvSpPr>
          <p:spPr>
            <a:xfrm>
              <a:off x="7057562" y="1872606"/>
              <a:ext cx="831364" cy="316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326CE5"/>
                  </a:solidFill>
                  <a:latin typeface="+mj-lt"/>
                  <a:ea typeface="+mj-ea"/>
                  <a:cs typeface="+mj-cs"/>
                </a:defRPr>
              </a:lvl1pPr>
            </a:lstStyle>
            <a:p>
              <a:r>
                <a:rPr lang="en-US" sz="1100" dirty="0"/>
                <a:t>Cluster</a:t>
              </a:r>
            </a:p>
          </p:txBody>
        </p:sp>
        <p:sp>
          <p:nvSpPr>
            <p:cNvPr id="5153" name="Title 1">
              <a:extLst>
                <a:ext uri="{FF2B5EF4-FFF2-40B4-BE49-F238E27FC236}">
                  <a16:creationId xmlns:a16="http://schemas.microsoft.com/office/drawing/2014/main" id="{FE6729C6-2D6E-6F92-9381-A2DB01A95F85}"/>
                </a:ext>
              </a:extLst>
            </p:cNvPr>
            <p:cNvSpPr txBox="1">
              <a:spLocks/>
            </p:cNvSpPr>
            <p:nvPr/>
          </p:nvSpPr>
          <p:spPr>
            <a:xfrm>
              <a:off x="2121587" y="2454337"/>
              <a:ext cx="919142" cy="1811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326CE5"/>
                  </a:solidFill>
                  <a:latin typeface="+mj-lt"/>
                  <a:ea typeface="+mj-ea"/>
                  <a:cs typeface="+mj-cs"/>
                </a:defRPr>
              </a:lvl1pPr>
            </a:lstStyle>
            <a:p>
              <a:r>
                <a:rPr lang="en-US" sz="1000" dirty="0">
                  <a:latin typeface="+mn-lt"/>
                </a:rPr>
                <a:t>Namespace</a:t>
              </a:r>
            </a:p>
          </p:txBody>
        </p:sp>
      </p:grpSp>
      <p:pic>
        <p:nvPicPr>
          <p:cNvPr id="5155" name="Picture 5154">
            <a:extLst>
              <a:ext uri="{FF2B5EF4-FFF2-40B4-BE49-F238E27FC236}">
                <a16:creationId xmlns:a16="http://schemas.microsoft.com/office/drawing/2014/main" id="{605004C1-472E-2801-0F2F-7A4C3FF2C7EE}"/>
              </a:ext>
            </a:extLst>
          </p:cNvPr>
          <p:cNvPicPr>
            <a:picLocks noChangeAspect="1"/>
          </p:cNvPicPr>
          <p:nvPr/>
        </p:nvPicPr>
        <p:blipFill>
          <a:blip r:embed="rId22"/>
          <a:stretch>
            <a:fillRect/>
          </a:stretch>
        </p:blipFill>
        <p:spPr>
          <a:xfrm>
            <a:off x="5801594" y="2186305"/>
            <a:ext cx="943983" cy="233659"/>
          </a:xfrm>
          <a:prstGeom prst="rect">
            <a:avLst/>
          </a:prstGeom>
        </p:spPr>
      </p:pic>
    </p:spTree>
    <p:extLst>
      <p:ext uri="{BB962C8B-B14F-4D97-AF65-F5344CB8AC3E}">
        <p14:creationId xmlns:p14="http://schemas.microsoft.com/office/powerpoint/2010/main" val="823143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5A3D-DC48-76F1-3855-3E957AE320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EDF24-B19D-6549-8A9C-CD2AD05D0106}"/>
              </a:ext>
            </a:extLst>
          </p:cNvPr>
          <p:cNvSpPr>
            <a:spLocks noGrp="1"/>
          </p:cNvSpPr>
          <p:nvPr>
            <p:ph type="title"/>
          </p:nvPr>
        </p:nvSpPr>
        <p:spPr/>
        <p:txBody>
          <a:bodyPr/>
          <a:lstStyle/>
          <a:p>
            <a:r>
              <a:rPr lang="en-US" dirty="0"/>
              <a:t>Examples of </a:t>
            </a:r>
            <a:br>
              <a:rPr lang="en-US" dirty="0"/>
            </a:br>
            <a:r>
              <a:rPr lang="en-US" dirty="0"/>
              <a:t>deployed Pods</a:t>
            </a:r>
          </a:p>
        </p:txBody>
      </p:sp>
    </p:spTree>
    <p:extLst>
      <p:ext uri="{BB962C8B-B14F-4D97-AF65-F5344CB8AC3E}">
        <p14:creationId xmlns:p14="http://schemas.microsoft.com/office/powerpoint/2010/main" val="3826863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31C155-21E8-1A96-B544-483E96F62FB8}"/>
              </a:ext>
            </a:extLst>
          </p:cNvPr>
          <p:cNvSpPr>
            <a:spLocks noGrp="1"/>
          </p:cNvSpPr>
          <p:nvPr>
            <p:ph type="title"/>
          </p:nvPr>
        </p:nvSpPr>
        <p:spPr/>
        <p:txBody>
          <a:bodyPr/>
          <a:lstStyle/>
          <a:p>
            <a:r>
              <a:rPr lang="en-US" dirty="0"/>
              <a:t>Kubernetes - schematic</a:t>
            </a:r>
          </a:p>
        </p:txBody>
      </p:sp>
      <p:grpSp>
        <p:nvGrpSpPr>
          <p:cNvPr id="11" name="Group 10">
            <a:extLst>
              <a:ext uri="{FF2B5EF4-FFF2-40B4-BE49-F238E27FC236}">
                <a16:creationId xmlns:a16="http://schemas.microsoft.com/office/drawing/2014/main" id="{4C29E326-127B-1FDB-5FA5-D8BD12F20750}"/>
              </a:ext>
            </a:extLst>
          </p:cNvPr>
          <p:cNvGrpSpPr/>
          <p:nvPr/>
        </p:nvGrpSpPr>
        <p:grpSpPr>
          <a:xfrm>
            <a:off x="1646210" y="1738700"/>
            <a:ext cx="5851579" cy="3380600"/>
            <a:chOff x="742950" y="2350395"/>
            <a:chExt cx="5851579" cy="3477126"/>
          </a:xfrm>
        </p:grpSpPr>
        <p:pic>
          <p:nvPicPr>
            <p:cNvPr id="12" name="Picture 11">
              <a:extLst>
                <a:ext uri="{FF2B5EF4-FFF2-40B4-BE49-F238E27FC236}">
                  <a16:creationId xmlns:a16="http://schemas.microsoft.com/office/drawing/2014/main" id="{79622676-CA90-A516-8908-0CF4EEC58E53}"/>
                </a:ext>
              </a:extLst>
            </p:cNvPr>
            <p:cNvPicPr>
              <a:picLocks noChangeAspect="1"/>
            </p:cNvPicPr>
            <p:nvPr/>
          </p:nvPicPr>
          <p:blipFill>
            <a:blip r:embed="rId3"/>
            <a:stretch>
              <a:fillRect/>
            </a:stretch>
          </p:blipFill>
          <p:spPr>
            <a:xfrm>
              <a:off x="742950" y="2350395"/>
              <a:ext cx="5851579" cy="3477126"/>
            </a:xfrm>
            <a:prstGeom prst="rect">
              <a:avLst/>
            </a:prstGeom>
          </p:spPr>
        </p:pic>
        <p:sp>
          <p:nvSpPr>
            <p:cNvPr id="13" name="Rectangle 12">
              <a:extLst>
                <a:ext uri="{FF2B5EF4-FFF2-40B4-BE49-F238E27FC236}">
                  <a16:creationId xmlns:a16="http://schemas.microsoft.com/office/drawing/2014/main" id="{CB6BFC38-C08E-469A-3CBD-63146EB3A0F9}"/>
                </a:ext>
              </a:extLst>
            </p:cNvPr>
            <p:cNvSpPr/>
            <p:nvPr/>
          </p:nvSpPr>
          <p:spPr>
            <a:xfrm>
              <a:off x="1626811" y="3737442"/>
              <a:ext cx="1505192" cy="1093362"/>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Content Placeholder 2">
            <a:extLst>
              <a:ext uri="{FF2B5EF4-FFF2-40B4-BE49-F238E27FC236}">
                <a16:creationId xmlns:a16="http://schemas.microsoft.com/office/drawing/2014/main" id="{04A14B94-73FB-27D1-4FE0-41E1F4BE3208}"/>
              </a:ext>
            </a:extLst>
          </p:cNvPr>
          <p:cNvSpPr txBox="1">
            <a:spLocks/>
          </p:cNvSpPr>
          <p:nvPr/>
        </p:nvSpPr>
        <p:spPr>
          <a:xfrm>
            <a:off x="628650" y="1026695"/>
            <a:ext cx="7886700" cy="438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“Pod” with no additional resources. </a:t>
            </a:r>
          </a:p>
        </p:txBody>
      </p:sp>
    </p:spTree>
    <p:extLst>
      <p:ext uri="{BB962C8B-B14F-4D97-AF65-F5344CB8AC3E}">
        <p14:creationId xmlns:p14="http://schemas.microsoft.com/office/powerpoint/2010/main" val="2257744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D8878-71D8-2288-E686-513A84098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49F52-0B75-5DFC-654B-CE7905795362}"/>
              </a:ext>
            </a:extLst>
          </p:cNvPr>
          <p:cNvSpPr>
            <a:spLocks noGrp="1"/>
          </p:cNvSpPr>
          <p:nvPr>
            <p:ph type="title"/>
          </p:nvPr>
        </p:nvSpPr>
        <p:spPr/>
        <p:txBody>
          <a:bodyPr/>
          <a:lstStyle/>
          <a:p>
            <a:r>
              <a:rPr lang="en-US" dirty="0"/>
              <a:t>Kubernetes - schematic</a:t>
            </a:r>
          </a:p>
        </p:txBody>
      </p:sp>
      <p:sp>
        <p:nvSpPr>
          <p:cNvPr id="3" name="Content Placeholder 2">
            <a:extLst>
              <a:ext uri="{FF2B5EF4-FFF2-40B4-BE49-F238E27FC236}">
                <a16:creationId xmlns:a16="http://schemas.microsoft.com/office/drawing/2014/main" id="{B6F362E9-A4B2-4999-A771-75213988193F}"/>
              </a:ext>
            </a:extLst>
          </p:cNvPr>
          <p:cNvSpPr>
            <a:spLocks noGrp="1"/>
          </p:cNvSpPr>
          <p:nvPr>
            <p:ph idx="1"/>
          </p:nvPr>
        </p:nvSpPr>
        <p:spPr>
          <a:xfrm>
            <a:off x="628650" y="1017459"/>
            <a:ext cx="7500211" cy="438583"/>
          </a:xfrm>
        </p:spPr>
        <p:txBody>
          <a:bodyPr>
            <a:normAutofit/>
          </a:bodyPr>
          <a:lstStyle/>
          <a:p>
            <a:pPr marL="0" indent="0">
              <a:buNone/>
            </a:pPr>
            <a:r>
              <a:rPr lang="en-US" sz="2400" dirty="0"/>
              <a:t>“Deployment” with a replica set and three secrets.</a:t>
            </a:r>
          </a:p>
        </p:txBody>
      </p:sp>
      <p:pic>
        <p:nvPicPr>
          <p:cNvPr id="8" name="Picture 7">
            <a:extLst>
              <a:ext uri="{FF2B5EF4-FFF2-40B4-BE49-F238E27FC236}">
                <a16:creationId xmlns:a16="http://schemas.microsoft.com/office/drawing/2014/main" id="{009E78F6-A2AF-E2EF-F0AC-E9F905F909AA}"/>
              </a:ext>
            </a:extLst>
          </p:cNvPr>
          <p:cNvPicPr>
            <a:picLocks noChangeAspect="1"/>
          </p:cNvPicPr>
          <p:nvPr/>
        </p:nvPicPr>
        <p:blipFill>
          <a:blip r:embed="rId2"/>
          <a:stretch>
            <a:fillRect/>
          </a:stretch>
        </p:blipFill>
        <p:spPr>
          <a:xfrm>
            <a:off x="1596800" y="2122223"/>
            <a:ext cx="5841685" cy="3233655"/>
          </a:xfrm>
          <a:prstGeom prst="rect">
            <a:avLst/>
          </a:prstGeom>
        </p:spPr>
      </p:pic>
    </p:spTree>
    <p:extLst>
      <p:ext uri="{BB962C8B-B14F-4D97-AF65-F5344CB8AC3E}">
        <p14:creationId xmlns:p14="http://schemas.microsoft.com/office/powerpoint/2010/main" val="2725023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B4ACA-3149-C09C-4E9C-C40443B4821D}"/>
              </a:ext>
            </a:extLst>
          </p:cNvPr>
          <p:cNvSpPr>
            <a:spLocks noGrp="1"/>
          </p:cNvSpPr>
          <p:nvPr>
            <p:ph type="title"/>
          </p:nvPr>
        </p:nvSpPr>
        <p:spPr/>
        <p:txBody>
          <a:bodyPr/>
          <a:lstStyle/>
          <a:p>
            <a:r>
              <a:rPr lang="en-US" dirty="0"/>
              <a:t>Kubernetes - schematic</a:t>
            </a:r>
          </a:p>
        </p:txBody>
      </p:sp>
      <p:sp>
        <p:nvSpPr>
          <p:cNvPr id="3" name="Content Placeholder 2">
            <a:extLst>
              <a:ext uri="{FF2B5EF4-FFF2-40B4-BE49-F238E27FC236}">
                <a16:creationId xmlns:a16="http://schemas.microsoft.com/office/drawing/2014/main" id="{98070BD6-4496-E6FB-371E-9266BB0B2005}"/>
              </a:ext>
            </a:extLst>
          </p:cNvPr>
          <p:cNvSpPr>
            <a:spLocks noGrp="1"/>
          </p:cNvSpPr>
          <p:nvPr>
            <p:ph idx="1"/>
          </p:nvPr>
        </p:nvSpPr>
        <p:spPr>
          <a:xfrm>
            <a:off x="628650" y="1025410"/>
            <a:ext cx="7886700" cy="981621"/>
          </a:xfrm>
        </p:spPr>
        <p:txBody>
          <a:bodyPr>
            <a:normAutofit/>
          </a:bodyPr>
          <a:lstStyle/>
          <a:p>
            <a:pPr marL="0" indent="0">
              <a:buNone/>
            </a:pPr>
            <a:r>
              <a:rPr lang="en-US" sz="2400" dirty="0"/>
              <a:t>“Deployment” with replica set, a single config map, three secrets, persistent volume claim, and network ports.</a:t>
            </a:r>
          </a:p>
        </p:txBody>
      </p:sp>
      <p:pic>
        <p:nvPicPr>
          <p:cNvPr id="5" name="Picture 4">
            <a:extLst>
              <a:ext uri="{FF2B5EF4-FFF2-40B4-BE49-F238E27FC236}">
                <a16:creationId xmlns:a16="http://schemas.microsoft.com/office/drawing/2014/main" id="{0190E9AE-760C-5704-9E2B-B3E6D6C79882}"/>
              </a:ext>
            </a:extLst>
          </p:cNvPr>
          <p:cNvPicPr>
            <a:picLocks noChangeAspect="1"/>
          </p:cNvPicPr>
          <p:nvPr/>
        </p:nvPicPr>
        <p:blipFill>
          <a:blip r:embed="rId2"/>
          <a:stretch>
            <a:fillRect/>
          </a:stretch>
        </p:blipFill>
        <p:spPr>
          <a:xfrm>
            <a:off x="742950" y="2510076"/>
            <a:ext cx="7772400" cy="3477126"/>
          </a:xfrm>
          <a:prstGeom prst="rect">
            <a:avLst/>
          </a:prstGeom>
        </p:spPr>
      </p:pic>
    </p:spTree>
    <p:extLst>
      <p:ext uri="{BB962C8B-B14F-4D97-AF65-F5344CB8AC3E}">
        <p14:creationId xmlns:p14="http://schemas.microsoft.com/office/powerpoint/2010/main" val="3980817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FDE7-9C02-0E06-1FE7-58A35A4C61F5}"/>
              </a:ext>
            </a:extLst>
          </p:cNvPr>
          <p:cNvSpPr>
            <a:spLocks noGrp="1"/>
          </p:cNvSpPr>
          <p:nvPr>
            <p:ph type="title"/>
          </p:nvPr>
        </p:nvSpPr>
        <p:spPr/>
        <p:txBody>
          <a:bodyPr/>
          <a:lstStyle/>
          <a:p>
            <a:r>
              <a:rPr lang="en-US" dirty="0"/>
              <a:t>Kubernetes - schematic</a:t>
            </a:r>
          </a:p>
        </p:txBody>
      </p:sp>
      <p:pic>
        <p:nvPicPr>
          <p:cNvPr id="4" name="Picture 3">
            <a:extLst>
              <a:ext uri="{FF2B5EF4-FFF2-40B4-BE49-F238E27FC236}">
                <a16:creationId xmlns:a16="http://schemas.microsoft.com/office/drawing/2014/main" id="{07B5E83D-73A7-562D-6C68-509F6F451857}"/>
              </a:ext>
            </a:extLst>
          </p:cNvPr>
          <p:cNvPicPr>
            <a:picLocks noChangeAspect="1"/>
          </p:cNvPicPr>
          <p:nvPr/>
        </p:nvPicPr>
        <p:blipFill>
          <a:blip r:embed="rId2"/>
          <a:stretch>
            <a:fillRect/>
          </a:stretch>
        </p:blipFill>
        <p:spPr>
          <a:xfrm>
            <a:off x="685800" y="1898096"/>
            <a:ext cx="7772400" cy="4634474"/>
          </a:xfrm>
          <a:prstGeom prst="rect">
            <a:avLst/>
          </a:prstGeom>
        </p:spPr>
      </p:pic>
      <p:sp>
        <p:nvSpPr>
          <p:cNvPr id="5" name="Content Placeholder 2">
            <a:extLst>
              <a:ext uri="{FF2B5EF4-FFF2-40B4-BE49-F238E27FC236}">
                <a16:creationId xmlns:a16="http://schemas.microsoft.com/office/drawing/2014/main" id="{CDB79C81-5973-E830-A55C-F814E26A36BE}"/>
              </a:ext>
            </a:extLst>
          </p:cNvPr>
          <p:cNvSpPr>
            <a:spLocks noGrp="1"/>
          </p:cNvSpPr>
          <p:nvPr>
            <p:ph idx="1"/>
          </p:nvPr>
        </p:nvSpPr>
        <p:spPr>
          <a:xfrm>
            <a:off x="628650" y="1025410"/>
            <a:ext cx="7886700" cy="646135"/>
          </a:xfrm>
        </p:spPr>
        <p:txBody>
          <a:bodyPr>
            <a:normAutofit fontScale="92500" lnSpcReduction="10000"/>
          </a:bodyPr>
          <a:lstStyle/>
          <a:p>
            <a:pPr marL="0" indent="0">
              <a:buNone/>
            </a:pPr>
            <a:r>
              <a:rPr lang="en-US" sz="2400" dirty="0"/>
              <a:t>CRC (Custom Resource Definition) created Pod with multiple containers and network port.</a:t>
            </a:r>
          </a:p>
        </p:txBody>
      </p:sp>
      <p:cxnSp>
        <p:nvCxnSpPr>
          <p:cNvPr id="8" name="Straight Arrow Connector 7">
            <a:extLst>
              <a:ext uri="{FF2B5EF4-FFF2-40B4-BE49-F238E27FC236}">
                <a16:creationId xmlns:a16="http://schemas.microsoft.com/office/drawing/2014/main" id="{C959BD1B-B2CC-4C95-0AE8-7C8885B18089}"/>
              </a:ext>
            </a:extLst>
          </p:cNvPr>
          <p:cNvCxnSpPr>
            <a:cxnSpLocks/>
          </p:cNvCxnSpPr>
          <p:nvPr/>
        </p:nvCxnSpPr>
        <p:spPr>
          <a:xfrm flipV="1">
            <a:off x="7036231" y="2688249"/>
            <a:ext cx="0" cy="2355743"/>
          </a:xfrm>
          <a:prstGeom prst="straightConnector1">
            <a:avLst/>
          </a:prstGeom>
          <a:ln w="22225">
            <a:solidFill>
              <a:srgbClr val="326CE5"/>
            </a:solidFill>
            <a:tailEnd type="triangle"/>
          </a:ln>
        </p:spPr>
        <p:style>
          <a:lnRef idx="2">
            <a:schemeClr val="accent1"/>
          </a:lnRef>
          <a:fillRef idx="0">
            <a:schemeClr val="accent1"/>
          </a:fillRef>
          <a:effectRef idx="1">
            <a:schemeClr val="accent1"/>
          </a:effectRef>
          <a:fontRef idx="minor">
            <a:schemeClr val="tx1"/>
          </a:fontRef>
        </p:style>
      </p:cxnSp>
      <p:sp>
        <p:nvSpPr>
          <p:cNvPr id="11" name="Rounded Rectangle 10">
            <a:extLst>
              <a:ext uri="{FF2B5EF4-FFF2-40B4-BE49-F238E27FC236}">
                <a16:creationId xmlns:a16="http://schemas.microsoft.com/office/drawing/2014/main" id="{1C72B1A4-1C56-DF47-872A-DE74619574EF}"/>
              </a:ext>
            </a:extLst>
          </p:cNvPr>
          <p:cNvSpPr/>
          <p:nvPr/>
        </p:nvSpPr>
        <p:spPr>
          <a:xfrm>
            <a:off x="5649130" y="5048362"/>
            <a:ext cx="2789689" cy="568807"/>
          </a:xfrm>
          <a:prstGeom prst="roundRect">
            <a:avLst/>
          </a:prstGeom>
          <a:solidFill>
            <a:schemeClr val="bg1">
              <a:lumMod val="95000"/>
            </a:schemeClr>
          </a:solidFill>
          <a:ln>
            <a:solidFill>
              <a:srgbClr val="326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Custom Resource Definition</a:t>
            </a:r>
          </a:p>
        </p:txBody>
      </p:sp>
    </p:spTree>
    <p:extLst>
      <p:ext uri="{BB962C8B-B14F-4D97-AF65-F5344CB8AC3E}">
        <p14:creationId xmlns:p14="http://schemas.microsoft.com/office/powerpoint/2010/main" val="1817587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DC1EE-9C52-BC63-2CDF-E297EC1E64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270446-3DDE-1880-CA88-7E2378114DD6}"/>
              </a:ext>
            </a:extLst>
          </p:cNvPr>
          <p:cNvSpPr>
            <a:spLocks noGrp="1"/>
          </p:cNvSpPr>
          <p:nvPr>
            <p:ph type="title"/>
          </p:nvPr>
        </p:nvSpPr>
        <p:spPr/>
        <p:txBody>
          <a:bodyPr/>
          <a:lstStyle/>
          <a:p>
            <a:r>
              <a:rPr lang="en-US" dirty="0"/>
              <a:t>Kubernetes</a:t>
            </a:r>
            <a:br>
              <a:rPr lang="en-US" dirty="0"/>
            </a:br>
            <a:r>
              <a:rPr lang="en-US" dirty="0" err="1"/>
              <a:t>OwnerReferences</a:t>
            </a:r>
            <a:endParaRPr lang="en-US" dirty="0"/>
          </a:p>
        </p:txBody>
      </p:sp>
    </p:spTree>
    <p:extLst>
      <p:ext uri="{BB962C8B-B14F-4D97-AF65-F5344CB8AC3E}">
        <p14:creationId xmlns:p14="http://schemas.microsoft.com/office/powerpoint/2010/main" val="3404192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D1CD9B-CCDD-C271-C0A4-F5EB8E7E816B}"/>
              </a:ext>
            </a:extLst>
          </p:cNvPr>
          <p:cNvPicPr>
            <a:picLocks noChangeAspect="1"/>
          </p:cNvPicPr>
          <p:nvPr/>
        </p:nvPicPr>
        <p:blipFill>
          <a:blip r:embed="rId2"/>
          <a:stretch>
            <a:fillRect/>
          </a:stretch>
        </p:blipFill>
        <p:spPr>
          <a:xfrm>
            <a:off x="4291049" y="1931370"/>
            <a:ext cx="1234472" cy="1074856"/>
          </a:xfrm>
          <a:prstGeom prst="rect">
            <a:avLst/>
          </a:prstGeom>
        </p:spPr>
      </p:pic>
      <p:sp>
        <p:nvSpPr>
          <p:cNvPr id="2" name="Title 1">
            <a:extLst>
              <a:ext uri="{FF2B5EF4-FFF2-40B4-BE49-F238E27FC236}">
                <a16:creationId xmlns:a16="http://schemas.microsoft.com/office/drawing/2014/main" id="{1D167187-D6CC-6390-270B-655889008703}"/>
              </a:ext>
            </a:extLst>
          </p:cNvPr>
          <p:cNvSpPr>
            <a:spLocks noGrp="1"/>
          </p:cNvSpPr>
          <p:nvPr>
            <p:ph type="title"/>
          </p:nvPr>
        </p:nvSpPr>
        <p:spPr/>
        <p:txBody>
          <a:bodyPr/>
          <a:lstStyle/>
          <a:p>
            <a:r>
              <a:rPr lang="en-US" dirty="0"/>
              <a:t>Kubernetes - owner references</a:t>
            </a:r>
          </a:p>
        </p:txBody>
      </p:sp>
      <p:sp>
        <p:nvSpPr>
          <p:cNvPr id="3" name="Content Placeholder 2">
            <a:extLst>
              <a:ext uri="{FF2B5EF4-FFF2-40B4-BE49-F238E27FC236}">
                <a16:creationId xmlns:a16="http://schemas.microsoft.com/office/drawing/2014/main" id="{697E112E-915A-F587-7094-23AA9DEE2E20}"/>
              </a:ext>
            </a:extLst>
          </p:cNvPr>
          <p:cNvSpPr>
            <a:spLocks noGrp="1"/>
          </p:cNvSpPr>
          <p:nvPr>
            <p:ph idx="1"/>
          </p:nvPr>
        </p:nvSpPr>
        <p:spPr>
          <a:xfrm>
            <a:off x="628650" y="1023699"/>
            <a:ext cx="7886700" cy="430632"/>
          </a:xfrm>
        </p:spPr>
        <p:txBody>
          <a:bodyPr>
            <a:normAutofit/>
          </a:bodyPr>
          <a:lstStyle/>
          <a:p>
            <a:pPr marL="0" indent="0">
              <a:buNone/>
            </a:pPr>
            <a:r>
              <a:rPr lang="en-US" sz="2400" dirty="0"/>
              <a:t>Owner reference chains affect objects durability</a:t>
            </a:r>
          </a:p>
        </p:txBody>
      </p:sp>
      <p:pic>
        <p:nvPicPr>
          <p:cNvPr id="4" name="Picture 3">
            <a:extLst>
              <a:ext uri="{FF2B5EF4-FFF2-40B4-BE49-F238E27FC236}">
                <a16:creationId xmlns:a16="http://schemas.microsoft.com/office/drawing/2014/main" id="{92C26291-8387-8B07-7E94-DBF513983939}"/>
              </a:ext>
            </a:extLst>
          </p:cNvPr>
          <p:cNvPicPr>
            <a:picLocks noChangeAspect="1"/>
          </p:cNvPicPr>
          <p:nvPr/>
        </p:nvPicPr>
        <p:blipFill>
          <a:blip r:embed="rId3"/>
          <a:stretch>
            <a:fillRect/>
          </a:stretch>
        </p:blipFill>
        <p:spPr>
          <a:xfrm>
            <a:off x="5674070" y="1926116"/>
            <a:ext cx="1682779" cy="2108799"/>
          </a:xfrm>
          <a:prstGeom prst="rect">
            <a:avLst/>
          </a:prstGeom>
        </p:spPr>
      </p:pic>
      <p:pic>
        <p:nvPicPr>
          <p:cNvPr id="5" name="Picture 4">
            <a:extLst>
              <a:ext uri="{FF2B5EF4-FFF2-40B4-BE49-F238E27FC236}">
                <a16:creationId xmlns:a16="http://schemas.microsoft.com/office/drawing/2014/main" id="{DC6BC129-7B0E-80A9-A6A4-956D6A86D358}"/>
              </a:ext>
            </a:extLst>
          </p:cNvPr>
          <p:cNvPicPr>
            <a:picLocks noChangeAspect="1"/>
          </p:cNvPicPr>
          <p:nvPr/>
        </p:nvPicPr>
        <p:blipFill>
          <a:blip r:embed="rId4"/>
          <a:stretch>
            <a:fillRect/>
          </a:stretch>
        </p:blipFill>
        <p:spPr>
          <a:xfrm>
            <a:off x="3575497" y="4167379"/>
            <a:ext cx="5198164" cy="2325494"/>
          </a:xfrm>
          <a:prstGeom prst="rect">
            <a:avLst/>
          </a:prstGeom>
        </p:spPr>
      </p:pic>
      <p:cxnSp>
        <p:nvCxnSpPr>
          <p:cNvPr id="8" name="Straight Arrow Connector 7">
            <a:extLst>
              <a:ext uri="{FF2B5EF4-FFF2-40B4-BE49-F238E27FC236}">
                <a16:creationId xmlns:a16="http://schemas.microsoft.com/office/drawing/2014/main" id="{6A317134-1C1B-5023-65A3-8496810F7BBF}"/>
              </a:ext>
            </a:extLst>
          </p:cNvPr>
          <p:cNvCxnSpPr>
            <a:cxnSpLocks/>
          </p:cNvCxnSpPr>
          <p:nvPr/>
        </p:nvCxnSpPr>
        <p:spPr>
          <a:xfrm flipH="1">
            <a:off x="5750685" y="3924602"/>
            <a:ext cx="166977" cy="1293354"/>
          </a:xfrm>
          <a:prstGeom prst="straightConnector1">
            <a:avLst/>
          </a:prstGeom>
          <a:ln>
            <a:solidFill>
              <a:srgbClr val="326CE5"/>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C90957C-7444-718B-66A6-197A6DC150B8}"/>
              </a:ext>
            </a:extLst>
          </p:cNvPr>
          <p:cNvCxnSpPr>
            <a:cxnSpLocks/>
          </p:cNvCxnSpPr>
          <p:nvPr/>
        </p:nvCxnSpPr>
        <p:spPr>
          <a:xfrm flipH="1">
            <a:off x="4677259" y="3312351"/>
            <a:ext cx="1240403" cy="1905605"/>
          </a:xfrm>
          <a:prstGeom prst="straightConnector1">
            <a:avLst/>
          </a:prstGeom>
          <a:ln>
            <a:solidFill>
              <a:srgbClr val="326CE5"/>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C8AF874-A008-6340-1D8B-CAE7B23D1AB6}"/>
              </a:ext>
            </a:extLst>
          </p:cNvPr>
          <p:cNvCxnSpPr>
            <a:cxnSpLocks/>
          </p:cNvCxnSpPr>
          <p:nvPr/>
        </p:nvCxnSpPr>
        <p:spPr>
          <a:xfrm flipH="1">
            <a:off x="4128619" y="2882981"/>
            <a:ext cx="1979875" cy="2334975"/>
          </a:xfrm>
          <a:prstGeom prst="straightConnector1">
            <a:avLst/>
          </a:prstGeom>
          <a:ln>
            <a:solidFill>
              <a:srgbClr val="326CE5"/>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4A36FF3-1C3E-B842-1F3A-7D9B066EE13C}"/>
              </a:ext>
            </a:extLst>
          </p:cNvPr>
          <p:cNvCxnSpPr>
            <a:cxnSpLocks/>
            <a:stCxn id="18" idx="3"/>
          </p:cNvCxnSpPr>
          <p:nvPr/>
        </p:nvCxnSpPr>
        <p:spPr>
          <a:xfrm>
            <a:off x="5525521" y="2468798"/>
            <a:ext cx="523874" cy="5036"/>
          </a:xfrm>
          <a:prstGeom prst="straightConnector1">
            <a:avLst/>
          </a:prstGeom>
          <a:ln>
            <a:solidFill>
              <a:srgbClr val="326CE5"/>
            </a:solidFill>
            <a:tailEnd type="triangle"/>
          </a:ln>
        </p:spPr>
        <p:style>
          <a:lnRef idx="2">
            <a:schemeClr val="accent1"/>
          </a:lnRef>
          <a:fillRef idx="0">
            <a:schemeClr val="accent1"/>
          </a:fillRef>
          <a:effectRef idx="1">
            <a:schemeClr val="accent1"/>
          </a:effectRef>
          <a:fontRef idx="minor">
            <a:schemeClr val="tx1"/>
          </a:fontRef>
        </p:style>
      </p:cxnSp>
      <p:sp>
        <p:nvSpPr>
          <p:cNvPr id="24" name="Content Placeholder 2">
            <a:extLst>
              <a:ext uri="{FF2B5EF4-FFF2-40B4-BE49-F238E27FC236}">
                <a16:creationId xmlns:a16="http://schemas.microsoft.com/office/drawing/2014/main" id="{EB761374-4335-21D0-62FE-000670EB217F}"/>
              </a:ext>
            </a:extLst>
          </p:cNvPr>
          <p:cNvSpPr txBox="1">
            <a:spLocks/>
          </p:cNvSpPr>
          <p:nvPr/>
        </p:nvSpPr>
        <p:spPr>
          <a:xfrm>
            <a:off x="4459105" y="2837189"/>
            <a:ext cx="938404" cy="737469"/>
          </a:xfrm>
          <a:prstGeom prst="rect">
            <a:avLst/>
          </a:prstGeom>
          <a:solidFill>
            <a:schemeClr val="bg1"/>
          </a:solidFill>
          <a:ln w="6350">
            <a:solidFill>
              <a:schemeClr val="tx1">
                <a:lumMod val="50000"/>
                <a:lumOff val="50000"/>
              </a:schemeClr>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400"/>
              </a:spcBef>
              <a:buFont typeface="Arial" panose="020B0604020202020204" pitchFamily="34" charset="0"/>
              <a:buNone/>
            </a:pPr>
            <a:r>
              <a:rPr lang="en-US" sz="1200" dirty="0"/>
              <a:t>ZenService</a:t>
            </a:r>
          </a:p>
          <a:p>
            <a:pPr marL="0" indent="0" algn="ctr">
              <a:lnSpc>
                <a:spcPct val="100000"/>
              </a:lnSpc>
              <a:spcBef>
                <a:spcPts val="400"/>
              </a:spcBef>
              <a:buFont typeface="Arial" panose="020B0604020202020204" pitchFamily="34" charset="0"/>
              <a:buNone/>
            </a:pPr>
            <a:r>
              <a:rPr lang="en-US" sz="1200" dirty="0"/>
              <a:t>manifest</a:t>
            </a:r>
          </a:p>
        </p:txBody>
      </p:sp>
      <p:sp>
        <p:nvSpPr>
          <p:cNvPr id="27" name="Content Placeholder 2">
            <a:extLst>
              <a:ext uri="{FF2B5EF4-FFF2-40B4-BE49-F238E27FC236}">
                <a16:creationId xmlns:a16="http://schemas.microsoft.com/office/drawing/2014/main" id="{ACF9A835-564C-9E92-420D-F162CBF384F3}"/>
              </a:ext>
            </a:extLst>
          </p:cNvPr>
          <p:cNvSpPr txBox="1">
            <a:spLocks/>
          </p:cNvSpPr>
          <p:nvPr/>
        </p:nvSpPr>
        <p:spPr>
          <a:xfrm>
            <a:off x="5525521" y="1653720"/>
            <a:ext cx="1979875" cy="249564"/>
          </a:xfrm>
          <a:prstGeom prst="rect">
            <a:avLst/>
          </a:prstGeom>
          <a:ln w="6350">
            <a:solidFill>
              <a:schemeClr val="tx1">
                <a:lumMod val="50000"/>
                <a:lumOff val="50000"/>
              </a:schemeClr>
            </a:solidFill>
          </a:ln>
        </p:spPr>
        <p:txBody>
          <a:bodyPr vert="horz" lIns="91440" tIns="4572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Owner Reference chain</a:t>
            </a:r>
          </a:p>
        </p:txBody>
      </p:sp>
      <p:sp>
        <p:nvSpPr>
          <p:cNvPr id="15" name="TextBox 14">
            <a:extLst>
              <a:ext uri="{FF2B5EF4-FFF2-40B4-BE49-F238E27FC236}">
                <a16:creationId xmlns:a16="http://schemas.microsoft.com/office/drawing/2014/main" id="{E3CB118A-FF29-E861-7320-27B8147A366D}"/>
              </a:ext>
            </a:extLst>
          </p:cNvPr>
          <p:cNvSpPr txBox="1"/>
          <p:nvPr/>
        </p:nvSpPr>
        <p:spPr>
          <a:xfrm>
            <a:off x="628650" y="1745341"/>
            <a:ext cx="2523001" cy="3970318"/>
          </a:xfrm>
          <a:prstGeom prst="rect">
            <a:avLst/>
          </a:prstGeom>
          <a:noFill/>
        </p:spPr>
        <p:txBody>
          <a:bodyPr wrap="square">
            <a:spAutoFit/>
          </a:bodyPr>
          <a:lstStyle/>
          <a:p>
            <a:r>
              <a:rPr lang="en-US" dirty="0"/>
              <a:t>Each Kubernetes resource can have an </a:t>
            </a:r>
            <a:r>
              <a:rPr lang="en-US" dirty="0" err="1"/>
              <a:t>ownerReferences</a:t>
            </a:r>
            <a:r>
              <a:rPr lang="en-US" dirty="0"/>
              <a:t> field in its metadata, which lists the owning resources. </a:t>
            </a:r>
          </a:p>
          <a:p>
            <a:endParaRPr lang="en-US" dirty="0"/>
          </a:p>
          <a:p>
            <a:r>
              <a:rPr lang="en-US" dirty="0"/>
              <a:t>The </a:t>
            </a:r>
            <a:r>
              <a:rPr lang="en-US" dirty="0" err="1"/>
              <a:t>ownerReferences</a:t>
            </a:r>
            <a:r>
              <a:rPr lang="en-US" dirty="0"/>
              <a:t> field is an array, meaning a resource can technically have multiple owners (though it’s typically one).</a:t>
            </a:r>
          </a:p>
        </p:txBody>
      </p:sp>
    </p:spTree>
    <p:extLst>
      <p:ext uri="{BB962C8B-B14F-4D97-AF65-F5344CB8AC3E}">
        <p14:creationId xmlns:p14="http://schemas.microsoft.com/office/powerpoint/2010/main" val="2170421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763F5-428A-65D8-E7DA-831B0415A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4E5FC-EFA5-1048-C896-C5FB6C652F46}"/>
              </a:ext>
            </a:extLst>
          </p:cNvPr>
          <p:cNvSpPr>
            <a:spLocks noGrp="1"/>
          </p:cNvSpPr>
          <p:nvPr>
            <p:ph type="title"/>
          </p:nvPr>
        </p:nvSpPr>
        <p:spPr/>
        <p:txBody>
          <a:bodyPr/>
          <a:lstStyle/>
          <a:p>
            <a:r>
              <a:rPr lang="en-US" dirty="0"/>
              <a:t>Kubernetes</a:t>
            </a:r>
            <a:br>
              <a:rPr lang="en-US" dirty="0"/>
            </a:br>
            <a:r>
              <a:rPr lang="en-US" dirty="0"/>
              <a:t>Controllers &amp; </a:t>
            </a:r>
            <a:br>
              <a:rPr lang="en-US" dirty="0"/>
            </a:br>
            <a:r>
              <a:rPr lang="en-US" dirty="0"/>
              <a:t>Control Loop</a:t>
            </a:r>
          </a:p>
        </p:txBody>
      </p:sp>
      <p:sp>
        <p:nvSpPr>
          <p:cNvPr id="3" name="Text Placeholder 2">
            <a:extLst>
              <a:ext uri="{FF2B5EF4-FFF2-40B4-BE49-F238E27FC236}">
                <a16:creationId xmlns:a16="http://schemas.microsoft.com/office/drawing/2014/main" id="{FFA97625-1BF4-45D7-6761-D42924BB27F6}"/>
              </a:ext>
            </a:extLst>
          </p:cNvPr>
          <p:cNvSpPr>
            <a:spLocks noGrp="1"/>
          </p:cNvSpPr>
          <p:nvPr>
            <p:ph type="body" idx="1"/>
          </p:nvPr>
        </p:nvSpPr>
        <p:spPr/>
        <p:txBody>
          <a:bodyPr/>
          <a:lstStyle/>
          <a:p>
            <a:r>
              <a:rPr lang="en-US" dirty="0"/>
              <a:t>How things are managed in Kubernetes</a:t>
            </a:r>
          </a:p>
        </p:txBody>
      </p:sp>
    </p:spTree>
    <p:extLst>
      <p:ext uri="{BB962C8B-B14F-4D97-AF65-F5344CB8AC3E}">
        <p14:creationId xmlns:p14="http://schemas.microsoft.com/office/powerpoint/2010/main" val="141472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8A5D7-47AA-DD63-FE01-406F4EF23D92}"/>
              </a:ext>
            </a:extLst>
          </p:cNvPr>
          <p:cNvSpPr>
            <a:spLocks noGrp="1"/>
          </p:cNvSpPr>
          <p:nvPr>
            <p:ph type="title"/>
          </p:nvPr>
        </p:nvSpPr>
        <p:spPr/>
        <p:txBody>
          <a:bodyPr/>
          <a:lstStyle/>
          <a:p>
            <a:r>
              <a:rPr lang="en-US" dirty="0"/>
              <a:t>How to manage thousands of containers</a:t>
            </a:r>
          </a:p>
        </p:txBody>
      </p:sp>
      <p:sp>
        <p:nvSpPr>
          <p:cNvPr id="3" name="Content Placeholder 2">
            <a:extLst>
              <a:ext uri="{FF2B5EF4-FFF2-40B4-BE49-F238E27FC236}">
                <a16:creationId xmlns:a16="http://schemas.microsoft.com/office/drawing/2014/main" id="{CC6C1A80-8324-AC84-D787-F142AFA07B53}"/>
              </a:ext>
            </a:extLst>
          </p:cNvPr>
          <p:cNvSpPr>
            <a:spLocks noGrp="1"/>
          </p:cNvSpPr>
          <p:nvPr>
            <p:ph idx="1"/>
          </p:nvPr>
        </p:nvSpPr>
        <p:spPr>
          <a:xfrm>
            <a:off x="719305" y="3073315"/>
            <a:ext cx="7886700" cy="3195680"/>
          </a:xfrm>
        </p:spPr>
        <p:txBody>
          <a:bodyPr/>
          <a:lstStyle/>
          <a:p>
            <a:pPr marL="0" indent="0">
              <a:buNone/>
            </a:pPr>
            <a:r>
              <a:rPr lang="en-US" dirty="0">
                <a:solidFill>
                  <a:schemeClr val="tx1">
                    <a:lumMod val="65000"/>
                    <a:lumOff val="35000"/>
                  </a:schemeClr>
                </a:solidFill>
              </a:rPr>
              <a:t>Kubernetes can be summarized as a platform that enables </a:t>
            </a:r>
            <a:r>
              <a:rPr lang="en-US" dirty="0">
                <a:solidFill>
                  <a:srgbClr val="326CE5"/>
                </a:solidFill>
              </a:rPr>
              <a:t>efficient</a:t>
            </a:r>
            <a:r>
              <a:rPr lang="en-US" dirty="0">
                <a:solidFill>
                  <a:schemeClr val="tx1">
                    <a:lumMod val="65000"/>
                    <a:lumOff val="35000"/>
                  </a:schemeClr>
                </a:solidFill>
              </a:rPr>
              <a:t>, </a:t>
            </a:r>
            <a:r>
              <a:rPr lang="en-US" dirty="0">
                <a:solidFill>
                  <a:srgbClr val="326CE5"/>
                </a:solidFill>
              </a:rPr>
              <a:t>scalable</a:t>
            </a:r>
            <a:r>
              <a:rPr lang="en-US" dirty="0">
                <a:solidFill>
                  <a:schemeClr val="tx1">
                    <a:lumMod val="65000"/>
                    <a:lumOff val="35000"/>
                  </a:schemeClr>
                </a:solidFill>
              </a:rPr>
              <a:t>, and </a:t>
            </a:r>
            <a:r>
              <a:rPr lang="en-US" dirty="0">
                <a:solidFill>
                  <a:srgbClr val="326CE5"/>
                </a:solidFill>
              </a:rPr>
              <a:t>resilient</a:t>
            </a:r>
            <a:r>
              <a:rPr lang="en-US" dirty="0">
                <a:solidFill>
                  <a:schemeClr val="tx1">
                    <a:lumMod val="65000"/>
                    <a:lumOff val="35000"/>
                  </a:schemeClr>
                </a:solidFill>
              </a:rPr>
              <a:t> container application management by automating how containers are deployed, managed, and maintained.</a:t>
            </a:r>
          </a:p>
          <a:p>
            <a:endParaRPr lang="en-US" dirty="0"/>
          </a:p>
        </p:txBody>
      </p:sp>
      <p:pic>
        <p:nvPicPr>
          <p:cNvPr id="4" name="Picture 3">
            <a:extLst>
              <a:ext uri="{FF2B5EF4-FFF2-40B4-BE49-F238E27FC236}">
                <a16:creationId xmlns:a16="http://schemas.microsoft.com/office/drawing/2014/main" id="{287B35DC-72C8-EA4B-988C-9CBAE4D4FDE0}"/>
              </a:ext>
            </a:extLst>
          </p:cNvPr>
          <p:cNvPicPr>
            <a:picLocks noChangeAspect="1"/>
          </p:cNvPicPr>
          <p:nvPr/>
        </p:nvPicPr>
        <p:blipFill>
          <a:blip r:embed="rId2"/>
          <a:stretch>
            <a:fillRect/>
          </a:stretch>
        </p:blipFill>
        <p:spPr>
          <a:xfrm>
            <a:off x="1455905" y="1199528"/>
            <a:ext cx="6413500" cy="1587500"/>
          </a:xfrm>
          <a:prstGeom prst="rect">
            <a:avLst/>
          </a:prstGeom>
        </p:spPr>
      </p:pic>
    </p:spTree>
    <p:extLst>
      <p:ext uri="{BB962C8B-B14F-4D97-AF65-F5344CB8AC3E}">
        <p14:creationId xmlns:p14="http://schemas.microsoft.com/office/powerpoint/2010/main" val="285945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7541-C4FB-E663-1AED-1B94FA3E41E5}"/>
              </a:ext>
            </a:extLst>
          </p:cNvPr>
          <p:cNvSpPr>
            <a:spLocks noGrp="1"/>
          </p:cNvSpPr>
          <p:nvPr>
            <p:ph type="title"/>
          </p:nvPr>
        </p:nvSpPr>
        <p:spPr/>
        <p:txBody>
          <a:bodyPr>
            <a:normAutofit/>
          </a:bodyPr>
          <a:lstStyle/>
          <a:p>
            <a:r>
              <a:rPr lang="en-US" dirty="0"/>
              <a:t>Kubernetes control loop pattern</a:t>
            </a:r>
          </a:p>
        </p:txBody>
      </p:sp>
      <p:sp>
        <p:nvSpPr>
          <p:cNvPr id="6" name="TextBox 5">
            <a:extLst>
              <a:ext uri="{FF2B5EF4-FFF2-40B4-BE49-F238E27FC236}">
                <a16:creationId xmlns:a16="http://schemas.microsoft.com/office/drawing/2014/main" id="{54EFDEF4-DBAA-699E-4F83-DCE570CB1737}"/>
              </a:ext>
            </a:extLst>
          </p:cNvPr>
          <p:cNvSpPr txBox="1"/>
          <p:nvPr/>
        </p:nvSpPr>
        <p:spPr>
          <a:xfrm>
            <a:off x="3684960" y="4091585"/>
            <a:ext cx="4830390" cy="1877437"/>
          </a:xfrm>
          <a:prstGeom prst="rect">
            <a:avLst/>
          </a:prstGeom>
          <a:noFill/>
        </p:spPr>
        <p:txBody>
          <a:bodyPr wrap="square">
            <a:spAutoFit/>
          </a:bodyPr>
          <a:lstStyle/>
          <a:p>
            <a:pPr algn="l">
              <a:spcAft>
                <a:spcPts val="750"/>
              </a:spcAft>
            </a:pPr>
            <a:r>
              <a:rPr lang="en-US" sz="1600" b="1" i="0" dirty="0">
                <a:solidFill>
                  <a:srgbClr val="326CE5"/>
                </a:solidFill>
                <a:effectLst/>
              </a:rPr>
              <a:t>Observe</a:t>
            </a:r>
            <a:r>
              <a:rPr lang="en-US" sz="1600" b="0" i="0" dirty="0">
                <a:solidFill>
                  <a:srgbClr val="222222"/>
                </a:solidFill>
                <a:effectLst/>
              </a:rPr>
              <a:t> – What is the desired state of our objects?</a:t>
            </a:r>
          </a:p>
          <a:p>
            <a:pPr algn="l">
              <a:spcAft>
                <a:spcPts val="750"/>
              </a:spcAft>
            </a:pPr>
            <a:r>
              <a:rPr lang="en-US" sz="1600" b="1" i="0" dirty="0">
                <a:solidFill>
                  <a:srgbClr val="326CE5"/>
                </a:solidFill>
                <a:effectLst/>
              </a:rPr>
              <a:t>Compare </a:t>
            </a:r>
            <a:r>
              <a:rPr lang="en-US" sz="1600" b="0" i="0" dirty="0">
                <a:solidFill>
                  <a:srgbClr val="222222"/>
                </a:solidFill>
                <a:effectLst/>
              </a:rPr>
              <a:t>– What is the current state of our objects and the differences between our desired state?</a:t>
            </a:r>
          </a:p>
          <a:p>
            <a:pPr algn="l">
              <a:spcAft>
                <a:spcPts val="750"/>
              </a:spcAft>
            </a:pPr>
            <a:r>
              <a:rPr lang="en-US" sz="1600" b="1" i="0" dirty="0">
                <a:solidFill>
                  <a:srgbClr val="326CE5"/>
                </a:solidFill>
                <a:effectLst/>
              </a:rPr>
              <a:t>Action </a:t>
            </a:r>
            <a:r>
              <a:rPr lang="en-US" sz="1600" b="0" i="0" dirty="0">
                <a:solidFill>
                  <a:srgbClr val="222222"/>
                </a:solidFill>
                <a:effectLst/>
              </a:rPr>
              <a:t>– Make the current state look like the desired state.</a:t>
            </a:r>
          </a:p>
          <a:p>
            <a:pPr algn="l">
              <a:spcAft>
                <a:spcPts val="750"/>
              </a:spcAft>
            </a:pPr>
            <a:r>
              <a:rPr lang="en-US" sz="1600" b="1" i="0" dirty="0">
                <a:solidFill>
                  <a:srgbClr val="326CE5"/>
                </a:solidFill>
                <a:effectLst/>
              </a:rPr>
              <a:t>Repeat</a:t>
            </a:r>
            <a:r>
              <a:rPr lang="en-US" sz="1600" b="0" i="0" dirty="0">
                <a:solidFill>
                  <a:srgbClr val="222222"/>
                </a:solidFill>
                <a:effectLst/>
              </a:rPr>
              <a:t> – Repeat Observe, Compare, Action.</a:t>
            </a:r>
          </a:p>
        </p:txBody>
      </p:sp>
      <p:sp>
        <p:nvSpPr>
          <p:cNvPr id="9" name="TextBox 8">
            <a:extLst>
              <a:ext uri="{FF2B5EF4-FFF2-40B4-BE49-F238E27FC236}">
                <a16:creationId xmlns:a16="http://schemas.microsoft.com/office/drawing/2014/main" id="{760BFC87-9F6F-9572-745E-584DD171BA03}"/>
              </a:ext>
            </a:extLst>
          </p:cNvPr>
          <p:cNvSpPr txBox="1"/>
          <p:nvPr/>
        </p:nvSpPr>
        <p:spPr>
          <a:xfrm>
            <a:off x="628650" y="1037278"/>
            <a:ext cx="7886700" cy="707886"/>
          </a:xfrm>
          <a:prstGeom prst="rect">
            <a:avLst/>
          </a:prstGeom>
          <a:noFill/>
        </p:spPr>
        <p:txBody>
          <a:bodyPr wrap="square">
            <a:spAutoFit/>
          </a:bodyPr>
          <a:lstStyle/>
          <a:p>
            <a:r>
              <a:rPr lang="en-US" sz="2000" dirty="0">
                <a:solidFill>
                  <a:srgbClr val="000000"/>
                </a:solidFill>
              </a:rPr>
              <a:t>C</a:t>
            </a:r>
            <a:r>
              <a:rPr lang="en-US" sz="2000" b="0" i="0" dirty="0">
                <a:solidFill>
                  <a:srgbClr val="000000"/>
                </a:solidFill>
                <a:effectLst/>
              </a:rPr>
              <a:t>ontrollers are the control loops that observe the state of a K8s cluster.</a:t>
            </a:r>
            <a:endParaRPr lang="en-US" sz="2000" dirty="0"/>
          </a:p>
        </p:txBody>
      </p:sp>
      <p:grpSp>
        <p:nvGrpSpPr>
          <p:cNvPr id="33" name="Group 32">
            <a:extLst>
              <a:ext uri="{FF2B5EF4-FFF2-40B4-BE49-F238E27FC236}">
                <a16:creationId xmlns:a16="http://schemas.microsoft.com/office/drawing/2014/main" id="{7E7E4514-3B52-9D85-D028-ACEC6CD668B8}"/>
              </a:ext>
            </a:extLst>
          </p:cNvPr>
          <p:cNvGrpSpPr/>
          <p:nvPr/>
        </p:nvGrpSpPr>
        <p:grpSpPr>
          <a:xfrm>
            <a:off x="1262020" y="1771180"/>
            <a:ext cx="5723678" cy="4523836"/>
            <a:chOff x="424874" y="1549662"/>
            <a:chExt cx="5723678" cy="4523836"/>
          </a:xfrm>
        </p:grpSpPr>
        <p:pic>
          <p:nvPicPr>
            <p:cNvPr id="32" name="Picture 31">
              <a:extLst>
                <a:ext uri="{FF2B5EF4-FFF2-40B4-BE49-F238E27FC236}">
                  <a16:creationId xmlns:a16="http://schemas.microsoft.com/office/drawing/2014/main" id="{B027EFF3-7D49-81B8-5A6D-7591AB848D79}"/>
                </a:ext>
              </a:extLst>
            </p:cNvPr>
            <p:cNvPicPr>
              <a:picLocks noChangeAspect="1"/>
            </p:cNvPicPr>
            <p:nvPr/>
          </p:nvPicPr>
          <p:blipFill>
            <a:blip r:embed="rId2"/>
            <a:stretch>
              <a:fillRect/>
            </a:stretch>
          </p:blipFill>
          <p:spPr>
            <a:xfrm>
              <a:off x="2454342" y="1549662"/>
              <a:ext cx="3694210" cy="1913991"/>
            </a:xfrm>
            <a:prstGeom prst="rect">
              <a:avLst/>
            </a:prstGeom>
          </p:spPr>
        </p:pic>
        <p:pic>
          <p:nvPicPr>
            <p:cNvPr id="11" name="Picture 6">
              <a:extLst>
                <a:ext uri="{FF2B5EF4-FFF2-40B4-BE49-F238E27FC236}">
                  <a16:creationId xmlns:a16="http://schemas.microsoft.com/office/drawing/2014/main" id="{C471C008-524F-DC45-0254-D0DC3FEC5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74" y="1917326"/>
              <a:ext cx="1185216" cy="115280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2883D8-9539-A26B-52E4-9488162F8361}"/>
                </a:ext>
              </a:extLst>
            </p:cNvPr>
            <p:cNvGrpSpPr/>
            <p:nvPr/>
          </p:nvGrpSpPr>
          <p:grpSpPr>
            <a:xfrm>
              <a:off x="734512" y="3693148"/>
              <a:ext cx="1534925" cy="2380350"/>
              <a:chOff x="1579207" y="2754602"/>
              <a:chExt cx="2495241" cy="3869600"/>
            </a:xfrm>
          </p:grpSpPr>
          <p:sp>
            <p:nvSpPr>
              <p:cNvPr id="13" name="Rounded Rectangle 12">
                <a:extLst>
                  <a:ext uri="{FF2B5EF4-FFF2-40B4-BE49-F238E27FC236}">
                    <a16:creationId xmlns:a16="http://schemas.microsoft.com/office/drawing/2014/main" id="{9D69DD94-6A9A-CCA3-8217-C2DC7D57A7A5}"/>
                  </a:ext>
                </a:extLst>
              </p:cNvPr>
              <p:cNvSpPr/>
              <p:nvPr/>
            </p:nvSpPr>
            <p:spPr>
              <a:xfrm>
                <a:off x="1579207" y="2754602"/>
                <a:ext cx="2278251" cy="3541197"/>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2E3451DB-8E77-5809-51EC-EA38860E7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9788" y="4186981"/>
                <a:ext cx="527128" cy="5127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332B8062-FF1C-2FED-6418-892DA661B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703" y="3260813"/>
                <a:ext cx="527127" cy="5127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a:extLst>
                  <a:ext uri="{FF2B5EF4-FFF2-40B4-BE49-F238E27FC236}">
                    <a16:creationId xmlns:a16="http://schemas.microsoft.com/office/drawing/2014/main" id="{E5896D81-EE1D-6A98-74ED-C68C306E5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7703" y="5129798"/>
                <a:ext cx="528480" cy="514029"/>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E446D9FC-95CD-88A4-B2F8-9358E4376D7D}"/>
                  </a:ext>
                </a:extLst>
              </p:cNvPr>
              <p:cNvSpPr/>
              <p:nvPr/>
            </p:nvSpPr>
            <p:spPr>
              <a:xfrm>
                <a:off x="1679946" y="3048854"/>
                <a:ext cx="2044896" cy="2945785"/>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2">
                <a:extLst>
                  <a:ext uri="{FF2B5EF4-FFF2-40B4-BE49-F238E27FC236}">
                    <a16:creationId xmlns:a16="http://schemas.microsoft.com/office/drawing/2014/main" id="{95813E9B-1C4A-A081-9D4E-2C8347E5F6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9788" y="5246092"/>
                <a:ext cx="527129" cy="51271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2D512181-39AC-89E7-763C-3211BC876378}"/>
                  </a:ext>
                </a:extLst>
              </p:cNvPr>
              <p:cNvCxnSpPr>
                <a:cxnSpLocks/>
              </p:cNvCxnSpPr>
              <p:nvPr/>
            </p:nvCxnSpPr>
            <p:spPr>
              <a:xfrm flipH="1" flipV="1">
                <a:off x="2373642" y="3669468"/>
                <a:ext cx="596146" cy="584049"/>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00BE15CA-AA78-AFFD-A322-07A932386CDA}"/>
                  </a:ext>
                </a:extLst>
              </p:cNvPr>
              <p:cNvCxnSpPr>
                <a:cxnSpLocks/>
              </p:cNvCxnSpPr>
              <p:nvPr/>
            </p:nvCxnSpPr>
            <p:spPr>
              <a:xfrm flipH="1">
                <a:off x="2339612" y="4604329"/>
                <a:ext cx="630176" cy="584398"/>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593C3A8-3D88-D84A-9D2D-E5AD0D07B9FB}"/>
                  </a:ext>
                </a:extLst>
              </p:cNvPr>
              <p:cNvCxnSpPr>
                <a:cxnSpLocks/>
              </p:cNvCxnSpPr>
              <p:nvPr/>
            </p:nvCxnSpPr>
            <p:spPr>
              <a:xfrm>
                <a:off x="3233352" y="4730750"/>
                <a:ext cx="0" cy="457977"/>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54D00265-CD91-4DD9-7F81-FEAE5BE899B4}"/>
                  </a:ext>
                </a:extLst>
              </p:cNvPr>
              <p:cNvGrpSpPr/>
              <p:nvPr/>
            </p:nvGrpSpPr>
            <p:grpSpPr>
              <a:xfrm>
                <a:off x="2861105" y="6087056"/>
                <a:ext cx="1213343" cy="537146"/>
                <a:chOff x="1840569" y="6172500"/>
                <a:chExt cx="1213343" cy="537146"/>
              </a:xfrm>
            </p:grpSpPr>
            <p:sp>
              <p:nvSpPr>
                <p:cNvPr id="26" name="TextBox 25">
                  <a:extLst>
                    <a:ext uri="{FF2B5EF4-FFF2-40B4-BE49-F238E27FC236}">
                      <a16:creationId xmlns:a16="http://schemas.microsoft.com/office/drawing/2014/main" id="{FFED97C0-99AB-AA61-22C8-5E40A063C940}"/>
                    </a:ext>
                  </a:extLst>
                </p:cNvPr>
                <p:cNvSpPr txBox="1"/>
                <p:nvPr/>
              </p:nvSpPr>
              <p:spPr>
                <a:xfrm>
                  <a:off x="1840569" y="6259344"/>
                  <a:ext cx="849982" cy="45030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Master Node</a:t>
                  </a:r>
                </a:p>
              </p:txBody>
            </p:sp>
            <p:pic>
              <p:nvPicPr>
                <p:cNvPr id="27" name="Picture 28">
                  <a:extLst>
                    <a:ext uri="{FF2B5EF4-FFF2-40B4-BE49-F238E27FC236}">
                      <a16:creationId xmlns:a16="http://schemas.microsoft.com/office/drawing/2014/main" id="{8663A144-B24D-6E13-6964-9706AC727B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6687" y="6172500"/>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0DDBAB7C-2406-4733-CA9F-FB73CC8920BE}"/>
                  </a:ext>
                </a:extLst>
              </p:cNvPr>
              <p:cNvGrpSpPr/>
              <p:nvPr/>
            </p:nvGrpSpPr>
            <p:grpSpPr>
              <a:xfrm>
                <a:off x="2523054" y="2844109"/>
                <a:ext cx="1246034" cy="530150"/>
                <a:chOff x="1438589" y="2236025"/>
                <a:chExt cx="1246034" cy="530150"/>
              </a:xfrm>
            </p:grpSpPr>
            <p:sp>
              <p:nvSpPr>
                <p:cNvPr id="24" name="TextBox 23">
                  <a:extLst>
                    <a:ext uri="{FF2B5EF4-FFF2-40B4-BE49-F238E27FC236}">
                      <a16:creationId xmlns:a16="http://schemas.microsoft.com/office/drawing/2014/main" id="{D590EEE6-F5BD-6F4D-B2E0-7E9ACA58403C}"/>
                    </a:ext>
                  </a:extLst>
                </p:cNvPr>
                <p:cNvSpPr txBox="1"/>
                <p:nvPr/>
              </p:nvSpPr>
              <p:spPr>
                <a:xfrm>
                  <a:off x="1438589" y="2315873"/>
                  <a:ext cx="889991" cy="45030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Control Plane</a:t>
                  </a:r>
                </a:p>
              </p:txBody>
            </p:sp>
            <p:pic>
              <p:nvPicPr>
                <p:cNvPr id="25" name="Picture 14">
                  <a:extLst>
                    <a:ext uri="{FF2B5EF4-FFF2-40B4-BE49-F238E27FC236}">
                      <a16:creationId xmlns:a16="http://schemas.microsoft.com/office/drawing/2014/main" id="{DF070175-44DF-BF60-244C-966C2F8707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9" name="Straight Connector 28">
              <a:extLst>
                <a:ext uri="{FF2B5EF4-FFF2-40B4-BE49-F238E27FC236}">
                  <a16:creationId xmlns:a16="http://schemas.microsoft.com/office/drawing/2014/main" id="{C9DB24F3-F9AD-93E8-AEB8-5CFA057D6531}"/>
                </a:ext>
              </a:extLst>
            </p:cNvPr>
            <p:cNvCxnSpPr>
              <a:cxnSpLocks/>
            </p:cNvCxnSpPr>
            <p:nvPr/>
          </p:nvCxnSpPr>
          <p:spPr>
            <a:xfrm flipH="1" flipV="1">
              <a:off x="759717" y="3083481"/>
              <a:ext cx="170715" cy="901954"/>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6981D7-F51D-D712-1500-B4A1F6B131C7}"/>
                </a:ext>
              </a:extLst>
            </p:cNvPr>
            <p:cNvCxnSpPr>
              <a:cxnSpLocks/>
            </p:cNvCxnSpPr>
            <p:nvPr/>
          </p:nvCxnSpPr>
          <p:spPr>
            <a:xfrm flipV="1">
              <a:off x="1168589" y="3069147"/>
              <a:ext cx="119304" cy="916288"/>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B546CA3-F38B-E4F5-F1F8-1AC9551904C7}"/>
                </a:ext>
              </a:extLst>
            </p:cNvPr>
            <p:cNvCxnSpPr>
              <a:cxnSpLocks/>
            </p:cNvCxnSpPr>
            <p:nvPr/>
          </p:nvCxnSpPr>
          <p:spPr>
            <a:xfrm flipV="1">
              <a:off x="1551357" y="1597054"/>
              <a:ext cx="1310409" cy="713111"/>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97397516-51BF-BE01-A13D-B686043A05C2}"/>
                </a:ext>
              </a:extLst>
            </p:cNvPr>
            <p:cNvCxnSpPr>
              <a:cxnSpLocks/>
            </p:cNvCxnSpPr>
            <p:nvPr/>
          </p:nvCxnSpPr>
          <p:spPr>
            <a:xfrm>
              <a:off x="1507934" y="2813342"/>
              <a:ext cx="1371739" cy="625807"/>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73882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64E1-1F05-8E22-91F3-D67AEFDADE83}"/>
              </a:ext>
            </a:extLst>
          </p:cNvPr>
          <p:cNvSpPr>
            <a:spLocks noGrp="1"/>
          </p:cNvSpPr>
          <p:nvPr>
            <p:ph type="title"/>
          </p:nvPr>
        </p:nvSpPr>
        <p:spPr/>
        <p:txBody>
          <a:bodyPr/>
          <a:lstStyle/>
          <a:p>
            <a:r>
              <a:rPr lang="en-US" dirty="0"/>
              <a:t>Kubernetes controller design</a:t>
            </a:r>
          </a:p>
        </p:txBody>
      </p:sp>
      <p:sp>
        <p:nvSpPr>
          <p:cNvPr id="3" name="Content Placeholder 2">
            <a:extLst>
              <a:ext uri="{FF2B5EF4-FFF2-40B4-BE49-F238E27FC236}">
                <a16:creationId xmlns:a16="http://schemas.microsoft.com/office/drawing/2014/main" id="{33B86FF7-A090-8050-02FC-5C2785A1D9B5}"/>
              </a:ext>
            </a:extLst>
          </p:cNvPr>
          <p:cNvSpPr>
            <a:spLocks noGrp="1"/>
          </p:cNvSpPr>
          <p:nvPr>
            <p:ph idx="1"/>
          </p:nvPr>
        </p:nvSpPr>
        <p:spPr/>
        <p:txBody>
          <a:bodyPr/>
          <a:lstStyle/>
          <a:p>
            <a:pPr marL="0" indent="0">
              <a:buNone/>
            </a:pPr>
            <a:r>
              <a:rPr lang="en-US" b="0" i="0" dirty="0">
                <a:solidFill>
                  <a:schemeClr val="tx1">
                    <a:lumMod val="85000"/>
                    <a:lumOff val="15000"/>
                  </a:schemeClr>
                </a:solidFill>
                <a:effectLst/>
                <a:latin typeface="Plus Jakarta Display"/>
              </a:rPr>
              <a:t>Each of the Controllers will monitor their specific Kubernetes object type for changes by connecting to the API Server. </a:t>
            </a:r>
            <a:endParaRPr lang="en-US" dirty="0">
              <a:solidFill>
                <a:schemeClr val="tx1">
                  <a:lumMod val="85000"/>
                  <a:lumOff val="15000"/>
                </a:schemeClr>
              </a:solidFill>
              <a:latin typeface="Plus Jakarta Display"/>
            </a:endParaRPr>
          </a:p>
          <a:p>
            <a:pPr marL="0" indent="0">
              <a:buNone/>
            </a:pPr>
            <a:r>
              <a:rPr lang="en-US" b="0" i="0" dirty="0">
                <a:solidFill>
                  <a:schemeClr val="tx1">
                    <a:lumMod val="85000"/>
                    <a:lumOff val="15000"/>
                  </a:schemeClr>
                </a:solidFill>
                <a:effectLst/>
                <a:latin typeface="Plus Jakarta Display"/>
              </a:rPr>
              <a:t>The API Server is a mandatory entry point for any API data stored in the cluster's control plane database, called etcd. </a:t>
            </a:r>
          </a:p>
          <a:p>
            <a:pPr marL="0" indent="0">
              <a:buNone/>
            </a:pPr>
            <a:r>
              <a:rPr lang="en-US" b="0" i="0" dirty="0">
                <a:solidFill>
                  <a:schemeClr val="tx1">
                    <a:lumMod val="85000"/>
                    <a:lumOff val="15000"/>
                  </a:schemeClr>
                </a:solidFill>
                <a:effectLst/>
                <a:latin typeface="Plus Jakarta Display"/>
              </a:rPr>
              <a:t>All Controllers monitor resources by contacting the API Server, which will query data from etcd and return the object's current configuration. </a:t>
            </a:r>
            <a:endParaRPr lang="en-US" dirty="0">
              <a:solidFill>
                <a:schemeClr val="tx1">
                  <a:lumMod val="85000"/>
                  <a:lumOff val="15000"/>
                </a:schemeClr>
              </a:solidFill>
            </a:endParaRPr>
          </a:p>
        </p:txBody>
      </p:sp>
    </p:spTree>
    <p:extLst>
      <p:ext uri="{BB962C8B-B14F-4D97-AF65-F5344CB8AC3E}">
        <p14:creationId xmlns:p14="http://schemas.microsoft.com/office/powerpoint/2010/main" val="4144050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06F71-9F00-8A4F-DF09-E7778C994332}"/>
              </a:ext>
            </a:extLst>
          </p:cNvPr>
          <p:cNvSpPr>
            <a:spLocks noGrp="1"/>
          </p:cNvSpPr>
          <p:nvPr>
            <p:ph type="title"/>
          </p:nvPr>
        </p:nvSpPr>
        <p:spPr/>
        <p:txBody>
          <a:bodyPr/>
          <a:lstStyle/>
          <a:p>
            <a:r>
              <a:rPr lang="en-US" dirty="0"/>
              <a:t>Kubernetes ‘spec’ and ‘status’</a:t>
            </a:r>
          </a:p>
        </p:txBody>
      </p:sp>
      <p:sp>
        <p:nvSpPr>
          <p:cNvPr id="7" name="Content Placeholder 6">
            <a:extLst>
              <a:ext uri="{FF2B5EF4-FFF2-40B4-BE49-F238E27FC236}">
                <a16:creationId xmlns:a16="http://schemas.microsoft.com/office/drawing/2014/main" id="{BEFF147F-617B-FD29-2A31-8A76003CB1FE}"/>
              </a:ext>
            </a:extLst>
          </p:cNvPr>
          <p:cNvSpPr>
            <a:spLocks noGrp="1"/>
          </p:cNvSpPr>
          <p:nvPr>
            <p:ph idx="1"/>
          </p:nvPr>
        </p:nvSpPr>
        <p:spPr>
          <a:xfrm>
            <a:off x="4893238" y="1084921"/>
            <a:ext cx="3590859" cy="369332"/>
          </a:xfrm>
        </p:spPr>
        <p:txBody>
          <a:bodyPr>
            <a:normAutofit/>
          </a:bodyPr>
          <a:lstStyle/>
          <a:p>
            <a:pPr marL="0" indent="0">
              <a:buNone/>
            </a:pPr>
            <a:r>
              <a:rPr lang="en-US" sz="1400" dirty="0">
                <a:solidFill>
                  <a:srgbClr val="000000"/>
                </a:solidFill>
                <a:effectLst/>
              </a:rPr>
              <a:t>kubectl get deploy nginx-deploy -o yaml</a:t>
            </a:r>
          </a:p>
          <a:p>
            <a:endParaRPr lang="en-US" dirty="0"/>
          </a:p>
        </p:txBody>
      </p:sp>
      <p:pic>
        <p:nvPicPr>
          <p:cNvPr id="8" name="Picture 7">
            <a:extLst>
              <a:ext uri="{FF2B5EF4-FFF2-40B4-BE49-F238E27FC236}">
                <a16:creationId xmlns:a16="http://schemas.microsoft.com/office/drawing/2014/main" id="{BE80A055-D030-D60F-FBEA-449AD9D6821C}"/>
              </a:ext>
            </a:extLst>
          </p:cNvPr>
          <p:cNvPicPr>
            <a:picLocks noChangeAspect="1"/>
          </p:cNvPicPr>
          <p:nvPr/>
        </p:nvPicPr>
        <p:blipFill>
          <a:blip r:embed="rId2"/>
          <a:stretch>
            <a:fillRect/>
          </a:stretch>
        </p:blipFill>
        <p:spPr>
          <a:xfrm>
            <a:off x="5822263" y="1399899"/>
            <a:ext cx="3146168" cy="5295311"/>
          </a:xfrm>
          <a:prstGeom prst="rect">
            <a:avLst/>
          </a:prstGeom>
        </p:spPr>
      </p:pic>
      <p:sp>
        <p:nvSpPr>
          <p:cNvPr id="9" name="Left Brace 8">
            <a:extLst>
              <a:ext uri="{FF2B5EF4-FFF2-40B4-BE49-F238E27FC236}">
                <a16:creationId xmlns:a16="http://schemas.microsoft.com/office/drawing/2014/main" id="{746DBD59-411E-8D8C-4349-DB46B1987D71}"/>
              </a:ext>
            </a:extLst>
          </p:cNvPr>
          <p:cNvSpPr/>
          <p:nvPr/>
        </p:nvSpPr>
        <p:spPr>
          <a:xfrm>
            <a:off x="5440071" y="2487266"/>
            <a:ext cx="459584" cy="260315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C4F5FB18-3D24-6387-A289-620A8929E016}"/>
              </a:ext>
            </a:extLst>
          </p:cNvPr>
          <p:cNvSpPr/>
          <p:nvPr/>
        </p:nvSpPr>
        <p:spPr>
          <a:xfrm>
            <a:off x="5440071" y="5140356"/>
            <a:ext cx="459584" cy="156309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Content Placeholder 6">
            <a:extLst>
              <a:ext uri="{FF2B5EF4-FFF2-40B4-BE49-F238E27FC236}">
                <a16:creationId xmlns:a16="http://schemas.microsoft.com/office/drawing/2014/main" id="{E6F8D25A-BCEC-8D44-6778-C142C41425BD}"/>
              </a:ext>
            </a:extLst>
          </p:cNvPr>
          <p:cNvSpPr txBox="1">
            <a:spLocks/>
          </p:cNvSpPr>
          <p:nvPr/>
        </p:nvSpPr>
        <p:spPr>
          <a:xfrm>
            <a:off x="4777986" y="3656050"/>
            <a:ext cx="708378" cy="381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400" b="1" dirty="0">
                <a:solidFill>
                  <a:srgbClr val="00B050"/>
                </a:solidFill>
              </a:rPr>
              <a:t>spec</a:t>
            </a:r>
          </a:p>
          <a:p>
            <a:pPr algn="r"/>
            <a:endParaRPr lang="en-US" sz="1400" dirty="0"/>
          </a:p>
        </p:txBody>
      </p:sp>
      <p:sp>
        <p:nvSpPr>
          <p:cNvPr id="17" name="Content Placeholder 6">
            <a:extLst>
              <a:ext uri="{FF2B5EF4-FFF2-40B4-BE49-F238E27FC236}">
                <a16:creationId xmlns:a16="http://schemas.microsoft.com/office/drawing/2014/main" id="{CBFA7F85-74C3-9015-A927-47FC89DF7271}"/>
              </a:ext>
            </a:extLst>
          </p:cNvPr>
          <p:cNvSpPr txBox="1">
            <a:spLocks/>
          </p:cNvSpPr>
          <p:nvPr/>
        </p:nvSpPr>
        <p:spPr>
          <a:xfrm>
            <a:off x="4580240" y="5788847"/>
            <a:ext cx="906124" cy="381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400" b="1" dirty="0">
                <a:solidFill>
                  <a:schemeClr val="accent5">
                    <a:lumMod val="60000"/>
                    <a:lumOff val="40000"/>
                  </a:schemeClr>
                </a:solidFill>
              </a:rPr>
              <a:t>status</a:t>
            </a:r>
          </a:p>
          <a:p>
            <a:pPr algn="r"/>
            <a:endParaRPr lang="en-US" sz="1400" dirty="0"/>
          </a:p>
        </p:txBody>
      </p:sp>
      <p:pic>
        <p:nvPicPr>
          <p:cNvPr id="25" name="Picture 24">
            <a:extLst>
              <a:ext uri="{FF2B5EF4-FFF2-40B4-BE49-F238E27FC236}">
                <a16:creationId xmlns:a16="http://schemas.microsoft.com/office/drawing/2014/main" id="{D8511DD1-9E3D-086C-2661-085876817F45}"/>
              </a:ext>
            </a:extLst>
          </p:cNvPr>
          <p:cNvPicPr>
            <a:picLocks noChangeAspect="1"/>
          </p:cNvPicPr>
          <p:nvPr/>
        </p:nvPicPr>
        <p:blipFill>
          <a:blip r:embed="rId3"/>
          <a:stretch>
            <a:fillRect/>
          </a:stretch>
        </p:blipFill>
        <p:spPr>
          <a:xfrm>
            <a:off x="1435427" y="1403667"/>
            <a:ext cx="1818514" cy="1897580"/>
          </a:xfrm>
          <a:prstGeom prst="rect">
            <a:avLst/>
          </a:prstGeom>
        </p:spPr>
      </p:pic>
      <p:cxnSp>
        <p:nvCxnSpPr>
          <p:cNvPr id="26" name="Straight Connector 25">
            <a:extLst>
              <a:ext uri="{FF2B5EF4-FFF2-40B4-BE49-F238E27FC236}">
                <a16:creationId xmlns:a16="http://schemas.microsoft.com/office/drawing/2014/main" id="{7C388F03-564C-EADC-DFC3-A48324460ABB}"/>
              </a:ext>
            </a:extLst>
          </p:cNvPr>
          <p:cNvCxnSpPr>
            <a:cxnSpLocks/>
          </p:cNvCxnSpPr>
          <p:nvPr/>
        </p:nvCxnSpPr>
        <p:spPr>
          <a:xfrm flipV="1">
            <a:off x="4467627" y="1269312"/>
            <a:ext cx="0" cy="5304483"/>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690D3076-ED4D-3037-47FD-B0E1CB13163F}"/>
              </a:ext>
            </a:extLst>
          </p:cNvPr>
          <p:cNvSpPr txBox="1"/>
          <p:nvPr/>
        </p:nvSpPr>
        <p:spPr>
          <a:xfrm>
            <a:off x="1542521" y="1154627"/>
            <a:ext cx="1580122" cy="307777"/>
          </a:xfrm>
          <a:prstGeom prst="rect">
            <a:avLst/>
          </a:prstGeom>
          <a:noFill/>
        </p:spPr>
        <p:txBody>
          <a:bodyPr wrap="square">
            <a:spAutoFit/>
          </a:bodyPr>
          <a:lstStyle/>
          <a:p>
            <a:pPr algn="ctr"/>
            <a:r>
              <a:rPr lang="en-US" sz="1400" dirty="0">
                <a:solidFill>
                  <a:schemeClr val="tx1">
                    <a:lumMod val="65000"/>
                    <a:lumOff val="35000"/>
                  </a:schemeClr>
                </a:solidFill>
              </a:rPr>
              <a:t>Control Loop</a:t>
            </a:r>
          </a:p>
        </p:txBody>
      </p:sp>
      <p:grpSp>
        <p:nvGrpSpPr>
          <p:cNvPr id="32" name="Group 31">
            <a:extLst>
              <a:ext uri="{FF2B5EF4-FFF2-40B4-BE49-F238E27FC236}">
                <a16:creationId xmlns:a16="http://schemas.microsoft.com/office/drawing/2014/main" id="{6F146924-2A56-47C2-7F87-37EBDE61A5CF}"/>
              </a:ext>
            </a:extLst>
          </p:cNvPr>
          <p:cNvGrpSpPr/>
          <p:nvPr/>
        </p:nvGrpSpPr>
        <p:grpSpPr>
          <a:xfrm>
            <a:off x="352787" y="3522019"/>
            <a:ext cx="3849684" cy="2828784"/>
            <a:chOff x="549316" y="3404905"/>
            <a:chExt cx="3849684" cy="2828784"/>
          </a:xfrm>
        </p:grpSpPr>
        <p:sp>
          <p:nvSpPr>
            <p:cNvPr id="11" name="Content Placeholder 6">
              <a:extLst>
                <a:ext uri="{FF2B5EF4-FFF2-40B4-BE49-F238E27FC236}">
                  <a16:creationId xmlns:a16="http://schemas.microsoft.com/office/drawing/2014/main" id="{1A880B04-8E54-6577-48E7-A5334CCEB5E0}"/>
                </a:ext>
              </a:extLst>
            </p:cNvPr>
            <p:cNvSpPr txBox="1">
              <a:spLocks/>
            </p:cNvSpPr>
            <p:nvPr/>
          </p:nvSpPr>
          <p:spPr>
            <a:xfrm>
              <a:off x="1730065" y="3619781"/>
              <a:ext cx="2414114" cy="381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rgbClr val="00B050"/>
                  </a:solidFill>
                </a:rPr>
                <a:t>spec</a:t>
              </a:r>
              <a:r>
                <a:rPr lang="en-US" sz="1600" dirty="0">
                  <a:solidFill>
                    <a:srgbClr val="000000"/>
                  </a:solidFill>
                </a:rPr>
                <a:t> = desired state</a:t>
              </a:r>
            </a:p>
            <a:p>
              <a:endParaRPr lang="en-US" sz="1600" dirty="0"/>
            </a:p>
          </p:txBody>
        </p:sp>
        <p:sp>
          <p:nvSpPr>
            <p:cNvPr id="12" name="Content Placeholder 6">
              <a:extLst>
                <a:ext uri="{FF2B5EF4-FFF2-40B4-BE49-F238E27FC236}">
                  <a16:creationId xmlns:a16="http://schemas.microsoft.com/office/drawing/2014/main" id="{0CA52D4C-9873-DB99-AA57-C99046FCCC7B}"/>
                </a:ext>
              </a:extLst>
            </p:cNvPr>
            <p:cNvSpPr txBox="1">
              <a:spLocks/>
            </p:cNvSpPr>
            <p:nvPr/>
          </p:nvSpPr>
          <p:spPr>
            <a:xfrm>
              <a:off x="1730065" y="3843125"/>
              <a:ext cx="2414115" cy="381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accent5">
                      <a:lumMod val="60000"/>
                      <a:lumOff val="40000"/>
                    </a:schemeClr>
                  </a:solidFill>
                </a:rPr>
                <a:t>status</a:t>
              </a:r>
              <a:r>
                <a:rPr lang="en-US" sz="1600" dirty="0">
                  <a:solidFill>
                    <a:srgbClr val="000000"/>
                  </a:solidFill>
                </a:rPr>
                <a:t> = current state</a:t>
              </a:r>
            </a:p>
            <a:p>
              <a:pPr marL="0" indent="0">
                <a:buNone/>
              </a:pPr>
              <a:endParaRPr lang="en-US" sz="1600" dirty="0"/>
            </a:p>
          </p:txBody>
        </p:sp>
        <p:sp>
          <p:nvSpPr>
            <p:cNvPr id="18" name="Content Placeholder 6">
              <a:extLst>
                <a:ext uri="{FF2B5EF4-FFF2-40B4-BE49-F238E27FC236}">
                  <a16:creationId xmlns:a16="http://schemas.microsoft.com/office/drawing/2014/main" id="{74F54746-4938-CE77-5C4A-03D1052A5274}"/>
                </a:ext>
              </a:extLst>
            </p:cNvPr>
            <p:cNvSpPr txBox="1">
              <a:spLocks/>
            </p:cNvSpPr>
            <p:nvPr/>
          </p:nvSpPr>
          <p:spPr>
            <a:xfrm>
              <a:off x="1730065" y="4337895"/>
              <a:ext cx="2489439" cy="7433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222222"/>
                  </a:solidFill>
                </a:rPr>
                <a:t>Does</a:t>
              </a:r>
              <a:r>
                <a:rPr lang="en-US" sz="1600" b="0" i="0" dirty="0">
                  <a:solidFill>
                    <a:srgbClr val="222222"/>
                  </a:solidFill>
                  <a:effectLst/>
                </a:rPr>
                <a:t> the current state of our objects match the desired state?</a:t>
              </a:r>
              <a:endParaRPr lang="en-US" sz="1600" dirty="0">
                <a:solidFill>
                  <a:srgbClr val="000000"/>
                </a:solidFill>
              </a:endParaRPr>
            </a:p>
            <a:p>
              <a:pPr marL="0" indent="0">
                <a:buNone/>
              </a:pPr>
              <a:endParaRPr lang="en-US" sz="1600" dirty="0"/>
            </a:p>
          </p:txBody>
        </p:sp>
        <p:sp>
          <p:nvSpPr>
            <p:cNvPr id="20" name="TextBox 19">
              <a:extLst>
                <a:ext uri="{FF2B5EF4-FFF2-40B4-BE49-F238E27FC236}">
                  <a16:creationId xmlns:a16="http://schemas.microsoft.com/office/drawing/2014/main" id="{46B54231-BBAB-6EB6-6C7E-FA578CE64774}"/>
                </a:ext>
              </a:extLst>
            </p:cNvPr>
            <p:cNvSpPr txBox="1"/>
            <p:nvPr/>
          </p:nvSpPr>
          <p:spPr>
            <a:xfrm>
              <a:off x="631696" y="3405455"/>
              <a:ext cx="1065526" cy="338554"/>
            </a:xfrm>
            <a:prstGeom prst="rect">
              <a:avLst/>
            </a:prstGeom>
            <a:noFill/>
          </p:spPr>
          <p:txBody>
            <a:bodyPr wrap="square">
              <a:spAutoFit/>
            </a:bodyPr>
            <a:lstStyle/>
            <a:p>
              <a:r>
                <a:rPr lang="en-US" sz="1600" b="1" i="0" dirty="0">
                  <a:solidFill>
                    <a:srgbClr val="326CE5"/>
                  </a:solidFill>
                  <a:effectLst/>
                </a:rPr>
                <a:t>Observe</a:t>
              </a:r>
              <a:endParaRPr lang="en-US" sz="1600" dirty="0">
                <a:solidFill>
                  <a:schemeClr val="tx1">
                    <a:lumMod val="75000"/>
                    <a:lumOff val="25000"/>
                  </a:schemeClr>
                </a:solidFill>
              </a:endParaRPr>
            </a:p>
          </p:txBody>
        </p:sp>
        <p:sp>
          <p:nvSpPr>
            <p:cNvPr id="21" name="TextBox 20">
              <a:extLst>
                <a:ext uri="{FF2B5EF4-FFF2-40B4-BE49-F238E27FC236}">
                  <a16:creationId xmlns:a16="http://schemas.microsoft.com/office/drawing/2014/main" id="{22401265-73C8-1F16-86A2-6B5E77836CDB}"/>
                </a:ext>
              </a:extLst>
            </p:cNvPr>
            <p:cNvSpPr txBox="1"/>
            <p:nvPr/>
          </p:nvSpPr>
          <p:spPr>
            <a:xfrm>
              <a:off x="549316" y="4274160"/>
              <a:ext cx="1222045" cy="338554"/>
            </a:xfrm>
            <a:prstGeom prst="rect">
              <a:avLst/>
            </a:prstGeom>
            <a:noFill/>
          </p:spPr>
          <p:txBody>
            <a:bodyPr wrap="square">
              <a:spAutoFit/>
            </a:bodyPr>
            <a:lstStyle/>
            <a:p>
              <a:r>
                <a:rPr lang="en-US" sz="1600" b="1" i="0" dirty="0">
                  <a:solidFill>
                    <a:srgbClr val="326CE5"/>
                  </a:solidFill>
                  <a:effectLst/>
                </a:rPr>
                <a:t>Compare</a:t>
              </a:r>
              <a:endParaRPr lang="en-US" sz="1600" dirty="0">
                <a:solidFill>
                  <a:schemeClr val="tx1">
                    <a:lumMod val="75000"/>
                    <a:lumOff val="25000"/>
                  </a:schemeClr>
                </a:solidFill>
              </a:endParaRPr>
            </a:p>
          </p:txBody>
        </p:sp>
        <p:sp>
          <p:nvSpPr>
            <p:cNvPr id="22" name="TextBox 21">
              <a:extLst>
                <a:ext uri="{FF2B5EF4-FFF2-40B4-BE49-F238E27FC236}">
                  <a16:creationId xmlns:a16="http://schemas.microsoft.com/office/drawing/2014/main" id="{2CBD1EE5-BDBD-3856-A3D1-FACB63DC2FD2}"/>
                </a:ext>
              </a:extLst>
            </p:cNvPr>
            <p:cNvSpPr txBox="1"/>
            <p:nvPr/>
          </p:nvSpPr>
          <p:spPr>
            <a:xfrm>
              <a:off x="1730065" y="3404905"/>
              <a:ext cx="2668935" cy="338554"/>
            </a:xfrm>
            <a:prstGeom prst="rect">
              <a:avLst/>
            </a:prstGeom>
            <a:noFill/>
          </p:spPr>
          <p:txBody>
            <a:bodyPr wrap="square">
              <a:spAutoFit/>
            </a:bodyPr>
            <a:lstStyle/>
            <a:p>
              <a:r>
                <a:rPr lang="en-US" sz="1600" dirty="0">
                  <a:solidFill>
                    <a:schemeClr val="tx1">
                      <a:lumMod val="75000"/>
                      <a:lumOff val="25000"/>
                    </a:schemeClr>
                  </a:solidFill>
                </a:rPr>
                <a:t>G</a:t>
              </a:r>
              <a:r>
                <a:rPr lang="en-US" sz="1600" i="0" dirty="0">
                  <a:solidFill>
                    <a:schemeClr val="tx1">
                      <a:lumMod val="75000"/>
                      <a:lumOff val="25000"/>
                    </a:schemeClr>
                  </a:solidFill>
                  <a:effectLst/>
                </a:rPr>
                <a:t>et </a:t>
              </a:r>
              <a:r>
                <a:rPr lang="en-US" sz="1600" b="0" i="0" dirty="0">
                  <a:solidFill>
                    <a:srgbClr val="222222"/>
                  </a:solidFill>
                  <a:effectLst/>
                </a:rPr>
                <a:t>state of our objects:</a:t>
              </a:r>
              <a:endParaRPr lang="en-US" sz="1600" dirty="0">
                <a:solidFill>
                  <a:schemeClr val="tx1">
                    <a:lumMod val="75000"/>
                    <a:lumOff val="25000"/>
                  </a:schemeClr>
                </a:solidFill>
              </a:endParaRPr>
            </a:p>
          </p:txBody>
        </p:sp>
        <p:sp>
          <p:nvSpPr>
            <p:cNvPr id="23" name="Content Placeholder 6">
              <a:extLst>
                <a:ext uri="{FF2B5EF4-FFF2-40B4-BE49-F238E27FC236}">
                  <a16:creationId xmlns:a16="http://schemas.microsoft.com/office/drawing/2014/main" id="{A7AC3736-FC83-FE8A-74C9-8C39281B9CF2}"/>
                </a:ext>
              </a:extLst>
            </p:cNvPr>
            <p:cNvSpPr txBox="1">
              <a:spLocks/>
            </p:cNvSpPr>
            <p:nvPr/>
          </p:nvSpPr>
          <p:spPr>
            <a:xfrm>
              <a:off x="1705581" y="5222233"/>
              <a:ext cx="2489439" cy="10114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0" i="0" dirty="0">
                  <a:solidFill>
                    <a:srgbClr val="222222"/>
                  </a:solidFill>
                  <a:effectLst/>
                </a:rPr>
                <a:t>Make the current state look like the desired state.</a:t>
              </a:r>
              <a:endParaRPr lang="en-US" sz="1600" dirty="0"/>
            </a:p>
          </p:txBody>
        </p:sp>
        <p:sp>
          <p:nvSpPr>
            <p:cNvPr id="24" name="TextBox 23">
              <a:extLst>
                <a:ext uri="{FF2B5EF4-FFF2-40B4-BE49-F238E27FC236}">
                  <a16:creationId xmlns:a16="http://schemas.microsoft.com/office/drawing/2014/main" id="{99DB6C89-25E2-71D3-6721-73C885C75F0D}"/>
                </a:ext>
              </a:extLst>
            </p:cNvPr>
            <p:cNvSpPr txBox="1"/>
            <p:nvPr/>
          </p:nvSpPr>
          <p:spPr>
            <a:xfrm>
              <a:off x="816325" y="5193735"/>
              <a:ext cx="1222045" cy="338554"/>
            </a:xfrm>
            <a:prstGeom prst="rect">
              <a:avLst/>
            </a:prstGeom>
            <a:noFill/>
          </p:spPr>
          <p:txBody>
            <a:bodyPr wrap="square">
              <a:spAutoFit/>
            </a:bodyPr>
            <a:lstStyle/>
            <a:p>
              <a:r>
                <a:rPr lang="en-US" sz="1600" b="1" i="0" dirty="0">
                  <a:solidFill>
                    <a:srgbClr val="326CE5"/>
                  </a:solidFill>
                  <a:effectLst/>
                </a:rPr>
                <a:t>Action</a:t>
              </a:r>
              <a:endParaRPr lang="en-US" sz="1600" dirty="0">
                <a:solidFill>
                  <a:schemeClr val="tx1">
                    <a:lumMod val="75000"/>
                    <a:lumOff val="25000"/>
                  </a:schemeClr>
                </a:solidFill>
              </a:endParaRPr>
            </a:p>
          </p:txBody>
        </p:sp>
        <p:cxnSp>
          <p:nvCxnSpPr>
            <p:cNvPr id="29" name="Straight Connector 28">
              <a:extLst>
                <a:ext uri="{FF2B5EF4-FFF2-40B4-BE49-F238E27FC236}">
                  <a16:creationId xmlns:a16="http://schemas.microsoft.com/office/drawing/2014/main" id="{0559CB1C-6EFF-7CA0-43F1-7A0A6B795DD8}"/>
                </a:ext>
              </a:extLst>
            </p:cNvPr>
            <p:cNvCxnSpPr>
              <a:cxnSpLocks/>
            </p:cNvCxnSpPr>
            <p:nvPr/>
          </p:nvCxnSpPr>
          <p:spPr>
            <a:xfrm>
              <a:off x="1579430" y="4191385"/>
              <a:ext cx="2564749"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6289BD3-69FE-ADEF-2F33-DA54DB00BC6A}"/>
                </a:ext>
              </a:extLst>
            </p:cNvPr>
            <p:cNvCxnSpPr>
              <a:cxnSpLocks/>
            </p:cNvCxnSpPr>
            <p:nvPr/>
          </p:nvCxnSpPr>
          <p:spPr>
            <a:xfrm>
              <a:off x="1579430" y="5100192"/>
              <a:ext cx="2564749" cy="0"/>
            </a:xfrm>
            <a:prstGeom prst="line">
              <a:avLst/>
            </a:prstGeom>
            <a:ln w="127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27966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0572-8FBD-E228-9548-7981186F8C37}"/>
            </a:ext>
          </a:extLst>
        </p:cNvPr>
        <p:cNvGrpSpPr/>
        <p:nvPr/>
      </p:nvGrpSpPr>
      <p:grpSpPr>
        <a:xfrm>
          <a:off x="0" y="0"/>
          <a:ext cx="0" cy="0"/>
          <a:chOff x="0" y="0"/>
          <a:chExt cx="0" cy="0"/>
        </a:xfrm>
      </p:grpSpPr>
      <p:pic>
        <p:nvPicPr>
          <p:cNvPr id="15368" name="Picture 8" descr="Kubernetes Controller">
            <a:extLst>
              <a:ext uri="{FF2B5EF4-FFF2-40B4-BE49-F238E27FC236}">
                <a16:creationId xmlns:a16="http://schemas.microsoft.com/office/drawing/2014/main" id="{7347C1A0-B8C9-0934-FEE5-E621911CF3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8935" y="1131974"/>
            <a:ext cx="6286594" cy="29861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78126D4-93D1-614C-3BC5-AE31DE4D5DC9}"/>
              </a:ext>
            </a:extLst>
          </p:cNvPr>
          <p:cNvSpPr>
            <a:spLocks noGrp="1"/>
          </p:cNvSpPr>
          <p:nvPr>
            <p:ph type="title"/>
          </p:nvPr>
        </p:nvSpPr>
        <p:spPr/>
        <p:txBody>
          <a:bodyPr/>
          <a:lstStyle/>
          <a:p>
            <a:r>
              <a:rPr lang="en-US" dirty="0"/>
              <a:t>Kubernetes controller</a:t>
            </a:r>
          </a:p>
        </p:txBody>
      </p:sp>
      <p:sp>
        <p:nvSpPr>
          <p:cNvPr id="3" name="TextBox 2">
            <a:extLst>
              <a:ext uri="{FF2B5EF4-FFF2-40B4-BE49-F238E27FC236}">
                <a16:creationId xmlns:a16="http://schemas.microsoft.com/office/drawing/2014/main" id="{187E0127-C438-C014-2595-FF677224936E}"/>
              </a:ext>
            </a:extLst>
          </p:cNvPr>
          <p:cNvSpPr txBox="1"/>
          <p:nvPr/>
        </p:nvSpPr>
        <p:spPr>
          <a:xfrm>
            <a:off x="628648" y="6246652"/>
            <a:ext cx="3943352" cy="215444"/>
          </a:xfrm>
          <a:prstGeom prst="rect">
            <a:avLst/>
          </a:prstGeom>
          <a:noFill/>
        </p:spPr>
        <p:txBody>
          <a:bodyPr wrap="square">
            <a:spAutoFit/>
          </a:bodyPr>
          <a:lstStyle/>
          <a:p>
            <a:r>
              <a:rPr lang="en-US" sz="800" dirty="0"/>
              <a:t>Source: https://k21academy.com/docker-kubernetes/kubernetes-operator</a:t>
            </a:r>
          </a:p>
        </p:txBody>
      </p:sp>
      <p:sp>
        <p:nvSpPr>
          <p:cNvPr id="7" name="TextBox 6">
            <a:extLst>
              <a:ext uri="{FF2B5EF4-FFF2-40B4-BE49-F238E27FC236}">
                <a16:creationId xmlns:a16="http://schemas.microsoft.com/office/drawing/2014/main" id="{507B5208-2B3B-CE5D-C133-A48528331465}"/>
              </a:ext>
            </a:extLst>
          </p:cNvPr>
          <p:cNvSpPr txBox="1"/>
          <p:nvPr/>
        </p:nvSpPr>
        <p:spPr>
          <a:xfrm>
            <a:off x="628649" y="4074553"/>
            <a:ext cx="8188035" cy="923330"/>
          </a:xfrm>
          <a:prstGeom prst="rect">
            <a:avLst/>
          </a:prstGeom>
          <a:noFill/>
        </p:spPr>
        <p:txBody>
          <a:bodyPr wrap="square">
            <a:spAutoFit/>
          </a:bodyPr>
          <a:lstStyle/>
          <a:p>
            <a:r>
              <a:rPr lang="en-US" b="0" i="0" dirty="0">
                <a:solidFill>
                  <a:srgbClr val="000000"/>
                </a:solidFill>
                <a:effectLst/>
                <a:latin typeface="OpenSans"/>
              </a:rPr>
              <a:t>The desired state of an object is present in the spec field. So, the controller is responsible for bringing the cluster from the observed state to the desired state. </a:t>
            </a:r>
          </a:p>
          <a:p>
            <a:endParaRPr lang="en-US" dirty="0">
              <a:solidFill>
                <a:srgbClr val="000000"/>
              </a:solidFill>
              <a:latin typeface="OpenSans"/>
            </a:endParaRPr>
          </a:p>
        </p:txBody>
      </p:sp>
    </p:spTree>
    <p:extLst>
      <p:ext uri="{BB962C8B-B14F-4D97-AF65-F5344CB8AC3E}">
        <p14:creationId xmlns:p14="http://schemas.microsoft.com/office/powerpoint/2010/main" val="837925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E4728-36D9-D0D6-2241-44EF099FF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38248-F57C-D1D2-8089-EF0594C8D3CA}"/>
              </a:ext>
            </a:extLst>
          </p:cNvPr>
          <p:cNvSpPr>
            <a:spLocks noGrp="1"/>
          </p:cNvSpPr>
          <p:nvPr>
            <p:ph type="title"/>
          </p:nvPr>
        </p:nvSpPr>
        <p:spPr/>
        <p:txBody>
          <a:bodyPr/>
          <a:lstStyle/>
          <a:p>
            <a:r>
              <a:rPr lang="en-US" dirty="0"/>
              <a:t>Kubernetes control loop interactions</a:t>
            </a:r>
          </a:p>
        </p:txBody>
      </p:sp>
      <p:pic>
        <p:nvPicPr>
          <p:cNvPr id="4" name="Picture 3">
            <a:extLst>
              <a:ext uri="{FF2B5EF4-FFF2-40B4-BE49-F238E27FC236}">
                <a16:creationId xmlns:a16="http://schemas.microsoft.com/office/drawing/2014/main" id="{8F8D9DF1-B1E7-63B7-1D1F-2CD78B0FA466}"/>
              </a:ext>
            </a:extLst>
          </p:cNvPr>
          <p:cNvPicPr>
            <a:picLocks noChangeAspect="1"/>
          </p:cNvPicPr>
          <p:nvPr/>
        </p:nvPicPr>
        <p:blipFill>
          <a:blip r:embed="rId2"/>
          <a:stretch>
            <a:fillRect/>
          </a:stretch>
        </p:blipFill>
        <p:spPr>
          <a:xfrm>
            <a:off x="1184752" y="1320973"/>
            <a:ext cx="6711521" cy="5030399"/>
          </a:xfrm>
          <a:prstGeom prst="rect">
            <a:avLst/>
          </a:prstGeom>
        </p:spPr>
      </p:pic>
      <p:pic>
        <p:nvPicPr>
          <p:cNvPr id="5" name="Picture 2">
            <a:extLst>
              <a:ext uri="{FF2B5EF4-FFF2-40B4-BE49-F238E27FC236}">
                <a16:creationId xmlns:a16="http://schemas.microsoft.com/office/drawing/2014/main" id="{285B0ED0-A2AF-4F0F-15C9-5BF1F8847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800" y="6186231"/>
            <a:ext cx="303948" cy="2968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0577535-83E2-FEE6-9335-F11143884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514" y="6186231"/>
            <a:ext cx="303948" cy="2968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F9D3AA-14B8-9792-E9A9-364D49F4A9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996" y="6186229"/>
            <a:ext cx="303948" cy="2968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B1B97207-4082-CE0E-1AB9-D04BC3650A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0070" y="6186229"/>
            <a:ext cx="303948" cy="2968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70F8F6A5-8515-AD3C-2DE7-BC78B25332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3953" y="6186229"/>
            <a:ext cx="305169" cy="296824"/>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5A6F99B3-9D95-AC08-DFF6-A8F2569804FA}"/>
              </a:ext>
            </a:extLst>
          </p:cNvPr>
          <p:cNvSpPr/>
          <p:nvPr/>
        </p:nvSpPr>
        <p:spPr>
          <a:xfrm>
            <a:off x="2624116" y="1155615"/>
            <a:ext cx="3731371" cy="371064"/>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Control Plane</a:t>
            </a:r>
          </a:p>
        </p:txBody>
      </p:sp>
      <p:sp>
        <p:nvSpPr>
          <p:cNvPr id="12" name="Left-Right Arrow 11">
            <a:extLst>
              <a:ext uri="{FF2B5EF4-FFF2-40B4-BE49-F238E27FC236}">
                <a16:creationId xmlns:a16="http://schemas.microsoft.com/office/drawing/2014/main" id="{84986912-4214-43E6-2370-6E7330EC55F6}"/>
              </a:ext>
            </a:extLst>
          </p:cNvPr>
          <p:cNvSpPr/>
          <p:nvPr/>
        </p:nvSpPr>
        <p:spPr>
          <a:xfrm>
            <a:off x="6352014" y="1155614"/>
            <a:ext cx="1478533" cy="371064"/>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Worker Node</a:t>
            </a:r>
          </a:p>
        </p:txBody>
      </p:sp>
      <p:sp>
        <p:nvSpPr>
          <p:cNvPr id="13" name="Left-Right Arrow 12">
            <a:extLst>
              <a:ext uri="{FF2B5EF4-FFF2-40B4-BE49-F238E27FC236}">
                <a16:creationId xmlns:a16="http://schemas.microsoft.com/office/drawing/2014/main" id="{BE7C46EF-E8B6-FA54-51ED-6E6907BAD5E4}"/>
              </a:ext>
            </a:extLst>
          </p:cNvPr>
          <p:cNvSpPr/>
          <p:nvPr/>
        </p:nvSpPr>
        <p:spPr>
          <a:xfrm>
            <a:off x="1008697" y="1155614"/>
            <a:ext cx="1620183" cy="371064"/>
          </a:xfrm>
          <a:prstGeom prst="leftRightArrow">
            <a:avLst>
              <a:gd name="adj1" fmla="val 50000"/>
              <a:gd name="adj2" fmla="val 51977"/>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kubectl</a:t>
            </a:r>
          </a:p>
        </p:txBody>
      </p:sp>
      <p:sp>
        <p:nvSpPr>
          <p:cNvPr id="14" name="Content Placeholder 3">
            <a:extLst>
              <a:ext uri="{FF2B5EF4-FFF2-40B4-BE49-F238E27FC236}">
                <a16:creationId xmlns:a16="http://schemas.microsoft.com/office/drawing/2014/main" id="{3C93BB39-605A-6D11-2470-6E780E335422}"/>
              </a:ext>
            </a:extLst>
          </p:cNvPr>
          <p:cNvSpPr txBox="1">
            <a:spLocks/>
          </p:cNvSpPr>
          <p:nvPr/>
        </p:nvSpPr>
        <p:spPr>
          <a:xfrm>
            <a:off x="472128" y="6491498"/>
            <a:ext cx="7847607" cy="203838"/>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solidFill>
                  <a:srgbClr val="222222"/>
                </a:solidFill>
              </a:rPr>
              <a:t>UML interaction diagram created with </a:t>
            </a:r>
            <a:r>
              <a:rPr lang="en-US" sz="800" dirty="0" err="1">
                <a:solidFill>
                  <a:srgbClr val="222222"/>
                </a:solidFill>
              </a:rPr>
              <a:t>PlantUML</a:t>
            </a:r>
            <a:r>
              <a:rPr lang="en-US" sz="800" dirty="0">
                <a:solidFill>
                  <a:srgbClr val="222222"/>
                </a:solidFill>
              </a:rPr>
              <a:t> at https://</a:t>
            </a:r>
            <a:r>
              <a:rPr lang="en-US" sz="800" dirty="0" err="1">
                <a:solidFill>
                  <a:srgbClr val="222222"/>
                </a:solidFill>
              </a:rPr>
              <a:t>plantuml.com</a:t>
            </a:r>
            <a:r>
              <a:rPr lang="en-US" sz="800" dirty="0">
                <a:solidFill>
                  <a:srgbClr val="222222"/>
                </a:solidFill>
              </a:rPr>
              <a:t>/</a:t>
            </a:r>
            <a:endParaRPr lang="en-US" sz="800" dirty="0"/>
          </a:p>
        </p:txBody>
      </p:sp>
      <p:cxnSp>
        <p:nvCxnSpPr>
          <p:cNvPr id="15" name="Straight Connector 14">
            <a:extLst>
              <a:ext uri="{FF2B5EF4-FFF2-40B4-BE49-F238E27FC236}">
                <a16:creationId xmlns:a16="http://schemas.microsoft.com/office/drawing/2014/main" id="{8B4479D8-6A9A-289D-3319-0A39A34FAC64}"/>
              </a:ext>
            </a:extLst>
          </p:cNvPr>
          <p:cNvCxnSpPr>
            <a:cxnSpLocks/>
          </p:cNvCxnSpPr>
          <p:nvPr/>
        </p:nvCxnSpPr>
        <p:spPr>
          <a:xfrm>
            <a:off x="6343779" y="1345088"/>
            <a:ext cx="0" cy="4227756"/>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74D314A-9D66-A8CC-6E05-2D07284A58FF}"/>
              </a:ext>
            </a:extLst>
          </p:cNvPr>
          <p:cNvCxnSpPr>
            <a:cxnSpLocks/>
          </p:cNvCxnSpPr>
          <p:nvPr/>
        </p:nvCxnSpPr>
        <p:spPr>
          <a:xfrm>
            <a:off x="2624117" y="1345088"/>
            <a:ext cx="0" cy="4227756"/>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773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FBD2-A830-5B6B-8A3F-563E152EF72D}"/>
              </a:ext>
            </a:extLst>
          </p:cNvPr>
          <p:cNvSpPr>
            <a:spLocks noGrp="1"/>
          </p:cNvSpPr>
          <p:nvPr>
            <p:ph type="title"/>
          </p:nvPr>
        </p:nvSpPr>
        <p:spPr/>
        <p:txBody>
          <a:bodyPr/>
          <a:lstStyle/>
          <a:p>
            <a:r>
              <a:rPr lang="en-US" dirty="0"/>
              <a:t>Some of the k8s built-in controllers</a:t>
            </a:r>
          </a:p>
        </p:txBody>
      </p:sp>
      <p:graphicFrame>
        <p:nvGraphicFramePr>
          <p:cNvPr id="4" name="Table 3">
            <a:extLst>
              <a:ext uri="{FF2B5EF4-FFF2-40B4-BE49-F238E27FC236}">
                <a16:creationId xmlns:a16="http://schemas.microsoft.com/office/drawing/2014/main" id="{223914C5-A3EF-E54A-3014-AD69A7D696FB}"/>
              </a:ext>
            </a:extLst>
          </p:cNvPr>
          <p:cNvGraphicFramePr>
            <a:graphicFrameLocks noGrp="1"/>
          </p:cNvGraphicFramePr>
          <p:nvPr>
            <p:extLst>
              <p:ext uri="{D42A27DB-BD31-4B8C-83A1-F6EECF244321}">
                <p14:modId xmlns:p14="http://schemas.microsoft.com/office/powerpoint/2010/main" val="3636313181"/>
              </p:ext>
            </p:extLst>
          </p:nvPr>
        </p:nvGraphicFramePr>
        <p:xfrm>
          <a:off x="628650" y="1380524"/>
          <a:ext cx="7886700" cy="4385935"/>
        </p:xfrm>
        <a:graphic>
          <a:graphicData uri="http://schemas.openxmlformats.org/drawingml/2006/table">
            <a:tbl>
              <a:tblPr firstRow="1" bandRow="1">
                <a:tableStyleId>{5C22544A-7EE6-4342-B048-85BDC9FD1C3A}</a:tableStyleId>
              </a:tblPr>
              <a:tblGrid>
                <a:gridCol w="1529664">
                  <a:extLst>
                    <a:ext uri="{9D8B030D-6E8A-4147-A177-3AD203B41FA5}">
                      <a16:colId xmlns:a16="http://schemas.microsoft.com/office/drawing/2014/main" val="3252855872"/>
                    </a:ext>
                  </a:extLst>
                </a:gridCol>
                <a:gridCol w="6357036">
                  <a:extLst>
                    <a:ext uri="{9D8B030D-6E8A-4147-A177-3AD203B41FA5}">
                      <a16:colId xmlns:a16="http://schemas.microsoft.com/office/drawing/2014/main" val="1557179023"/>
                    </a:ext>
                  </a:extLst>
                </a:gridCol>
              </a:tblGrid>
              <a:tr h="415325">
                <a:tc>
                  <a:txBody>
                    <a:bodyPr/>
                    <a:lstStyle/>
                    <a:p>
                      <a:pPr algn="ctr"/>
                      <a:r>
                        <a:rPr lang="en-US" sz="1400" b="0" dirty="0"/>
                        <a:t>Controller</a:t>
                      </a:r>
                    </a:p>
                  </a:txBody>
                  <a:tcPr anchor="ctr">
                    <a:solidFill>
                      <a:srgbClr val="326CE5"/>
                    </a:solidFill>
                  </a:tcPr>
                </a:tc>
                <a:tc>
                  <a:txBody>
                    <a:bodyPr/>
                    <a:lstStyle/>
                    <a:p>
                      <a:pPr algn="ctr"/>
                      <a:r>
                        <a:rPr lang="en-US" sz="1400" b="0" dirty="0"/>
                        <a:t>Description</a:t>
                      </a:r>
                    </a:p>
                  </a:txBody>
                  <a:tcPr anchor="ctr">
                    <a:solidFill>
                      <a:srgbClr val="326CE5"/>
                    </a:solidFill>
                  </a:tcPr>
                </a:tc>
                <a:extLst>
                  <a:ext uri="{0D108BD9-81ED-4DB2-BD59-A6C34878D82A}">
                    <a16:rowId xmlns:a16="http://schemas.microsoft.com/office/drawing/2014/main" val="3836412236"/>
                  </a:ext>
                </a:extLst>
              </a:tr>
              <a:tr h="1318659">
                <a:tc>
                  <a:txBody>
                    <a:bodyPr/>
                    <a:lstStyle/>
                    <a:p>
                      <a:pPr algn="ctr"/>
                      <a:r>
                        <a:rPr lang="en-US" sz="1600" dirty="0"/>
                        <a:t>Node</a:t>
                      </a:r>
                    </a:p>
                  </a:txBody>
                  <a:tcPr anchor="ctr"/>
                </a:tc>
                <a:tc>
                  <a:txBody>
                    <a:bodyPr/>
                    <a:lstStyle/>
                    <a:p>
                      <a:r>
                        <a:rPr lang="en-US" sz="1400" b="0" i="0" kern="1200" dirty="0">
                          <a:solidFill>
                            <a:schemeClr val="dk1"/>
                          </a:solidFill>
                          <a:effectLst/>
                          <a:latin typeface="+mn-lt"/>
                          <a:ea typeface="+mn-ea"/>
                          <a:cs typeface="+mn-cs"/>
                        </a:rPr>
                        <a:t>Responsible for managing Worker Nodes. It will monitor the new Nodes connecting to the cluster, validate the Node's health status based on metrics reported by the Node's Kubelet component, and update the Node's .status field. If a Kubelet stops posting health checks to the </a:t>
                      </a:r>
                      <a:r>
                        <a:rPr lang="en-US" sz="1400" b="0" i="0" u="none" kern="1200" dirty="0">
                          <a:solidFill>
                            <a:schemeClr val="dk1"/>
                          </a:solidFill>
                          <a:effectLst/>
                          <a:latin typeface="+mn-lt"/>
                          <a:ea typeface="+mn-ea"/>
                          <a:cs typeface="+mn-cs"/>
                        </a:rPr>
                        <a:t>API Server, </a:t>
                      </a:r>
                      <a:r>
                        <a:rPr lang="en-US" sz="1400" b="0" i="0" kern="1200" dirty="0">
                          <a:solidFill>
                            <a:schemeClr val="dk1"/>
                          </a:solidFill>
                          <a:effectLst/>
                          <a:latin typeface="+mn-lt"/>
                          <a:ea typeface="+mn-ea"/>
                          <a:cs typeface="+mn-cs"/>
                        </a:rPr>
                        <a:t>the Node Controller will be responsible for triggering Pod eviction from the missing Node before removing the Node from the cluster.</a:t>
                      </a:r>
                      <a:endParaRPr lang="en-US" sz="1400" dirty="0"/>
                    </a:p>
                  </a:txBody>
                  <a:tcPr/>
                </a:tc>
                <a:extLst>
                  <a:ext uri="{0D108BD9-81ED-4DB2-BD59-A6C34878D82A}">
                    <a16:rowId xmlns:a16="http://schemas.microsoft.com/office/drawing/2014/main" val="1912896293"/>
                  </a:ext>
                </a:extLst>
              </a:tr>
              <a:tr h="539550">
                <a:tc>
                  <a:txBody>
                    <a:bodyPr/>
                    <a:lstStyle/>
                    <a:p>
                      <a:pPr algn="ctr"/>
                      <a:r>
                        <a:rPr lang="en-US" sz="1600" dirty="0"/>
                        <a:t>Deployment</a:t>
                      </a:r>
                    </a:p>
                  </a:txBody>
                  <a:tcPr anchor="ctr"/>
                </a:tc>
                <a:tc>
                  <a:txBody>
                    <a:bodyPr/>
                    <a:lstStyle/>
                    <a:p>
                      <a:r>
                        <a:rPr lang="en-US" sz="1400" b="0" i="0" kern="1200" dirty="0">
                          <a:solidFill>
                            <a:schemeClr val="dk1"/>
                          </a:solidFill>
                          <a:effectLst/>
                          <a:latin typeface="+mn-lt"/>
                          <a:ea typeface="+mn-ea"/>
                          <a:cs typeface="+mn-cs"/>
                        </a:rPr>
                        <a:t>Responsible for managing Deployment objects and creating/modifying ReplicaSet objects.</a:t>
                      </a:r>
                      <a:endParaRPr lang="en-US" sz="1400" dirty="0"/>
                    </a:p>
                  </a:txBody>
                  <a:tcPr/>
                </a:tc>
                <a:extLst>
                  <a:ext uri="{0D108BD9-81ED-4DB2-BD59-A6C34878D82A}">
                    <a16:rowId xmlns:a16="http://schemas.microsoft.com/office/drawing/2014/main" val="3038535738"/>
                  </a:ext>
                </a:extLst>
              </a:tr>
              <a:tr h="551936">
                <a:tc>
                  <a:txBody>
                    <a:bodyPr/>
                    <a:lstStyle/>
                    <a:p>
                      <a:pPr algn="ctr"/>
                      <a:r>
                        <a:rPr lang="en-US" sz="1600" dirty="0"/>
                        <a:t>ReplicaSet</a:t>
                      </a:r>
                    </a:p>
                  </a:txBody>
                  <a:tcPr anchor="ctr"/>
                </a:tc>
                <a:tc>
                  <a:txBody>
                    <a:bodyPr/>
                    <a:lstStyle/>
                    <a:p>
                      <a:r>
                        <a:rPr lang="en-US" sz="1400" b="0" i="0" kern="1200" dirty="0">
                          <a:solidFill>
                            <a:schemeClr val="dk1"/>
                          </a:solidFill>
                          <a:effectLst/>
                          <a:latin typeface="+mn-lt"/>
                          <a:ea typeface="+mn-ea"/>
                          <a:cs typeface="+mn-cs"/>
                        </a:rPr>
                        <a:t>Responsible for creating/modifying Pods based on the ReplicaSet object configuration.</a:t>
                      </a:r>
                      <a:endParaRPr lang="en-US" sz="1400" dirty="0"/>
                    </a:p>
                  </a:txBody>
                  <a:tcPr/>
                </a:tc>
                <a:extLst>
                  <a:ext uri="{0D108BD9-81ED-4DB2-BD59-A6C34878D82A}">
                    <a16:rowId xmlns:a16="http://schemas.microsoft.com/office/drawing/2014/main" val="1207143568"/>
                  </a:ext>
                </a:extLst>
              </a:tr>
              <a:tr h="535460">
                <a:tc>
                  <a:txBody>
                    <a:bodyPr/>
                    <a:lstStyle/>
                    <a:p>
                      <a:pPr algn="ctr"/>
                      <a:r>
                        <a:rPr lang="en-US" sz="1600" dirty="0"/>
                        <a:t>Service</a:t>
                      </a:r>
                    </a:p>
                  </a:txBody>
                  <a:tcPr anchor="ctr"/>
                </a:tc>
                <a:tc>
                  <a:txBody>
                    <a:bodyPr/>
                    <a:lstStyle/>
                    <a:p>
                      <a:r>
                        <a:rPr lang="en-US" sz="1400" b="0" i="0" kern="1200" dirty="0">
                          <a:solidFill>
                            <a:schemeClr val="dk1"/>
                          </a:solidFill>
                          <a:effectLst/>
                          <a:latin typeface="+mn-lt"/>
                          <a:ea typeface="+mn-ea"/>
                          <a:cs typeface="+mn-cs"/>
                        </a:rPr>
                        <a:t>Responsible for configuring </a:t>
                      </a:r>
                      <a:r>
                        <a:rPr lang="en-US" sz="1400" b="0" i="0" u="none" kern="1200" dirty="0">
                          <a:solidFill>
                            <a:schemeClr val="dk1"/>
                          </a:solidFill>
                          <a:effectLst/>
                          <a:latin typeface="+mn-lt"/>
                          <a:ea typeface="+mn-ea"/>
                          <a:cs typeface="+mn-cs"/>
                        </a:rPr>
                        <a:t>ClusterIP, NodePort, and LoadBalancer </a:t>
                      </a:r>
                      <a:r>
                        <a:rPr lang="en-US" sz="1400" b="0" i="0" kern="1200" dirty="0">
                          <a:solidFill>
                            <a:schemeClr val="dk1"/>
                          </a:solidFill>
                          <a:effectLst/>
                          <a:latin typeface="+mn-lt"/>
                          <a:ea typeface="+mn-ea"/>
                          <a:cs typeface="+mn-cs"/>
                        </a:rPr>
                        <a:t>configuration based on Service objects.</a:t>
                      </a:r>
                      <a:endParaRPr lang="en-US" sz="1400" dirty="0"/>
                    </a:p>
                  </a:txBody>
                  <a:tcPr/>
                </a:tc>
                <a:extLst>
                  <a:ext uri="{0D108BD9-81ED-4DB2-BD59-A6C34878D82A}">
                    <a16:rowId xmlns:a16="http://schemas.microsoft.com/office/drawing/2014/main" val="3962716927"/>
                  </a:ext>
                </a:extLst>
              </a:tr>
              <a:tr h="527221">
                <a:tc>
                  <a:txBody>
                    <a:bodyPr/>
                    <a:lstStyle/>
                    <a:p>
                      <a:pPr algn="ctr"/>
                      <a:r>
                        <a:rPr lang="en-US" sz="1600" dirty="0" err="1"/>
                        <a:t>CronJob</a:t>
                      </a:r>
                      <a:endParaRPr lang="en-US" sz="1600" dirty="0"/>
                    </a:p>
                  </a:txBody>
                  <a:tcPr anchor="ctr"/>
                </a:tc>
                <a:tc>
                  <a:txBody>
                    <a:bodyPr/>
                    <a:lstStyle/>
                    <a:p>
                      <a:r>
                        <a:rPr lang="en-US" sz="1400" b="0" i="0" kern="1200" dirty="0">
                          <a:solidFill>
                            <a:schemeClr val="dk1"/>
                          </a:solidFill>
                          <a:effectLst/>
                          <a:latin typeface="+mn-lt"/>
                          <a:ea typeface="+mn-ea"/>
                          <a:cs typeface="+mn-cs"/>
                        </a:rPr>
                        <a:t>Responsible for creating Job objects based on the Cron schedule defined in </a:t>
                      </a:r>
                      <a:r>
                        <a:rPr lang="en-US" sz="1400" b="0" i="0" kern="1200" dirty="0" err="1">
                          <a:solidFill>
                            <a:schemeClr val="dk1"/>
                          </a:solidFill>
                          <a:effectLst/>
                          <a:latin typeface="+mn-lt"/>
                          <a:ea typeface="+mn-ea"/>
                          <a:cs typeface="+mn-cs"/>
                        </a:rPr>
                        <a:t>CronJob</a:t>
                      </a:r>
                      <a:r>
                        <a:rPr lang="en-US" sz="1400" b="0" i="0" kern="1200" dirty="0">
                          <a:solidFill>
                            <a:schemeClr val="dk1"/>
                          </a:solidFill>
                          <a:effectLst/>
                          <a:latin typeface="+mn-lt"/>
                          <a:ea typeface="+mn-ea"/>
                          <a:cs typeface="+mn-cs"/>
                        </a:rPr>
                        <a:t> objects.</a:t>
                      </a:r>
                      <a:endParaRPr lang="en-US" sz="1400" dirty="0"/>
                    </a:p>
                  </a:txBody>
                  <a:tcPr/>
                </a:tc>
                <a:extLst>
                  <a:ext uri="{0D108BD9-81ED-4DB2-BD59-A6C34878D82A}">
                    <a16:rowId xmlns:a16="http://schemas.microsoft.com/office/drawing/2014/main" val="4256153206"/>
                  </a:ext>
                </a:extLst>
              </a:tr>
              <a:tr h="444843">
                <a:tc>
                  <a:txBody>
                    <a:bodyPr/>
                    <a:lstStyle/>
                    <a:p>
                      <a:pPr algn="ctr"/>
                      <a:r>
                        <a:rPr lang="en-US" sz="1600" dirty="0" err="1"/>
                        <a:t>StatefulSet</a:t>
                      </a:r>
                      <a:endParaRPr lang="en-US" sz="1600" dirty="0"/>
                    </a:p>
                  </a:txBody>
                  <a:tcPr anchor="ctr"/>
                </a:tc>
                <a:tc>
                  <a:txBody>
                    <a:bodyPr/>
                    <a:lstStyle/>
                    <a:p>
                      <a:r>
                        <a:rPr lang="en-US" sz="1400" b="0" i="0" kern="1200" dirty="0">
                          <a:solidFill>
                            <a:schemeClr val="dk1"/>
                          </a:solidFill>
                          <a:effectLst/>
                          <a:latin typeface="+mn-lt"/>
                          <a:ea typeface="+mn-ea"/>
                          <a:cs typeface="+mn-cs"/>
                        </a:rPr>
                        <a:t>Responsible for creating Pods in a guaranteed order with a sticky identity.</a:t>
                      </a:r>
                      <a:endParaRPr lang="en-US" sz="1400" dirty="0"/>
                    </a:p>
                  </a:txBody>
                  <a:tcPr/>
                </a:tc>
                <a:extLst>
                  <a:ext uri="{0D108BD9-81ED-4DB2-BD59-A6C34878D82A}">
                    <a16:rowId xmlns:a16="http://schemas.microsoft.com/office/drawing/2014/main" val="2444472032"/>
                  </a:ext>
                </a:extLst>
              </a:tr>
            </a:tbl>
          </a:graphicData>
        </a:graphic>
      </p:graphicFrame>
    </p:spTree>
    <p:extLst>
      <p:ext uri="{BB962C8B-B14F-4D97-AF65-F5344CB8AC3E}">
        <p14:creationId xmlns:p14="http://schemas.microsoft.com/office/powerpoint/2010/main" val="1003843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B046-E461-7AAD-F0B1-547CE600C0E6}"/>
              </a:ext>
            </a:extLst>
          </p:cNvPr>
          <p:cNvSpPr>
            <a:spLocks noGrp="1"/>
          </p:cNvSpPr>
          <p:nvPr>
            <p:ph type="title"/>
          </p:nvPr>
        </p:nvSpPr>
        <p:spPr/>
        <p:txBody>
          <a:bodyPr/>
          <a:lstStyle/>
          <a:p>
            <a:r>
              <a:rPr lang="en-US" dirty="0"/>
              <a:t>Kubernetes controller type summary</a:t>
            </a:r>
          </a:p>
        </p:txBody>
      </p:sp>
      <p:graphicFrame>
        <p:nvGraphicFramePr>
          <p:cNvPr id="16" name="Table 15">
            <a:extLst>
              <a:ext uri="{FF2B5EF4-FFF2-40B4-BE49-F238E27FC236}">
                <a16:creationId xmlns:a16="http://schemas.microsoft.com/office/drawing/2014/main" id="{2C2ECB47-D924-6B21-892E-7F62F1EA4B53}"/>
              </a:ext>
            </a:extLst>
          </p:cNvPr>
          <p:cNvGraphicFramePr>
            <a:graphicFrameLocks noGrp="1"/>
          </p:cNvGraphicFramePr>
          <p:nvPr>
            <p:extLst>
              <p:ext uri="{D42A27DB-BD31-4B8C-83A1-F6EECF244321}">
                <p14:modId xmlns:p14="http://schemas.microsoft.com/office/powerpoint/2010/main" val="3010679049"/>
              </p:ext>
            </p:extLst>
          </p:nvPr>
        </p:nvGraphicFramePr>
        <p:xfrm>
          <a:off x="628650" y="1380524"/>
          <a:ext cx="7886700" cy="3600074"/>
        </p:xfrm>
        <a:graphic>
          <a:graphicData uri="http://schemas.openxmlformats.org/drawingml/2006/table">
            <a:tbl>
              <a:tblPr firstRow="1" bandRow="1">
                <a:tableStyleId>{5C22544A-7EE6-4342-B048-85BDC9FD1C3A}</a:tableStyleId>
              </a:tblPr>
              <a:tblGrid>
                <a:gridCol w="1529664">
                  <a:extLst>
                    <a:ext uri="{9D8B030D-6E8A-4147-A177-3AD203B41FA5}">
                      <a16:colId xmlns:a16="http://schemas.microsoft.com/office/drawing/2014/main" val="3252855872"/>
                    </a:ext>
                  </a:extLst>
                </a:gridCol>
                <a:gridCol w="6357036">
                  <a:extLst>
                    <a:ext uri="{9D8B030D-6E8A-4147-A177-3AD203B41FA5}">
                      <a16:colId xmlns:a16="http://schemas.microsoft.com/office/drawing/2014/main" val="1557179023"/>
                    </a:ext>
                  </a:extLst>
                </a:gridCol>
              </a:tblGrid>
              <a:tr h="415325">
                <a:tc>
                  <a:txBody>
                    <a:bodyPr/>
                    <a:lstStyle/>
                    <a:p>
                      <a:pPr algn="ctr"/>
                      <a:r>
                        <a:rPr lang="en-US" sz="1400" b="0" dirty="0"/>
                        <a:t>Controller Type</a:t>
                      </a:r>
                    </a:p>
                  </a:txBody>
                  <a:tcPr anchor="ctr">
                    <a:solidFill>
                      <a:srgbClr val="326CE5"/>
                    </a:solidFill>
                  </a:tcPr>
                </a:tc>
                <a:tc>
                  <a:txBody>
                    <a:bodyPr/>
                    <a:lstStyle/>
                    <a:p>
                      <a:pPr algn="ctr"/>
                      <a:r>
                        <a:rPr lang="en-US" sz="1400" b="0" dirty="0"/>
                        <a:t>Functionality</a:t>
                      </a:r>
                    </a:p>
                  </a:txBody>
                  <a:tcPr anchor="ctr">
                    <a:solidFill>
                      <a:srgbClr val="326CE5"/>
                    </a:solidFill>
                  </a:tcPr>
                </a:tc>
                <a:extLst>
                  <a:ext uri="{0D108BD9-81ED-4DB2-BD59-A6C34878D82A}">
                    <a16:rowId xmlns:a16="http://schemas.microsoft.com/office/drawing/2014/main" val="3836412236"/>
                  </a:ext>
                </a:extLst>
              </a:tr>
              <a:tr h="782594">
                <a:tc>
                  <a:txBody>
                    <a:bodyPr/>
                    <a:lstStyle/>
                    <a:p>
                      <a:pPr algn="ctr"/>
                      <a:r>
                        <a:rPr lang="en-US" sz="1600" dirty="0"/>
                        <a:t>Core Controllers</a:t>
                      </a:r>
                    </a:p>
                  </a:txBody>
                  <a:tcPr anchor="ctr"/>
                </a:tc>
                <a:tc>
                  <a:txBody>
                    <a:bodyPr/>
                    <a:lstStyle/>
                    <a:p>
                      <a:r>
                        <a:rPr lang="en-US" sz="1600" dirty="0"/>
                        <a:t>Node, Replication, ReplicaSet, Deployment, DaemonSet, Job, </a:t>
                      </a:r>
                      <a:r>
                        <a:rPr lang="en-US" sz="1600" dirty="0" err="1"/>
                        <a:t>CronJob</a:t>
                      </a:r>
                      <a:r>
                        <a:rPr lang="en-US" sz="1600" dirty="0"/>
                        <a:t>, </a:t>
                      </a:r>
                      <a:r>
                        <a:rPr lang="en-US" sz="1600" dirty="0" err="1"/>
                        <a:t>StatefulSet</a:t>
                      </a:r>
                      <a:r>
                        <a:rPr lang="en-US" sz="1600" dirty="0"/>
                        <a:t>, Service, Namespace, Endpoint, </a:t>
                      </a:r>
                      <a:r>
                        <a:rPr lang="en-US" sz="1600" dirty="0" err="1"/>
                        <a:t>ResourceQuota</a:t>
                      </a:r>
                      <a:r>
                        <a:rPr lang="en-US" sz="1600" dirty="0"/>
                        <a:t>, </a:t>
                      </a:r>
                      <a:r>
                        <a:rPr lang="en-US" sz="1600" dirty="0" err="1"/>
                        <a:t>LimitRange</a:t>
                      </a:r>
                      <a:endParaRPr lang="en-US" sz="1600" dirty="0"/>
                    </a:p>
                  </a:txBody>
                  <a:tcPr anchor="ctr"/>
                </a:tc>
                <a:extLst>
                  <a:ext uri="{0D108BD9-81ED-4DB2-BD59-A6C34878D82A}">
                    <a16:rowId xmlns:a16="http://schemas.microsoft.com/office/drawing/2014/main" val="1912896293"/>
                  </a:ext>
                </a:extLst>
              </a:tr>
              <a:tr h="733168">
                <a:tc>
                  <a:txBody>
                    <a:bodyPr/>
                    <a:lstStyle/>
                    <a:p>
                      <a:pPr algn="ctr"/>
                      <a:r>
                        <a:rPr lang="en-US" sz="1600" dirty="0"/>
                        <a:t>Autoscaling</a:t>
                      </a:r>
                    </a:p>
                    <a:p>
                      <a:pPr algn="ctr"/>
                      <a:r>
                        <a:rPr lang="en-US" sz="1600" dirty="0"/>
                        <a:t>Controllers</a:t>
                      </a:r>
                    </a:p>
                  </a:txBody>
                  <a:tcPr anchor="ctr"/>
                </a:tc>
                <a:tc>
                  <a:txBody>
                    <a:bodyPr/>
                    <a:lstStyle/>
                    <a:p>
                      <a:r>
                        <a:rPr lang="en-US" sz="1600" dirty="0"/>
                        <a:t>Horizontal Pod </a:t>
                      </a:r>
                      <a:r>
                        <a:rPr lang="en-US" sz="1600" dirty="0" err="1"/>
                        <a:t>Autoscaler</a:t>
                      </a:r>
                      <a:r>
                        <a:rPr lang="en-US" sz="1600" dirty="0"/>
                        <a:t>, Vertical Pod </a:t>
                      </a:r>
                      <a:r>
                        <a:rPr lang="en-US" sz="1600" dirty="0" err="1"/>
                        <a:t>Autoscaler</a:t>
                      </a:r>
                      <a:endParaRPr lang="en-US" sz="1600" dirty="0"/>
                    </a:p>
                  </a:txBody>
                  <a:tcPr anchor="ctr"/>
                </a:tc>
                <a:extLst>
                  <a:ext uri="{0D108BD9-81ED-4DB2-BD59-A6C34878D82A}">
                    <a16:rowId xmlns:a16="http://schemas.microsoft.com/office/drawing/2014/main" val="3038535738"/>
                  </a:ext>
                </a:extLst>
              </a:tr>
              <a:tr h="972065">
                <a:tc>
                  <a:txBody>
                    <a:bodyPr/>
                    <a:lstStyle/>
                    <a:p>
                      <a:pPr algn="ctr"/>
                      <a:r>
                        <a:rPr lang="en-US" sz="1600" dirty="0"/>
                        <a:t>Network and Access Controllers</a:t>
                      </a:r>
                    </a:p>
                  </a:txBody>
                  <a:tcPr anchor="ctr"/>
                </a:tc>
                <a:tc>
                  <a:txBody>
                    <a:bodyPr/>
                    <a:lstStyle/>
                    <a:p>
                      <a:r>
                        <a:rPr lang="en-US" sz="1600" dirty="0"/>
                        <a:t>Network Policy, Ingress</a:t>
                      </a:r>
                    </a:p>
                  </a:txBody>
                  <a:tcPr anchor="ctr"/>
                </a:tc>
                <a:extLst>
                  <a:ext uri="{0D108BD9-81ED-4DB2-BD59-A6C34878D82A}">
                    <a16:rowId xmlns:a16="http://schemas.microsoft.com/office/drawing/2014/main" val="1207143568"/>
                  </a:ext>
                </a:extLst>
              </a:tr>
              <a:tr h="656556">
                <a:tc>
                  <a:txBody>
                    <a:bodyPr/>
                    <a:lstStyle/>
                    <a:p>
                      <a:pPr algn="ctr"/>
                      <a:r>
                        <a:rPr lang="en-US" sz="1600" dirty="0"/>
                        <a:t>Resiliency Controllers</a:t>
                      </a:r>
                    </a:p>
                  </a:txBody>
                  <a:tcPr anchor="ctr"/>
                </a:tc>
                <a:tc>
                  <a:txBody>
                    <a:bodyPr/>
                    <a:lstStyle/>
                    <a:p>
                      <a:r>
                        <a:rPr lang="en-US" sz="1600" dirty="0"/>
                        <a:t>Pod Disruption Budget</a:t>
                      </a:r>
                    </a:p>
                  </a:txBody>
                  <a:tcPr anchor="ctr"/>
                </a:tc>
                <a:extLst>
                  <a:ext uri="{0D108BD9-81ED-4DB2-BD59-A6C34878D82A}">
                    <a16:rowId xmlns:a16="http://schemas.microsoft.com/office/drawing/2014/main" val="3962716927"/>
                  </a:ext>
                </a:extLst>
              </a:tr>
            </a:tbl>
          </a:graphicData>
        </a:graphic>
      </p:graphicFrame>
      <p:sp>
        <p:nvSpPr>
          <p:cNvPr id="17" name="TextBox 16">
            <a:extLst>
              <a:ext uri="{FF2B5EF4-FFF2-40B4-BE49-F238E27FC236}">
                <a16:creationId xmlns:a16="http://schemas.microsoft.com/office/drawing/2014/main" id="{FFC2A84D-14D9-2E86-1D4A-934D4166EDDE}"/>
              </a:ext>
            </a:extLst>
          </p:cNvPr>
          <p:cNvSpPr txBox="1"/>
          <p:nvPr/>
        </p:nvSpPr>
        <p:spPr>
          <a:xfrm>
            <a:off x="628650" y="5323154"/>
            <a:ext cx="7886700" cy="707886"/>
          </a:xfrm>
          <a:prstGeom prst="rect">
            <a:avLst/>
          </a:prstGeom>
          <a:noFill/>
        </p:spPr>
        <p:txBody>
          <a:bodyPr wrap="square">
            <a:spAutoFit/>
          </a:bodyPr>
          <a:lstStyle/>
          <a:p>
            <a:r>
              <a:rPr lang="en-US" sz="2000" dirty="0">
                <a:solidFill>
                  <a:srgbClr val="000000"/>
                </a:solidFill>
              </a:rPr>
              <a:t>Custom C</a:t>
            </a:r>
            <a:r>
              <a:rPr lang="en-US" sz="2000" b="0" i="0" dirty="0">
                <a:solidFill>
                  <a:srgbClr val="000000"/>
                </a:solidFill>
                <a:effectLst/>
              </a:rPr>
              <a:t>ontrollers are discussed </a:t>
            </a:r>
            <a:r>
              <a:rPr lang="en-US" sz="2000" dirty="0">
                <a:solidFill>
                  <a:srgbClr val="000000"/>
                </a:solidFill>
              </a:rPr>
              <a:t>in the section “Operators Custom Controllers”.</a:t>
            </a:r>
            <a:endParaRPr lang="en-US" sz="2000" dirty="0"/>
          </a:p>
        </p:txBody>
      </p:sp>
    </p:spTree>
    <p:extLst>
      <p:ext uri="{BB962C8B-B14F-4D97-AF65-F5344CB8AC3E}">
        <p14:creationId xmlns:p14="http://schemas.microsoft.com/office/powerpoint/2010/main" val="61686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EABEE-0585-4A72-E34A-06C90369F9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523266-2748-69F3-45EE-55610C9DDAE1}"/>
              </a:ext>
            </a:extLst>
          </p:cNvPr>
          <p:cNvSpPr>
            <a:spLocks noGrp="1"/>
          </p:cNvSpPr>
          <p:nvPr>
            <p:ph type="title"/>
          </p:nvPr>
        </p:nvSpPr>
        <p:spPr/>
        <p:txBody>
          <a:bodyPr>
            <a:normAutofit/>
          </a:bodyPr>
          <a:lstStyle/>
          <a:p>
            <a:r>
              <a:rPr lang="en-US" dirty="0"/>
              <a:t>Kubernetes control loop pattern</a:t>
            </a:r>
          </a:p>
        </p:txBody>
      </p:sp>
      <p:sp>
        <p:nvSpPr>
          <p:cNvPr id="6" name="TextBox 5">
            <a:extLst>
              <a:ext uri="{FF2B5EF4-FFF2-40B4-BE49-F238E27FC236}">
                <a16:creationId xmlns:a16="http://schemas.microsoft.com/office/drawing/2014/main" id="{05547505-72CC-40A0-661E-D7AFE7F0B078}"/>
              </a:ext>
            </a:extLst>
          </p:cNvPr>
          <p:cNvSpPr txBox="1"/>
          <p:nvPr/>
        </p:nvSpPr>
        <p:spPr>
          <a:xfrm>
            <a:off x="4388942" y="4816753"/>
            <a:ext cx="3260772" cy="830997"/>
          </a:xfrm>
          <a:prstGeom prst="rect">
            <a:avLst/>
          </a:prstGeom>
          <a:noFill/>
        </p:spPr>
        <p:txBody>
          <a:bodyPr wrap="square">
            <a:spAutoFit/>
          </a:bodyPr>
          <a:lstStyle/>
          <a:p>
            <a:pPr algn="l">
              <a:spcAft>
                <a:spcPts val="750"/>
              </a:spcAft>
            </a:pPr>
            <a:r>
              <a:rPr lang="en-US" sz="1600" b="0" i="0" dirty="0">
                <a:solidFill>
                  <a:srgbClr val="222222"/>
                </a:solidFill>
                <a:effectLst/>
              </a:rPr>
              <a:t>Every defined </a:t>
            </a:r>
            <a:r>
              <a:rPr lang="en-US" sz="1600" b="1" i="0" dirty="0">
                <a:solidFill>
                  <a:srgbClr val="FF0000"/>
                </a:solidFill>
                <a:effectLst/>
              </a:rPr>
              <a:t>controller</a:t>
            </a:r>
            <a:r>
              <a:rPr lang="en-US" sz="1600" b="0" i="0" dirty="0">
                <a:solidFill>
                  <a:srgbClr val="222222"/>
                </a:solidFill>
                <a:effectLst/>
              </a:rPr>
              <a:t> will be processed in the control manager control loop.</a:t>
            </a:r>
          </a:p>
        </p:txBody>
      </p:sp>
      <p:sp>
        <p:nvSpPr>
          <p:cNvPr id="9" name="TextBox 8">
            <a:extLst>
              <a:ext uri="{FF2B5EF4-FFF2-40B4-BE49-F238E27FC236}">
                <a16:creationId xmlns:a16="http://schemas.microsoft.com/office/drawing/2014/main" id="{FECC1DE4-BFD6-13A1-77FF-03CDA01B0AC5}"/>
              </a:ext>
            </a:extLst>
          </p:cNvPr>
          <p:cNvSpPr txBox="1"/>
          <p:nvPr/>
        </p:nvSpPr>
        <p:spPr>
          <a:xfrm>
            <a:off x="628650" y="1037278"/>
            <a:ext cx="7886700" cy="707886"/>
          </a:xfrm>
          <a:prstGeom prst="rect">
            <a:avLst/>
          </a:prstGeom>
          <a:noFill/>
        </p:spPr>
        <p:txBody>
          <a:bodyPr wrap="square">
            <a:spAutoFit/>
          </a:bodyPr>
          <a:lstStyle/>
          <a:p>
            <a:r>
              <a:rPr lang="en-US" sz="2000" dirty="0">
                <a:solidFill>
                  <a:srgbClr val="000000"/>
                </a:solidFill>
              </a:rPr>
              <a:t>C</a:t>
            </a:r>
            <a:r>
              <a:rPr lang="en-US" sz="2000" b="0" i="0" dirty="0">
                <a:solidFill>
                  <a:srgbClr val="000000"/>
                </a:solidFill>
                <a:effectLst/>
              </a:rPr>
              <a:t>ontrollers are the control loops that observe the state of a K8s cluster.</a:t>
            </a:r>
            <a:endParaRPr lang="en-US" sz="2000" dirty="0"/>
          </a:p>
        </p:txBody>
      </p:sp>
      <p:pic>
        <p:nvPicPr>
          <p:cNvPr id="32" name="Picture 31">
            <a:extLst>
              <a:ext uri="{FF2B5EF4-FFF2-40B4-BE49-F238E27FC236}">
                <a16:creationId xmlns:a16="http://schemas.microsoft.com/office/drawing/2014/main" id="{E737187A-FBEC-0BED-651A-E0B59DF2480D}"/>
              </a:ext>
            </a:extLst>
          </p:cNvPr>
          <p:cNvPicPr>
            <a:picLocks noChangeAspect="1"/>
          </p:cNvPicPr>
          <p:nvPr/>
        </p:nvPicPr>
        <p:blipFill>
          <a:blip r:embed="rId2"/>
          <a:stretch>
            <a:fillRect/>
          </a:stretch>
        </p:blipFill>
        <p:spPr>
          <a:xfrm>
            <a:off x="3251522" y="1771180"/>
            <a:ext cx="3694210" cy="1913991"/>
          </a:xfrm>
          <a:prstGeom prst="rect">
            <a:avLst/>
          </a:prstGeom>
        </p:spPr>
      </p:pic>
      <p:pic>
        <p:nvPicPr>
          <p:cNvPr id="11" name="Picture 6">
            <a:extLst>
              <a:ext uri="{FF2B5EF4-FFF2-40B4-BE49-F238E27FC236}">
                <a16:creationId xmlns:a16="http://schemas.microsoft.com/office/drawing/2014/main" id="{768E24EB-E45F-3858-F902-428EEDD67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20" y="2138844"/>
            <a:ext cx="1185216" cy="115280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B51DDF01-8CAF-8CE1-0FBD-3353485F0ECD}"/>
              </a:ext>
            </a:extLst>
          </p:cNvPr>
          <p:cNvGrpSpPr/>
          <p:nvPr/>
        </p:nvGrpSpPr>
        <p:grpSpPr>
          <a:xfrm>
            <a:off x="1571658" y="3914666"/>
            <a:ext cx="1534925" cy="2380350"/>
            <a:chOff x="1579207" y="2754602"/>
            <a:chExt cx="2495241" cy="3869600"/>
          </a:xfrm>
        </p:grpSpPr>
        <p:sp>
          <p:nvSpPr>
            <p:cNvPr id="13" name="Rounded Rectangle 12">
              <a:extLst>
                <a:ext uri="{FF2B5EF4-FFF2-40B4-BE49-F238E27FC236}">
                  <a16:creationId xmlns:a16="http://schemas.microsoft.com/office/drawing/2014/main" id="{CD48982D-DD4C-F7FC-F324-695C4D0F9AA4}"/>
                </a:ext>
              </a:extLst>
            </p:cNvPr>
            <p:cNvSpPr/>
            <p:nvPr/>
          </p:nvSpPr>
          <p:spPr>
            <a:xfrm>
              <a:off x="1579207" y="2754602"/>
              <a:ext cx="2278251" cy="3541197"/>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96EC6C71-A570-2D4B-9834-B39489F85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9788" y="4186981"/>
              <a:ext cx="527128" cy="5127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886AA545-0206-35F1-F762-813D2A078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703" y="3260813"/>
              <a:ext cx="527127" cy="5127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a:extLst>
                <a:ext uri="{FF2B5EF4-FFF2-40B4-BE49-F238E27FC236}">
                  <a16:creationId xmlns:a16="http://schemas.microsoft.com/office/drawing/2014/main" id="{BFD4ADB6-66C9-8E57-B1DD-40E18B8D8E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7703" y="5129798"/>
              <a:ext cx="528480" cy="514029"/>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2BEF071C-4EE5-83A5-278A-A57DA70DD3A2}"/>
                </a:ext>
              </a:extLst>
            </p:cNvPr>
            <p:cNvSpPr/>
            <p:nvPr/>
          </p:nvSpPr>
          <p:spPr>
            <a:xfrm>
              <a:off x="1679946" y="3048854"/>
              <a:ext cx="2044896" cy="2945785"/>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2">
              <a:extLst>
                <a:ext uri="{FF2B5EF4-FFF2-40B4-BE49-F238E27FC236}">
                  <a16:creationId xmlns:a16="http://schemas.microsoft.com/office/drawing/2014/main" id="{5BA2DEA0-6ED5-DF64-54B6-A5393BD430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9788" y="5246092"/>
              <a:ext cx="527129" cy="51271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4A78940C-E35D-EAD7-ABD6-2C3F79581AD8}"/>
                </a:ext>
              </a:extLst>
            </p:cNvPr>
            <p:cNvCxnSpPr>
              <a:cxnSpLocks/>
            </p:cNvCxnSpPr>
            <p:nvPr/>
          </p:nvCxnSpPr>
          <p:spPr>
            <a:xfrm flipH="1" flipV="1">
              <a:off x="2373642" y="3669468"/>
              <a:ext cx="596146" cy="584049"/>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68C2A33-310B-5CEF-A5FF-C22C7F6C1662}"/>
                </a:ext>
              </a:extLst>
            </p:cNvPr>
            <p:cNvCxnSpPr>
              <a:cxnSpLocks/>
            </p:cNvCxnSpPr>
            <p:nvPr/>
          </p:nvCxnSpPr>
          <p:spPr>
            <a:xfrm flipH="1">
              <a:off x="2339612" y="4604329"/>
              <a:ext cx="630176" cy="584398"/>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F2863D3-7608-6826-890D-4C121B271389}"/>
                </a:ext>
              </a:extLst>
            </p:cNvPr>
            <p:cNvCxnSpPr>
              <a:cxnSpLocks/>
            </p:cNvCxnSpPr>
            <p:nvPr/>
          </p:nvCxnSpPr>
          <p:spPr>
            <a:xfrm>
              <a:off x="3233352" y="4730750"/>
              <a:ext cx="0" cy="457977"/>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F12D4312-0CA0-7F97-06DB-0A9DDAEE5DCE}"/>
                </a:ext>
              </a:extLst>
            </p:cNvPr>
            <p:cNvGrpSpPr/>
            <p:nvPr/>
          </p:nvGrpSpPr>
          <p:grpSpPr>
            <a:xfrm>
              <a:off x="2861105" y="6087056"/>
              <a:ext cx="1213343" cy="537146"/>
              <a:chOff x="1840569" y="6172500"/>
              <a:chExt cx="1213343" cy="537146"/>
            </a:xfrm>
          </p:grpSpPr>
          <p:sp>
            <p:nvSpPr>
              <p:cNvPr id="26" name="TextBox 25">
                <a:extLst>
                  <a:ext uri="{FF2B5EF4-FFF2-40B4-BE49-F238E27FC236}">
                    <a16:creationId xmlns:a16="http://schemas.microsoft.com/office/drawing/2014/main" id="{4640389D-3A66-B38F-B5D4-488CBA0D173A}"/>
                  </a:ext>
                </a:extLst>
              </p:cNvPr>
              <p:cNvSpPr txBox="1"/>
              <p:nvPr/>
            </p:nvSpPr>
            <p:spPr>
              <a:xfrm>
                <a:off x="1840569" y="6259344"/>
                <a:ext cx="849982" cy="45030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Master Node</a:t>
                </a:r>
              </a:p>
            </p:txBody>
          </p:sp>
          <p:pic>
            <p:nvPicPr>
              <p:cNvPr id="27" name="Picture 28">
                <a:extLst>
                  <a:ext uri="{FF2B5EF4-FFF2-40B4-BE49-F238E27FC236}">
                    <a16:creationId xmlns:a16="http://schemas.microsoft.com/office/drawing/2014/main" id="{53BCC2D5-F2F5-71BE-0654-1A4F7C889F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6687" y="6172500"/>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3BFC37A8-B6EA-B6C2-2EEF-4000CDD32C33}"/>
                </a:ext>
              </a:extLst>
            </p:cNvPr>
            <p:cNvGrpSpPr/>
            <p:nvPr/>
          </p:nvGrpSpPr>
          <p:grpSpPr>
            <a:xfrm>
              <a:off x="2523054" y="2844109"/>
              <a:ext cx="1246034" cy="530150"/>
              <a:chOff x="1438589" y="2236025"/>
              <a:chExt cx="1246034" cy="530150"/>
            </a:xfrm>
          </p:grpSpPr>
          <p:sp>
            <p:nvSpPr>
              <p:cNvPr id="24" name="TextBox 23">
                <a:extLst>
                  <a:ext uri="{FF2B5EF4-FFF2-40B4-BE49-F238E27FC236}">
                    <a16:creationId xmlns:a16="http://schemas.microsoft.com/office/drawing/2014/main" id="{65AFED55-59A2-4B75-59F9-A8467CCE8E94}"/>
                  </a:ext>
                </a:extLst>
              </p:cNvPr>
              <p:cNvSpPr txBox="1"/>
              <p:nvPr/>
            </p:nvSpPr>
            <p:spPr>
              <a:xfrm>
                <a:off x="1438589" y="2315873"/>
                <a:ext cx="889991" cy="45030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Control Plane</a:t>
                </a:r>
              </a:p>
            </p:txBody>
          </p:sp>
          <p:pic>
            <p:nvPicPr>
              <p:cNvPr id="25" name="Picture 14">
                <a:extLst>
                  <a:ext uri="{FF2B5EF4-FFF2-40B4-BE49-F238E27FC236}">
                    <a16:creationId xmlns:a16="http://schemas.microsoft.com/office/drawing/2014/main" id="{C67F4945-3B01-BFB1-F61F-BB33B7510A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9" name="Straight Connector 28">
            <a:extLst>
              <a:ext uri="{FF2B5EF4-FFF2-40B4-BE49-F238E27FC236}">
                <a16:creationId xmlns:a16="http://schemas.microsoft.com/office/drawing/2014/main" id="{712C8376-B209-FEDF-4138-1F12F417F628}"/>
              </a:ext>
            </a:extLst>
          </p:cNvPr>
          <p:cNvCxnSpPr>
            <a:cxnSpLocks/>
          </p:cNvCxnSpPr>
          <p:nvPr/>
        </p:nvCxnSpPr>
        <p:spPr>
          <a:xfrm flipH="1" flipV="1">
            <a:off x="1596863" y="3304999"/>
            <a:ext cx="170715" cy="901954"/>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78154137-9C1B-5923-4414-778DA83FCB33}"/>
              </a:ext>
            </a:extLst>
          </p:cNvPr>
          <p:cNvCxnSpPr>
            <a:cxnSpLocks/>
          </p:cNvCxnSpPr>
          <p:nvPr/>
        </p:nvCxnSpPr>
        <p:spPr>
          <a:xfrm flipV="1">
            <a:off x="2005735" y="3290665"/>
            <a:ext cx="119304" cy="916288"/>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B81C1C4-875C-A1D0-7F0B-AF783BC7C750}"/>
              </a:ext>
            </a:extLst>
          </p:cNvPr>
          <p:cNvCxnSpPr>
            <a:cxnSpLocks/>
          </p:cNvCxnSpPr>
          <p:nvPr/>
        </p:nvCxnSpPr>
        <p:spPr>
          <a:xfrm flipV="1">
            <a:off x="2388503" y="1818572"/>
            <a:ext cx="1310409" cy="713111"/>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5B968E6-7F55-7F32-D105-224BA638712F}"/>
              </a:ext>
            </a:extLst>
          </p:cNvPr>
          <p:cNvCxnSpPr>
            <a:cxnSpLocks/>
          </p:cNvCxnSpPr>
          <p:nvPr/>
        </p:nvCxnSpPr>
        <p:spPr>
          <a:xfrm>
            <a:off x="2345080" y="3034860"/>
            <a:ext cx="1371739" cy="625807"/>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F5352D7-9466-6276-59BD-167C86050464}"/>
              </a:ext>
            </a:extLst>
          </p:cNvPr>
          <p:cNvGrpSpPr/>
          <p:nvPr/>
        </p:nvGrpSpPr>
        <p:grpSpPr>
          <a:xfrm>
            <a:off x="5782974" y="1892224"/>
            <a:ext cx="635589" cy="636493"/>
            <a:chOff x="7290498" y="1914578"/>
            <a:chExt cx="1118692" cy="1120282"/>
          </a:xfrm>
        </p:grpSpPr>
        <p:sp>
          <p:nvSpPr>
            <p:cNvPr id="3" name="Oval 2">
              <a:extLst>
                <a:ext uri="{FF2B5EF4-FFF2-40B4-BE49-F238E27FC236}">
                  <a16:creationId xmlns:a16="http://schemas.microsoft.com/office/drawing/2014/main" id="{EB975429-40F1-C362-B260-7A247AA175B4}"/>
                </a:ext>
              </a:extLst>
            </p:cNvPr>
            <p:cNvSpPr/>
            <p:nvPr/>
          </p:nvSpPr>
          <p:spPr>
            <a:xfrm>
              <a:off x="7290498" y="1919661"/>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C6F6F47-ABAE-BE9C-3F02-F6CC72F718E3}"/>
                </a:ext>
              </a:extLst>
            </p:cNvPr>
            <p:cNvSpPr/>
            <p:nvPr/>
          </p:nvSpPr>
          <p:spPr>
            <a:xfrm>
              <a:off x="7290498" y="2210116"/>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5991FC7-62C4-EC0C-A82A-502C126E12AC}"/>
                </a:ext>
              </a:extLst>
            </p:cNvPr>
            <p:cNvSpPr/>
            <p:nvPr/>
          </p:nvSpPr>
          <p:spPr>
            <a:xfrm>
              <a:off x="7290498" y="2512488"/>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2570321-B3C3-D4CE-4D44-CB30A2D939C7}"/>
                </a:ext>
              </a:extLst>
            </p:cNvPr>
            <p:cNvSpPr/>
            <p:nvPr/>
          </p:nvSpPr>
          <p:spPr>
            <a:xfrm>
              <a:off x="7290498" y="2802943"/>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60EF9F-F35E-C2E4-D21C-646D6EA2CBEE}"/>
                </a:ext>
              </a:extLst>
            </p:cNvPr>
            <p:cNvSpPr/>
            <p:nvPr/>
          </p:nvSpPr>
          <p:spPr>
            <a:xfrm>
              <a:off x="7595298" y="1919661"/>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336C263-4872-98E6-5334-C295B4BC5B95}"/>
                </a:ext>
              </a:extLst>
            </p:cNvPr>
            <p:cNvSpPr/>
            <p:nvPr/>
          </p:nvSpPr>
          <p:spPr>
            <a:xfrm>
              <a:off x="7595298" y="2210116"/>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B36B765-7DE8-3EA3-9083-4F8118CEB677}"/>
                </a:ext>
              </a:extLst>
            </p:cNvPr>
            <p:cNvSpPr/>
            <p:nvPr/>
          </p:nvSpPr>
          <p:spPr>
            <a:xfrm>
              <a:off x="7595298" y="2512488"/>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6C4532D-5291-1C42-0BEF-3D6707C5EF93}"/>
                </a:ext>
              </a:extLst>
            </p:cNvPr>
            <p:cNvSpPr/>
            <p:nvPr/>
          </p:nvSpPr>
          <p:spPr>
            <a:xfrm>
              <a:off x="7595298" y="2802943"/>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ED09325-7B62-B429-4B31-4C363C8FD91D}"/>
                </a:ext>
              </a:extLst>
            </p:cNvPr>
            <p:cNvSpPr/>
            <p:nvPr/>
          </p:nvSpPr>
          <p:spPr>
            <a:xfrm>
              <a:off x="7881980" y="1914578"/>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A4DF3F5-75E7-88D2-1CC9-233525632B09}"/>
                </a:ext>
              </a:extLst>
            </p:cNvPr>
            <p:cNvSpPr/>
            <p:nvPr/>
          </p:nvSpPr>
          <p:spPr>
            <a:xfrm>
              <a:off x="7881980" y="2205033"/>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1BC92E9-EAC8-149A-9340-BE92C34C8DC1}"/>
                </a:ext>
              </a:extLst>
            </p:cNvPr>
            <p:cNvSpPr/>
            <p:nvPr/>
          </p:nvSpPr>
          <p:spPr>
            <a:xfrm>
              <a:off x="7881980" y="2507405"/>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22CDECB-3C2F-8F9B-F7C8-BE4FB1674837}"/>
                </a:ext>
              </a:extLst>
            </p:cNvPr>
            <p:cNvSpPr/>
            <p:nvPr/>
          </p:nvSpPr>
          <p:spPr>
            <a:xfrm>
              <a:off x="7881980" y="2797860"/>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38D10A6-D227-92E6-0E61-D912803C4B96}"/>
                </a:ext>
              </a:extLst>
            </p:cNvPr>
            <p:cNvSpPr/>
            <p:nvPr/>
          </p:nvSpPr>
          <p:spPr>
            <a:xfrm>
              <a:off x="8186780" y="1914578"/>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CA57A8D-4BB6-A80D-CB59-E3BA3AC1BA32}"/>
                </a:ext>
              </a:extLst>
            </p:cNvPr>
            <p:cNvSpPr/>
            <p:nvPr/>
          </p:nvSpPr>
          <p:spPr>
            <a:xfrm>
              <a:off x="8186780" y="2205033"/>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9D9B280-7CEE-7DD0-142A-A7A2A612D8DA}"/>
                </a:ext>
              </a:extLst>
            </p:cNvPr>
            <p:cNvSpPr/>
            <p:nvPr/>
          </p:nvSpPr>
          <p:spPr>
            <a:xfrm>
              <a:off x="8186780" y="2507405"/>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815DF6D-EA4C-9474-58D3-5A5B877EA0E1}"/>
                </a:ext>
              </a:extLst>
            </p:cNvPr>
            <p:cNvSpPr/>
            <p:nvPr/>
          </p:nvSpPr>
          <p:spPr>
            <a:xfrm>
              <a:off x="8186780" y="2797860"/>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488DEB57-39F6-12C2-3D97-B5627C0FE8CB}"/>
              </a:ext>
            </a:extLst>
          </p:cNvPr>
          <p:cNvGrpSpPr/>
          <p:nvPr/>
        </p:nvGrpSpPr>
        <p:grpSpPr>
          <a:xfrm>
            <a:off x="3774489" y="2933639"/>
            <a:ext cx="635589" cy="636493"/>
            <a:chOff x="7290498" y="1914578"/>
            <a:chExt cx="1118692" cy="1120282"/>
          </a:xfrm>
        </p:grpSpPr>
        <p:sp>
          <p:nvSpPr>
            <p:cNvPr id="46" name="Oval 45">
              <a:extLst>
                <a:ext uri="{FF2B5EF4-FFF2-40B4-BE49-F238E27FC236}">
                  <a16:creationId xmlns:a16="http://schemas.microsoft.com/office/drawing/2014/main" id="{F5F40C79-8C7B-6AE0-7E5B-EA10F50A8E68}"/>
                </a:ext>
              </a:extLst>
            </p:cNvPr>
            <p:cNvSpPr/>
            <p:nvPr/>
          </p:nvSpPr>
          <p:spPr>
            <a:xfrm>
              <a:off x="7290498" y="1919661"/>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715C96D-278C-FA09-0E94-294C1DB2A4F7}"/>
                </a:ext>
              </a:extLst>
            </p:cNvPr>
            <p:cNvSpPr/>
            <p:nvPr/>
          </p:nvSpPr>
          <p:spPr>
            <a:xfrm>
              <a:off x="7290498" y="2210116"/>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049EAF8-FAC2-4815-B2D9-19053EA5785D}"/>
                </a:ext>
              </a:extLst>
            </p:cNvPr>
            <p:cNvSpPr/>
            <p:nvPr/>
          </p:nvSpPr>
          <p:spPr>
            <a:xfrm>
              <a:off x="7290498" y="2512488"/>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6EE3B80-291C-C729-77B1-6146FFF778A3}"/>
                </a:ext>
              </a:extLst>
            </p:cNvPr>
            <p:cNvSpPr/>
            <p:nvPr/>
          </p:nvSpPr>
          <p:spPr>
            <a:xfrm>
              <a:off x="7290498" y="2802943"/>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81FB9BE-B59B-142D-D87B-1558A0A83517}"/>
                </a:ext>
              </a:extLst>
            </p:cNvPr>
            <p:cNvSpPr/>
            <p:nvPr/>
          </p:nvSpPr>
          <p:spPr>
            <a:xfrm>
              <a:off x="7595298" y="1919661"/>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05E7FF0-B560-9AA7-6AD6-63B505FFD7E1}"/>
                </a:ext>
              </a:extLst>
            </p:cNvPr>
            <p:cNvSpPr/>
            <p:nvPr/>
          </p:nvSpPr>
          <p:spPr>
            <a:xfrm>
              <a:off x="7595298" y="2210116"/>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13A66F0-30D3-F703-BDB9-909EA1E21740}"/>
                </a:ext>
              </a:extLst>
            </p:cNvPr>
            <p:cNvSpPr/>
            <p:nvPr/>
          </p:nvSpPr>
          <p:spPr>
            <a:xfrm>
              <a:off x="7595298" y="2512488"/>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B043D18-B4C9-46C5-A068-0486D5CD4658}"/>
                </a:ext>
              </a:extLst>
            </p:cNvPr>
            <p:cNvSpPr/>
            <p:nvPr/>
          </p:nvSpPr>
          <p:spPr>
            <a:xfrm>
              <a:off x="7595298" y="2802943"/>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9C3FFED-54E9-4185-DE80-DE765982F93B}"/>
                </a:ext>
              </a:extLst>
            </p:cNvPr>
            <p:cNvSpPr/>
            <p:nvPr/>
          </p:nvSpPr>
          <p:spPr>
            <a:xfrm>
              <a:off x="7881980" y="1914578"/>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FE9133D-F3FD-3A22-9A34-EB29CABD0DB7}"/>
                </a:ext>
              </a:extLst>
            </p:cNvPr>
            <p:cNvSpPr/>
            <p:nvPr/>
          </p:nvSpPr>
          <p:spPr>
            <a:xfrm>
              <a:off x="7881980" y="2205033"/>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BDA536E-EAAA-384C-A41A-610765C73050}"/>
                </a:ext>
              </a:extLst>
            </p:cNvPr>
            <p:cNvSpPr/>
            <p:nvPr/>
          </p:nvSpPr>
          <p:spPr>
            <a:xfrm>
              <a:off x="7881980" y="2507405"/>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3CAD831-6156-5DD5-7B66-B306B1D51B13}"/>
                </a:ext>
              </a:extLst>
            </p:cNvPr>
            <p:cNvSpPr/>
            <p:nvPr/>
          </p:nvSpPr>
          <p:spPr>
            <a:xfrm>
              <a:off x="7881980" y="2797860"/>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01B3399-98AA-64F9-F477-E8CC26CD3179}"/>
                </a:ext>
              </a:extLst>
            </p:cNvPr>
            <p:cNvSpPr/>
            <p:nvPr/>
          </p:nvSpPr>
          <p:spPr>
            <a:xfrm>
              <a:off x="8186780" y="1914578"/>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00EFB8A-E9AE-9EE0-19C9-DBE484452A13}"/>
                </a:ext>
              </a:extLst>
            </p:cNvPr>
            <p:cNvSpPr/>
            <p:nvPr/>
          </p:nvSpPr>
          <p:spPr>
            <a:xfrm>
              <a:off x="8186780" y="2205033"/>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C6110A2-42A9-8714-C6FD-C3562D3BAFC6}"/>
                </a:ext>
              </a:extLst>
            </p:cNvPr>
            <p:cNvSpPr/>
            <p:nvPr/>
          </p:nvSpPr>
          <p:spPr>
            <a:xfrm>
              <a:off x="8186780" y="2507405"/>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A2A4644-4664-C451-CC56-E23B9B69D0DB}"/>
                </a:ext>
              </a:extLst>
            </p:cNvPr>
            <p:cNvSpPr/>
            <p:nvPr/>
          </p:nvSpPr>
          <p:spPr>
            <a:xfrm>
              <a:off x="8186780" y="2797860"/>
              <a:ext cx="222410" cy="231917"/>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CE5F9594-A856-818E-D845-0FCD5CC902EC}"/>
              </a:ext>
            </a:extLst>
          </p:cNvPr>
          <p:cNvSpPr txBox="1"/>
          <p:nvPr/>
        </p:nvSpPr>
        <p:spPr>
          <a:xfrm>
            <a:off x="7155422" y="1927042"/>
            <a:ext cx="1378904" cy="369332"/>
          </a:xfrm>
          <a:prstGeom prst="rect">
            <a:avLst/>
          </a:prstGeom>
          <a:noFill/>
        </p:spPr>
        <p:txBody>
          <a:bodyPr wrap="none" rtlCol="0">
            <a:spAutoFit/>
          </a:bodyPr>
          <a:lstStyle/>
          <a:p>
            <a:r>
              <a:rPr lang="en-US" b="1" dirty="0">
                <a:solidFill>
                  <a:srgbClr val="FF0000"/>
                </a:solidFill>
              </a:rPr>
              <a:t>Controllers</a:t>
            </a:r>
          </a:p>
        </p:txBody>
      </p:sp>
      <p:cxnSp>
        <p:nvCxnSpPr>
          <p:cNvPr id="64" name="Straight Arrow Connector 63">
            <a:extLst>
              <a:ext uri="{FF2B5EF4-FFF2-40B4-BE49-F238E27FC236}">
                <a16:creationId xmlns:a16="http://schemas.microsoft.com/office/drawing/2014/main" id="{4063930D-1968-A95B-9B55-24433449F4B3}"/>
              </a:ext>
            </a:extLst>
          </p:cNvPr>
          <p:cNvCxnSpPr>
            <a:stCxn id="62" idx="1"/>
          </p:cNvCxnSpPr>
          <p:nvPr/>
        </p:nvCxnSpPr>
        <p:spPr>
          <a:xfrm flipH="1">
            <a:off x="6435039" y="2111708"/>
            <a:ext cx="7203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404588A8-605A-DD64-5863-42328ADB104D}"/>
              </a:ext>
            </a:extLst>
          </p:cNvPr>
          <p:cNvSpPr txBox="1"/>
          <p:nvPr/>
        </p:nvSpPr>
        <p:spPr>
          <a:xfrm>
            <a:off x="3475297" y="4037681"/>
            <a:ext cx="1378904" cy="369332"/>
          </a:xfrm>
          <a:prstGeom prst="rect">
            <a:avLst/>
          </a:prstGeom>
          <a:noFill/>
        </p:spPr>
        <p:txBody>
          <a:bodyPr wrap="square" rtlCol="0">
            <a:spAutoFit/>
          </a:bodyPr>
          <a:lstStyle/>
          <a:p>
            <a:r>
              <a:rPr lang="en-US" b="1" dirty="0">
                <a:solidFill>
                  <a:srgbClr val="FF0000"/>
                </a:solidFill>
              </a:rPr>
              <a:t>Controllers</a:t>
            </a:r>
          </a:p>
        </p:txBody>
      </p:sp>
      <p:cxnSp>
        <p:nvCxnSpPr>
          <p:cNvPr id="67" name="Straight Arrow Connector 66">
            <a:extLst>
              <a:ext uri="{FF2B5EF4-FFF2-40B4-BE49-F238E27FC236}">
                <a16:creationId xmlns:a16="http://schemas.microsoft.com/office/drawing/2014/main" id="{F23148C8-821A-8399-98BD-8E2C3D10D1B8}"/>
              </a:ext>
            </a:extLst>
          </p:cNvPr>
          <p:cNvCxnSpPr>
            <a:cxnSpLocks/>
          </p:cNvCxnSpPr>
          <p:nvPr/>
        </p:nvCxnSpPr>
        <p:spPr>
          <a:xfrm flipV="1">
            <a:off x="4090607" y="3600502"/>
            <a:ext cx="0" cy="503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7527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343A9-4422-166C-0594-CE54B9C8E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EA555C-0F78-C690-3B25-E18E123029CB}"/>
              </a:ext>
            </a:extLst>
          </p:cNvPr>
          <p:cNvSpPr>
            <a:spLocks noGrp="1"/>
          </p:cNvSpPr>
          <p:nvPr>
            <p:ph type="title"/>
          </p:nvPr>
        </p:nvSpPr>
        <p:spPr/>
        <p:txBody>
          <a:bodyPr/>
          <a:lstStyle/>
          <a:p>
            <a:r>
              <a:rPr lang="en-US" dirty="0"/>
              <a:t>Kubernetes</a:t>
            </a:r>
            <a:br>
              <a:rPr lang="en-US" dirty="0"/>
            </a:br>
            <a:r>
              <a:rPr lang="en-US" dirty="0"/>
              <a:t>Scheduler</a:t>
            </a:r>
          </a:p>
        </p:txBody>
      </p:sp>
      <p:sp>
        <p:nvSpPr>
          <p:cNvPr id="3" name="Text Placeholder 2">
            <a:extLst>
              <a:ext uri="{FF2B5EF4-FFF2-40B4-BE49-F238E27FC236}">
                <a16:creationId xmlns:a16="http://schemas.microsoft.com/office/drawing/2014/main" id="{9F942060-1AB8-77C8-F899-52E9BDE32FAB}"/>
              </a:ext>
            </a:extLst>
          </p:cNvPr>
          <p:cNvSpPr>
            <a:spLocks noGrp="1"/>
          </p:cNvSpPr>
          <p:nvPr>
            <p:ph type="body" idx="1"/>
          </p:nvPr>
        </p:nvSpPr>
        <p:spPr/>
        <p:txBody>
          <a:bodyPr/>
          <a:lstStyle/>
          <a:p>
            <a:r>
              <a:rPr lang="en-US" dirty="0"/>
              <a:t>Where to run resources Kubernetes</a:t>
            </a:r>
          </a:p>
        </p:txBody>
      </p:sp>
    </p:spTree>
    <p:extLst>
      <p:ext uri="{BB962C8B-B14F-4D97-AF65-F5344CB8AC3E}">
        <p14:creationId xmlns:p14="http://schemas.microsoft.com/office/powerpoint/2010/main" val="2645064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208C-08A9-9BDC-59AA-3D67E27A5E8F}"/>
              </a:ext>
            </a:extLst>
          </p:cNvPr>
          <p:cNvSpPr>
            <a:spLocks noGrp="1"/>
          </p:cNvSpPr>
          <p:nvPr>
            <p:ph type="title"/>
          </p:nvPr>
        </p:nvSpPr>
        <p:spPr/>
        <p:txBody>
          <a:bodyPr/>
          <a:lstStyle/>
          <a:p>
            <a:r>
              <a:rPr lang="en-US" dirty="0"/>
              <a:t>Scheduler</a:t>
            </a:r>
          </a:p>
        </p:txBody>
      </p:sp>
      <p:sp>
        <p:nvSpPr>
          <p:cNvPr id="5" name="AutoShape 4">
            <a:extLst>
              <a:ext uri="{FF2B5EF4-FFF2-40B4-BE49-F238E27FC236}">
                <a16:creationId xmlns:a16="http://schemas.microsoft.com/office/drawing/2014/main" id="{6B8F359E-A444-64D5-EAFF-8A219E7261F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6AFADA28-AEAD-F566-29FF-6ACB310D51FF}"/>
              </a:ext>
            </a:extLst>
          </p:cNvPr>
          <p:cNvSpPr txBox="1"/>
          <p:nvPr/>
        </p:nvSpPr>
        <p:spPr>
          <a:xfrm>
            <a:off x="447417" y="6385151"/>
            <a:ext cx="4572000" cy="215444"/>
          </a:xfrm>
          <a:prstGeom prst="rect">
            <a:avLst/>
          </a:prstGeom>
          <a:noFill/>
        </p:spPr>
        <p:txBody>
          <a:bodyPr wrap="square">
            <a:spAutoFit/>
          </a:bodyPr>
          <a:lstStyle/>
          <a:p>
            <a:r>
              <a:rPr lang="en-US" sz="800" dirty="0"/>
              <a:t>Source: https://</a:t>
            </a:r>
            <a:r>
              <a:rPr lang="en-US" sz="800" dirty="0" err="1"/>
              <a:t>www.atatus.com</a:t>
            </a:r>
            <a:r>
              <a:rPr lang="en-US" sz="800" dirty="0"/>
              <a:t>/blog/kubernetes-scheduler/</a:t>
            </a:r>
          </a:p>
        </p:txBody>
      </p:sp>
      <p:sp>
        <p:nvSpPr>
          <p:cNvPr id="9" name="Content Placeholder 2">
            <a:extLst>
              <a:ext uri="{FF2B5EF4-FFF2-40B4-BE49-F238E27FC236}">
                <a16:creationId xmlns:a16="http://schemas.microsoft.com/office/drawing/2014/main" id="{D166DB80-3E71-4130-8A0B-719E52FEEF80}"/>
              </a:ext>
            </a:extLst>
          </p:cNvPr>
          <p:cNvSpPr txBox="1">
            <a:spLocks/>
          </p:cNvSpPr>
          <p:nvPr/>
        </p:nvSpPr>
        <p:spPr>
          <a:xfrm>
            <a:off x="628650" y="2225216"/>
            <a:ext cx="2867138" cy="2407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It makes these decisions based on factors such as available resources, defined rules, and desired preferences.</a:t>
            </a:r>
          </a:p>
          <a:p>
            <a:pPr marL="0" indent="0">
              <a:buFont typeface="Arial" panose="020B0604020202020204" pitchFamily="34" charset="0"/>
              <a:buNone/>
            </a:pPr>
            <a:endParaRPr lang="en-US" sz="2400" dirty="0"/>
          </a:p>
        </p:txBody>
      </p:sp>
      <p:sp>
        <p:nvSpPr>
          <p:cNvPr id="12" name="Content Placeholder 2">
            <a:extLst>
              <a:ext uri="{FF2B5EF4-FFF2-40B4-BE49-F238E27FC236}">
                <a16:creationId xmlns:a16="http://schemas.microsoft.com/office/drawing/2014/main" id="{AF617131-9ADB-12B9-3633-820A680C0494}"/>
              </a:ext>
            </a:extLst>
          </p:cNvPr>
          <p:cNvSpPr txBox="1">
            <a:spLocks/>
          </p:cNvSpPr>
          <p:nvPr/>
        </p:nvSpPr>
        <p:spPr>
          <a:xfrm>
            <a:off x="639833" y="4851087"/>
            <a:ext cx="7886700" cy="1268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In a nutshell, it determines which computers (nodes) in the cluster are the most suitable to host each component of your application (containers). </a:t>
            </a:r>
          </a:p>
          <a:p>
            <a:pPr marL="0" indent="0">
              <a:buFont typeface="Arial" panose="020B0604020202020204" pitchFamily="34" charset="0"/>
              <a:buNone/>
            </a:pPr>
            <a:endParaRPr lang="en-US" sz="2400" dirty="0"/>
          </a:p>
        </p:txBody>
      </p:sp>
      <p:sp>
        <p:nvSpPr>
          <p:cNvPr id="13" name="Content Placeholder 2">
            <a:extLst>
              <a:ext uri="{FF2B5EF4-FFF2-40B4-BE49-F238E27FC236}">
                <a16:creationId xmlns:a16="http://schemas.microsoft.com/office/drawing/2014/main" id="{DF1BE599-E60A-E683-5FBA-7F37F448AB39}"/>
              </a:ext>
            </a:extLst>
          </p:cNvPr>
          <p:cNvSpPr txBox="1">
            <a:spLocks/>
          </p:cNvSpPr>
          <p:nvPr/>
        </p:nvSpPr>
        <p:spPr>
          <a:xfrm>
            <a:off x="639833" y="1103446"/>
            <a:ext cx="7886700" cy="10352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The scheduler is a vital part of Kubernetes, responsible for figuring out the best places to run your containers within a cluster. </a:t>
            </a:r>
          </a:p>
          <a:p>
            <a:pPr marL="0" indent="0">
              <a:buFont typeface="Arial" panose="020B0604020202020204" pitchFamily="34" charset="0"/>
              <a:buNone/>
            </a:pPr>
            <a:endParaRPr lang="en-US" sz="2400" dirty="0"/>
          </a:p>
        </p:txBody>
      </p:sp>
      <p:grpSp>
        <p:nvGrpSpPr>
          <p:cNvPr id="15" name="Group 14">
            <a:extLst>
              <a:ext uri="{FF2B5EF4-FFF2-40B4-BE49-F238E27FC236}">
                <a16:creationId xmlns:a16="http://schemas.microsoft.com/office/drawing/2014/main" id="{5C7BD8C8-4B51-49A8-71CC-48D0733135BC}"/>
              </a:ext>
            </a:extLst>
          </p:cNvPr>
          <p:cNvGrpSpPr/>
          <p:nvPr/>
        </p:nvGrpSpPr>
        <p:grpSpPr>
          <a:xfrm>
            <a:off x="3495788" y="2122245"/>
            <a:ext cx="5216899" cy="2539374"/>
            <a:chOff x="3495788" y="2122245"/>
            <a:chExt cx="5216899" cy="2539374"/>
          </a:xfrm>
        </p:grpSpPr>
        <p:pic>
          <p:nvPicPr>
            <p:cNvPr id="6" name="Picture 5">
              <a:extLst>
                <a:ext uri="{FF2B5EF4-FFF2-40B4-BE49-F238E27FC236}">
                  <a16:creationId xmlns:a16="http://schemas.microsoft.com/office/drawing/2014/main" id="{1D56DF9D-EDD8-74DF-1D7F-C165CD79D7AD}"/>
                </a:ext>
              </a:extLst>
            </p:cNvPr>
            <p:cNvPicPr>
              <a:picLocks noChangeAspect="1"/>
            </p:cNvPicPr>
            <p:nvPr/>
          </p:nvPicPr>
          <p:blipFill>
            <a:blip r:embed="rId2"/>
            <a:stretch>
              <a:fillRect/>
            </a:stretch>
          </p:blipFill>
          <p:spPr>
            <a:xfrm>
              <a:off x="3495788" y="2122245"/>
              <a:ext cx="5216899" cy="2539374"/>
            </a:xfrm>
            <a:prstGeom prst="rect">
              <a:avLst/>
            </a:prstGeom>
          </p:spPr>
        </p:pic>
        <p:sp>
          <p:nvSpPr>
            <p:cNvPr id="14" name="Rectangle 13">
              <a:extLst>
                <a:ext uri="{FF2B5EF4-FFF2-40B4-BE49-F238E27FC236}">
                  <a16:creationId xmlns:a16="http://schemas.microsoft.com/office/drawing/2014/main" id="{385015AF-AF94-BA56-B1DC-420BA390C2C5}"/>
                </a:ext>
              </a:extLst>
            </p:cNvPr>
            <p:cNvSpPr/>
            <p:nvPr/>
          </p:nvSpPr>
          <p:spPr>
            <a:xfrm>
              <a:off x="3648188" y="2225216"/>
              <a:ext cx="923812" cy="4530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8370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44D6F-D6AB-A29D-5D7B-F35C2612E71E}"/>
              </a:ext>
            </a:extLst>
          </p:cNvPr>
          <p:cNvSpPr>
            <a:spLocks noGrp="1"/>
          </p:cNvSpPr>
          <p:nvPr>
            <p:ph idx="1"/>
          </p:nvPr>
        </p:nvSpPr>
        <p:spPr>
          <a:xfrm>
            <a:off x="628650" y="1253331"/>
            <a:ext cx="7886700" cy="4351338"/>
          </a:xfrm>
        </p:spPr>
        <p:txBody>
          <a:bodyPr>
            <a:normAutofit/>
          </a:bodyPr>
          <a:lstStyle/>
          <a:p>
            <a:pPr marL="0" indent="0" algn="l">
              <a:lnSpc>
                <a:spcPts val="2400"/>
              </a:lnSpc>
              <a:buNone/>
            </a:pPr>
            <a:r>
              <a:rPr lang="en-US" b="0" i="0" dirty="0">
                <a:solidFill>
                  <a:srgbClr val="242424"/>
                </a:solidFill>
                <a:effectLst/>
              </a:rPr>
              <a:t>Kubernetes </a:t>
            </a:r>
            <a:r>
              <a:rPr lang="en-US" sz="4000" b="1" i="0" dirty="0">
                <a:solidFill>
                  <a:srgbClr val="00B050"/>
                </a:solidFill>
                <a:effectLst/>
              </a:rPr>
              <a:t>is</a:t>
            </a:r>
            <a:r>
              <a:rPr lang="en-US" b="0" i="0" dirty="0">
                <a:solidFill>
                  <a:srgbClr val="00B050"/>
                </a:solidFill>
                <a:effectLst/>
              </a:rPr>
              <a:t>:</a:t>
            </a:r>
          </a:p>
          <a:p>
            <a:pPr algn="l">
              <a:lnSpc>
                <a:spcPts val="2400"/>
              </a:lnSpc>
              <a:buFont typeface="Arial" panose="020B0604020202020204" pitchFamily="34" charset="0"/>
              <a:buChar char="•"/>
            </a:pPr>
            <a:r>
              <a:rPr lang="en-US" b="0" i="0" dirty="0">
                <a:solidFill>
                  <a:srgbClr val="242424"/>
                </a:solidFill>
                <a:effectLst/>
              </a:rPr>
              <a:t>Platform </a:t>
            </a:r>
            <a:r>
              <a:rPr lang="en-US" dirty="0">
                <a:solidFill>
                  <a:srgbClr val="242424"/>
                </a:solidFill>
              </a:rPr>
              <a:t>\</a:t>
            </a:r>
            <a:r>
              <a:rPr lang="en-US" b="0" i="0" dirty="0">
                <a:solidFill>
                  <a:srgbClr val="242424"/>
                </a:solidFill>
                <a:effectLst/>
              </a:rPr>
              <a:t> “an Orchestration Layer”</a:t>
            </a:r>
          </a:p>
          <a:p>
            <a:pPr algn="l">
              <a:lnSpc>
                <a:spcPts val="2400"/>
              </a:lnSpc>
              <a:buFont typeface="Arial" panose="020B0604020202020204" pitchFamily="34" charset="0"/>
              <a:buChar char="•"/>
            </a:pPr>
            <a:r>
              <a:rPr lang="en-US" b="0" i="0" dirty="0">
                <a:solidFill>
                  <a:srgbClr val="242424"/>
                </a:solidFill>
                <a:effectLst/>
              </a:rPr>
              <a:t>Extensible &amp; Resilient</a:t>
            </a:r>
          </a:p>
          <a:p>
            <a:pPr algn="l">
              <a:lnSpc>
                <a:spcPts val="2400"/>
              </a:lnSpc>
              <a:buFont typeface="Arial" panose="020B0604020202020204" pitchFamily="34" charset="0"/>
              <a:buChar char="•"/>
            </a:pPr>
            <a:r>
              <a:rPr lang="en-US" b="0" i="0" dirty="0">
                <a:solidFill>
                  <a:srgbClr val="242424"/>
                </a:solidFill>
                <a:effectLst/>
              </a:rPr>
              <a:t>Declarative</a:t>
            </a:r>
          </a:p>
          <a:p>
            <a:pPr algn="l">
              <a:lnSpc>
                <a:spcPts val="2400"/>
              </a:lnSpc>
              <a:buFont typeface="Arial" panose="020B0604020202020204" pitchFamily="34" charset="0"/>
              <a:buChar char="•"/>
            </a:pPr>
            <a:r>
              <a:rPr lang="en-US" b="0" i="0" dirty="0">
                <a:solidFill>
                  <a:srgbClr val="242424"/>
                </a:solidFill>
                <a:effectLst/>
              </a:rPr>
              <a:t>Open Source</a:t>
            </a:r>
          </a:p>
          <a:p>
            <a:pPr marL="0" indent="0" algn="l">
              <a:lnSpc>
                <a:spcPts val="2400"/>
              </a:lnSpc>
              <a:buNone/>
            </a:pPr>
            <a:endParaRPr lang="en-US" b="0" i="0" dirty="0">
              <a:solidFill>
                <a:srgbClr val="242424"/>
              </a:solidFill>
              <a:effectLst/>
            </a:endParaRPr>
          </a:p>
          <a:p>
            <a:pPr marL="0" indent="0" algn="l">
              <a:lnSpc>
                <a:spcPts val="2400"/>
              </a:lnSpc>
              <a:buNone/>
            </a:pPr>
            <a:r>
              <a:rPr lang="en-US" b="0" i="0" dirty="0">
                <a:solidFill>
                  <a:srgbClr val="242424"/>
                </a:solidFill>
                <a:effectLst/>
              </a:rPr>
              <a:t>Kubernetes </a:t>
            </a:r>
            <a:r>
              <a:rPr lang="en-US" sz="4000" b="1" i="0" dirty="0">
                <a:solidFill>
                  <a:srgbClr val="FF0000"/>
                </a:solidFill>
                <a:effectLst/>
              </a:rPr>
              <a:t>is not</a:t>
            </a:r>
            <a:r>
              <a:rPr lang="en-US" sz="4000" b="0" i="0" dirty="0">
                <a:solidFill>
                  <a:srgbClr val="FF0000"/>
                </a:solidFill>
                <a:effectLst/>
              </a:rPr>
              <a:t>:</a:t>
            </a:r>
          </a:p>
          <a:p>
            <a:pPr algn="l">
              <a:lnSpc>
                <a:spcPts val="2400"/>
              </a:lnSpc>
              <a:buFont typeface="Arial" panose="020B0604020202020204" pitchFamily="34" charset="0"/>
              <a:buChar char="•"/>
            </a:pPr>
            <a:r>
              <a:rPr lang="en-US" i="0" dirty="0">
                <a:solidFill>
                  <a:srgbClr val="242424"/>
                </a:solidFill>
                <a:effectLst/>
              </a:rPr>
              <a:t>Simple</a:t>
            </a:r>
          </a:p>
        </p:txBody>
      </p:sp>
      <p:sp>
        <p:nvSpPr>
          <p:cNvPr id="2" name="Title 1">
            <a:extLst>
              <a:ext uri="{FF2B5EF4-FFF2-40B4-BE49-F238E27FC236}">
                <a16:creationId xmlns:a16="http://schemas.microsoft.com/office/drawing/2014/main" id="{577EE473-4F6B-9BCD-A043-AA294362045F}"/>
              </a:ext>
            </a:extLst>
          </p:cNvPr>
          <p:cNvSpPr>
            <a:spLocks noGrp="1"/>
          </p:cNvSpPr>
          <p:nvPr>
            <p:ph type="title"/>
          </p:nvPr>
        </p:nvSpPr>
        <p:spPr>
          <a:xfrm>
            <a:off x="628650" y="349628"/>
            <a:ext cx="7886700" cy="669017"/>
          </a:xfrm>
        </p:spPr>
        <p:txBody>
          <a:bodyPr>
            <a:normAutofit/>
          </a:bodyPr>
          <a:lstStyle/>
          <a:p>
            <a:r>
              <a:rPr lang="en-US" dirty="0"/>
              <a:t>Kubernetes</a:t>
            </a:r>
          </a:p>
        </p:txBody>
      </p:sp>
    </p:spTree>
    <p:extLst>
      <p:ext uri="{BB962C8B-B14F-4D97-AF65-F5344CB8AC3E}">
        <p14:creationId xmlns:p14="http://schemas.microsoft.com/office/powerpoint/2010/main" val="4110456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E6B7-F038-D6D0-B4CA-9716F598CCF5}"/>
              </a:ext>
            </a:extLst>
          </p:cNvPr>
          <p:cNvSpPr>
            <a:spLocks noGrp="1"/>
          </p:cNvSpPr>
          <p:nvPr>
            <p:ph type="title"/>
          </p:nvPr>
        </p:nvSpPr>
        <p:spPr/>
        <p:txBody>
          <a:bodyPr/>
          <a:lstStyle/>
          <a:p>
            <a:r>
              <a:rPr lang="en-US" dirty="0"/>
              <a:t>Kubernetes default scheduling</a:t>
            </a:r>
          </a:p>
        </p:txBody>
      </p:sp>
      <p:sp>
        <p:nvSpPr>
          <p:cNvPr id="3" name="Content Placeholder 2">
            <a:extLst>
              <a:ext uri="{FF2B5EF4-FFF2-40B4-BE49-F238E27FC236}">
                <a16:creationId xmlns:a16="http://schemas.microsoft.com/office/drawing/2014/main" id="{34853EDF-4147-9081-D302-27A5C9F2ECC2}"/>
              </a:ext>
            </a:extLst>
          </p:cNvPr>
          <p:cNvSpPr>
            <a:spLocks noGrp="1"/>
          </p:cNvSpPr>
          <p:nvPr>
            <p:ph idx="1"/>
          </p:nvPr>
        </p:nvSpPr>
        <p:spPr>
          <a:xfrm>
            <a:off x="635152" y="1334558"/>
            <a:ext cx="7886700" cy="1383928"/>
          </a:xfrm>
        </p:spPr>
        <p:txBody>
          <a:bodyPr>
            <a:normAutofit/>
          </a:bodyPr>
          <a:lstStyle/>
          <a:p>
            <a:pPr marL="0" indent="0">
              <a:buNone/>
            </a:pPr>
            <a:r>
              <a:rPr lang="en-US" dirty="0">
                <a:solidFill>
                  <a:srgbClr val="333333"/>
                </a:solidFill>
                <a:latin typeface="Noto Sans" panose="020B0502040504020204" pitchFamily="34" charset="0"/>
              </a:rPr>
              <a:t>W</a:t>
            </a:r>
            <a:r>
              <a:rPr lang="en-US" b="0" i="0" dirty="0">
                <a:solidFill>
                  <a:srgbClr val="333333"/>
                </a:solidFill>
                <a:effectLst/>
                <a:latin typeface="Noto Sans" panose="020B0502040504020204" pitchFamily="34" charset="0"/>
              </a:rPr>
              <a:t>hile the scheduler determines where each pod should run, it is not responsible for running the pod—that's the kubelet's job.</a:t>
            </a:r>
            <a:endParaRPr lang="en-US" dirty="0"/>
          </a:p>
        </p:txBody>
      </p:sp>
      <p:grpSp>
        <p:nvGrpSpPr>
          <p:cNvPr id="7" name="Group 6">
            <a:extLst>
              <a:ext uri="{FF2B5EF4-FFF2-40B4-BE49-F238E27FC236}">
                <a16:creationId xmlns:a16="http://schemas.microsoft.com/office/drawing/2014/main" id="{7B06B6F7-DC53-E17D-C8CC-940292667E34}"/>
              </a:ext>
            </a:extLst>
          </p:cNvPr>
          <p:cNvGrpSpPr/>
          <p:nvPr/>
        </p:nvGrpSpPr>
        <p:grpSpPr>
          <a:xfrm>
            <a:off x="2360121" y="2718486"/>
            <a:ext cx="4436762" cy="3467139"/>
            <a:chOff x="3034957" y="2718486"/>
            <a:chExt cx="4436762" cy="3467139"/>
          </a:xfrm>
        </p:grpSpPr>
        <p:pic>
          <p:nvPicPr>
            <p:cNvPr id="4" name="Picture 3">
              <a:extLst>
                <a:ext uri="{FF2B5EF4-FFF2-40B4-BE49-F238E27FC236}">
                  <a16:creationId xmlns:a16="http://schemas.microsoft.com/office/drawing/2014/main" id="{F9E1CC87-6BA2-DA93-0E6E-C10043E88BC6}"/>
                </a:ext>
              </a:extLst>
            </p:cNvPr>
            <p:cNvPicPr>
              <a:picLocks noChangeAspect="1"/>
            </p:cNvPicPr>
            <p:nvPr/>
          </p:nvPicPr>
          <p:blipFill>
            <a:blip r:embed="rId2"/>
            <a:stretch>
              <a:fillRect/>
            </a:stretch>
          </p:blipFill>
          <p:spPr>
            <a:xfrm>
              <a:off x="3034957" y="2718486"/>
              <a:ext cx="4436762" cy="3467139"/>
            </a:xfrm>
            <a:prstGeom prst="rect">
              <a:avLst/>
            </a:prstGeom>
          </p:spPr>
        </p:pic>
        <p:sp>
          <p:nvSpPr>
            <p:cNvPr id="5" name="Rectangle 4">
              <a:extLst>
                <a:ext uri="{FF2B5EF4-FFF2-40B4-BE49-F238E27FC236}">
                  <a16:creationId xmlns:a16="http://schemas.microsoft.com/office/drawing/2014/main" id="{1DD583AD-85A6-D1DA-AF0C-3880ED7BE092}"/>
                </a:ext>
              </a:extLst>
            </p:cNvPr>
            <p:cNvSpPr/>
            <p:nvPr/>
          </p:nvSpPr>
          <p:spPr>
            <a:xfrm>
              <a:off x="3188043" y="5644979"/>
              <a:ext cx="914399" cy="352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E1B44B-4B7F-26A7-3913-5C8CECE11CC2}"/>
                </a:ext>
              </a:extLst>
            </p:cNvPr>
            <p:cNvSpPr/>
            <p:nvPr/>
          </p:nvSpPr>
          <p:spPr>
            <a:xfrm>
              <a:off x="4121302" y="2865698"/>
              <a:ext cx="2287736" cy="352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75960DA-AC0B-ACEB-4434-E32E64A9ACE9}"/>
              </a:ext>
            </a:extLst>
          </p:cNvPr>
          <p:cNvSpPr txBox="1"/>
          <p:nvPr/>
        </p:nvSpPr>
        <p:spPr>
          <a:xfrm>
            <a:off x="447417" y="6385151"/>
            <a:ext cx="4572000" cy="215444"/>
          </a:xfrm>
          <a:prstGeom prst="rect">
            <a:avLst/>
          </a:prstGeom>
          <a:noFill/>
        </p:spPr>
        <p:txBody>
          <a:bodyPr wrap="square">
            <a:spAutoFit/>
          </a:bodyPr>
          <a:lstStyle/>
          <a:p>
            <a:r>
              <a:rPr lang="en-US" sz="800" dirty="0"/>
              <a:t>Source: https://</a:t>
            </a:r>
            <a:r>
              <a:rPr lang="en-US" sz="800" dirty="0" err="1"/>
              <a:t>www.atatus.com</a:t>
            </a:r>
            <a:r>
              <a:rPr lang="en-US" sz="800" dirty="0"/>
              <a:t>/blog/kubernetes-scheduler/</a:t>
            </a:r>
          </a:p>
        </p:txBody>
      </p:sp>
    </p:spTree>
    <p:extLst>
      <p:ext uri="{BB962C8B-B14F-4D97-AF65-F5344CB8AC3E}">
        <p14:creationId xmlns:p14="http://schemas.microsoft.com/office/powerpoint/2010/main" val="934283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DC50-E182-17FF-2890-4E76BE6D2421}"/>
              </a:ext>
            </a:extLst>
          </p:cNvPr>
          <p:cNvSpPr>
            <a:spLocks noGrp="1"/>
          </p:cNvSpPr>
          <p:nvPr>
            <p:ph type="title"/>
          </p:nvPr>
        </p:nvSpPr>
        <p:spPr/>
        <p:txBody>
          <a:bodyPr/>
          <a:lstStyle/>
          <a:p>
            <a:r>
              <a:rPr lang="en-US" dirty="0"/>
              <a:t>Node Selectors</a:t>
            </a:r>
          </a:p>
        </p:txBody>
      </p:sp>
      <p:sp>
        <p:nvSpPr>
          <p:cNvPr id="3" name="Content Placeholder 2">
            <a:extLst>
              <a:ext uri="{FF2B5EF4-FFF2-40B4-BE49-F238E27FC236}">
                <a16:creationId xmlns:a16="http://schemas.microsoft.com/office/drawing/2014/main" id="{26557118-C952-70C8-7922-BB8C50C9AB7C}"/>
              </a:ext>
            </a:extLst>
          </p:cNvPr>
          <p:cNvSpPr>
            <a:spLocks noGrp="1"/>
          </p:cNvSpPr>
          <p:nvPr>
            <p:ph idx="1"/>
          </p:nvPr>
        </p:nvSpPr>
        <p:spPr>
          <a:xfrm>
            <a:off x="628650" y="1171899"/>
            <a:ext cx="7886700" cy="477766"/>
          </a:xfrm>
        </p:spPr>
        <p:txBody>
          <a:bodyPr>
            <a:normAutofit lnSpcReduction="10000"/>
          </a:bodyPr>
          <a:lstStyle/>
          <a:p>
            <a:pPr marL="0" indent="0">
              <a:buNone/>
            </a:pPr>
            <a:r>
              <a:rPr lang="en-US" dirty="0"/>
              <a:t>Controlling Pod Placement</a:t>
            </a:r>
          </a:p>
        </p:txBody>
      </p:sp>
      <p:sp>
        <p:nvSpPr>
          <p:cNvPr id="4" name="TextBox 3">
            <a:extLst>
              <a:ext uri="{FF2B5EF4-FFF2-40B4-BE49-F238E27FC236}">
                <a16:creationId xmlns:a16="http://schemas.microsoft.com/office/drawing/2014/main" id="{4B62DABE-F37B-9D58-4669-4F0B82A6D78F}"/>
              </a:ext>
            </a:extLst>
          </p:cNvPr>
          <p:cNvSpPr txBox="1"/>
          <p:nvPr/>
        </p:nvSpPr>
        <p:spPr>
          <a:xfrm>
            <a:off x="447417" y="6385151"/>
            <a:ext cx="4572000" cy="215444"/>
          </a:xfrm>
          <a:prstGeom prst="rect">
            <a:avLst/>
          </a:prstGeom>
          <a:noFill/>
        </p:spPr>
        <p:txBody>
          <a:bodyPr wrap="square">
            <a:spAutoFit/>
          </a:bodyPr>
          <a:lstStyle/>
          <a:p>
            <a:r>
              <a:rPr lang="en-US" sz="800" dirty="0"/>
              <a:t>Source: https://</a:t>
            </a:r>
            <a:r>
              <a:rPr lang="en-US" sz="800" dirty="0" err="1"/>
              <a:t>www.atatus.com</a:t>
            </a:r>
            <a:r>
              <a:rPr lang="en-US" sz="800" dirty="0"/>
              <a:t>/blog/kubernetes-scheduler/</a:t>
            </a:r>
          </a:p>
        </p:txBody>
      </p:sp>
      <p:sp>
        <p:nvSpPr>
          <p:cNvPr id="5" name="Content Placeholder 2">
            <a:extLst>
              <a:ext uri="{FF2B5EF4-FFF2-40B4-BE49-F238E27FC236}">
                <a16:creationId xmlns:a16="http://schemas.microsoft.com/office/drawing/2014/main" id="{99FA62E6-B482-B7DE-A5A3-12B73B2C0C5C}"/>
              </a:ext>
            </a:extLst>
          </p:cNvPr>
          <p:cNvSpPr txBox="1">
            <a:spLocks/>
          </p:cNvSpPr>
          <p:nvPr/>
        </p:nvSpPr>
        <p:spPr>
          <a:xfrm>
            <a:off x="628650" y="1810303"/>
            <a:ext cx="7886700" cy="19894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buFont typeface="Arial" panose="020B0604020202020204" pitchFamily="34" charset="0"/>
              <a:buNone/>
            </a:pPr>
            <a:r>
              <a:rPr lang="en-US" sz="2000" b="0" i="0" dirty="0">
                <a:solidFill>
                  <a:srgbClr val="333333"/>
                </a:solidFill>
                <a:effectLst/>
              </a:rPr>
              <a:t>One of the simplest yet effective ways to influence where your pods are scheduled within a Kubernetes cluster is by using a node selector. Node selectors are a straightforward method to control the placement of your pods within a Kubernetes cluster.</a:t>
            </a:r>
            <a:endParaRPr lang="en-US" sz="2000" dirty="0"/>
          </a:p>
        </p:txBody>
      </p:sp>
      <p:grpSp>
        <p:nvGrpSpPr>
          <p:cNvPr id="8" name="Group 7">
            <a:extLst>
              <a:ext uri="{FF2B5EF4-FFF2-40B4-BE49-F238E27FC236}">
                <a16:creationId xmlns:a16="http://schemas.microsoft.com/office/drawing/2014/main" id="{58027658-2CD7-3314-6DE2-7F8B34067DAA}"/>
              </a:ext>
            </a:extLst>
          </p:cNvPr>
          <p:cNvGrpSpPr/>
          <p:nvPr/>
        </p:nvGrpSpPr>
        <p:grpSpPr>
          <a:xfrm>
            <a:off x="1427205" y="3156487"/>
            <a:ext cx="6102178" cy="1599431"/>
            <a:chOff x="685800" y="2410395"/>
            <a:chExt cx="7772400" cy="2037210"/>
          </a:xfrm>
        </p:grpSpPr>
        <p:pic>
          <p:nvPicPr>
            <p:cNvPr id="6" name="Picture 5">
              <a:extLst>
                <a:ext uri="{FF2B5EF4-FFF2-40B4-BE49-F238E27FC236}">
                  <a16:creationId xmlns:a16="http://schemas.microsoft.com/office/drawing/2014/main" id="{62DAF465-20E4-E02A-1305-0F82E62548AA}"/>
                </a:ext>
              </a:extLst>
            </p:cNvPr>
            <p:cNvPicPr>
              <a:picLocks noChangeAspect="1"/>
            </p:cNvPicPr>
            <p:nvPr/>
          </p:nvPicPr>
          <p:blipFill>
            <a:blip r:embed="rId2"/>
            <a:stretch>
              <a:fillRect/>
            </a:stretch>
          </p:blipFill>
          <p:spPr>
            <a:xfrm>
              <a:off x="685800" y="2410395"/>
              <a:ext cx="7772400" cy="2037210"/>
            </a:xfrm>
            <a:prstGeom prst="rect">
              <a:avLst/>
            </a:prstGeom>
          </p:spPr>
        </p:pic>
        <p:pic>
          <p:nvPicPr>
            <p:cNvPr id="7" name="Picture 6">
              <a:extLst>
                <a:ext uri="{FF2B5EF4-FFF2-40B4-BE49-F238E27FC236}">
                  <a16:creationId xmlns:a16="http://schemas.microsoft.com/office/drawing/2014/main" id="{D6D18CD4-607E-C5FC-D603-9A87C4B0C7DC}"/>
                </a:ext>
              </a:extLst>
            </p:cNvPr>
            <p:cNvPicPr>
              <a:picLocks noChangeAspect="1"/>
            </p:cNvPicPr>
            <p:nvPr/>
          </p:nvPicPr>
          <p:blipFill>
            <a:blip r:embed="rId3"/>
            <a:stretch>
              <a:fillRect/>
            </a:stretch>
          </p:blipFill>
          <p:spPr>
            <a:xfrm>
              <a:off x="6698220" y="3871198"/>
              <a:ext cx="1317196" cy="469900"/>
            </a:xfrm>
            <a:prstGeom prst="rect">
              <a:avLst/>
            </a:prstGeom>
          </p:spPr>
        </p:pic>
      </p:grpSp>
    </p:spTree>
    <p:extLst>
      <p:ext uri="{BB962C8B-B14F-4D97-AF65-F5344CB8AC3E}">
        <p14:creationId xmlns:p14="http://schemas.microsoft.com/office/powerpoint/2010/main" val="3877117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5CB0-3E62-E956-3ACD-10C774BFF54D}"/>
              </a:ext>
            </a:extLst>
          </p:cNvPr>
          <p:cNvSpPr>
            <a:spLocks noGrp="1"/>
          </p:cNvSpPr>
          <p:nvPr>
            <p:ph type="title"/>
          </p:nvPr>
        </p:nvSpPr>
        <p:spPr/>
        <p:txBody>
          <a:bodyPr/>
          <a:lstStyle/>
          <a:p>
            <a:r>
              <a:rPr lang="en-US" dirty="0"/>
              <a:t>Scheduler interactions</a:t>
            </a:r>
          </a:p>
        </p:txBody>
      </p:sp>
      <p:sp>
        <p:nvSpPr>
          <p:cNvPr id="14" name="Content Placeholder 3">
            <a:extLst>
              <a:ext uri="{FF2B5EF4-FFF2-40B4-BE49-F238E27FC236}">
                <a16:creationId xmlns:a16="http://schemas.microsoft.com/office/drawing/2014/main" id="{33B03900-5C51-BB97-6B98-6A0AB7B3D916}"/>
              </a:ext>
            </a:extLst>
          </p:cNvPr>
          <p:cNvSpPr txBox="1">
            <a:spLocks/>
          </p:cNvSpPr>
          <p:nvPr/>
        </p:nvSpPr>
        <p:spPr>
          <a:xfrm>
            <a:off x="472128" y="6491498"/>
            <a:ext cx="7847607" cy="203838"/>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solidFill>
                  <a:srgbClr val="222222"/>
                </a:solidFill>
              </a:rPr>
              <a:t>UML interaction diagram created with </a:t>
            </a:r>
            <a:r>
              <a:rPr lang="en-US" sz="800" dirty="0" err="1">
                <a:solidFill>
                  <a:srgbClr val="222222"/>
                </a:solidFill>
              </a:rPr>
              <a:t>PlantUML</a:t>
            </a:r>
            <a:r>
              <a:rPr lang="en-US" sz="800" dirty="0">
                <a:solidFill>
                  <a:srgbClr val="222222"/>
                </a:solidFill>
              </a:rPr>
              <a:t> at https://</a:t>
            </a:r>
            <a:r>
              <a:rPr lang="en-US" sz="800" dirty="0" err="1">
                <a:solidFill>
                  <a:srgbClr val="222222"/>
                </a:solidFill>
              </a:rPr>
              <a:t>plantuml.com</a:t>
            </a:r>
            <a:r>
              <a:rPr lang="en-US" sz="800" dirty="0">
                <a:solidFill>
                  <a:srgbClr val="222222"/>
                </a:solidFill>
              </a:rPr>
              <a:t>/</a:t>
            </a:r>
            <a:endParaRPr lang="en-US" sz="800" dirty="0"/>
          </a:p>
        </p:txBody>
      </p:sp>
      <p:grpSp>
        <p:nvGrpSpPr>
          <p:cNvPr id="21" name="Group 20">
            <a:extLst>
              <a:ext uri="{FF2B5EF4-FFF2-40B4-BE49-F238E27FC236}">
                <a16:creationId xmlns:a16="http://schemas.microsoft.com/office/drawing/2014/main" id="{EFB5996E-7C21-48AB-89AD-B0CA353E2DFC}"/>
              </a:ext>
            </a:extLst>
          </p:cNvPr>
          <p:cNvGrpSpPr/>
          <p:nvPr/>
        </p:nvGrpSpPr>
        <p:grpSpPr>
          <a:xfrm>
            <a:off x="493226" y="1538692"/>
            <a:ext cx="8157547" cy="4227159"/>
            <a:chOff x="685800" y="1151513"/>
            <a:chExt cx="8157547" cy="4227159"/>
          </a:xfrm>
        </p:grpSpPr>
        <p:sp>
          <p:nvSpPr>
            <p:cNvPr id="12" name="Left-Right Arrow 11">
              <a:extLst>
                <a:ext uri="{FF2B5EF4-FFF2-40B4-BE49-F238E27FC236}">
                  <a16:creationId xmlns:a16="http://schemas.microsoft.com/office/drawing/2014/main" id="{1C808503-1CDC-565F-A073-A3091461F907}"/>
                </a:ext>
              </a:extLst>
            </p:cNvPr>
            <p:cNvSpPr/>
            <p:nvPr/>
          </p:nvSpPr>
          <p:spPr>
            <a:xfrm>
              <a:off x="7587288" y="1151513"/>
              <a:ext cx="1256059" cy="371064"/>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Worker Node</a:t>
              </a:r>
            </a:p>
          </p:txBody>
        </p:sp>
        <p:grpSp>
          <p:nvGrpSpPr>
            <p:cNvPr id="20" name="Group 19">
              <a:extLst>
                <a:ext uri="{FF2B5EF4-FFF2-40B4-BE49-F238E27FC236}">
                  <a16:creationId xmlns:a16="http://schemas.microsoft.com/office/drawing/2014/main" id="{705014A2-7C0B-5E07-2822-6BE411DC2536}"/>
                </a:ext>
              </a:extLst>
            </p:cNvPr>
            <p:cNvGrpSpPr/>
            <p:nvPr/>
          </p:nvGrpSpPr>
          <p:grpSpPr>
            <a:xfrm>
              <a:off x="685800" y="1155614"/>
              <a:ext cx="7772400" cy="4223058"/>
              <a:chOff x="685800" y="1155614"/>
              <a:chExt cx="7772400" cy="4223058"/>
            </a:xfrm>
          </p:grpSpPr>
          <p:pic>
            <p:nvPicPr>
              <p:cNvPr id="17" name="Picture 16">
                <a:extLst>
                  <a:ext uri="{FF2B5EF4-FFF2-40B4-BE49-F238E27FC236}">
                    <a16:creationId xmlns:a16="http://schemas.microsoft.com/office/drawing/2014/main" id="{6FDCFD0E-4848-9401-A541-45DCFBE9F708}"/>
                  </a:ext>
                </a:extLst>
              </p:cNvPr>
              <p:cNvPicPr>
                <a:picLocks noChangeAspect="1"/>
              </p:cNvPicPr>
              <p:nvPr/>
            </p:nvPicPr>
            <p:blipFill>
              <a:blip r:embed="rId2"/>
              <a:stretch>
                <a:fillRect/>
              </a:stretch>
            </p:blipFill>
            <p:spPr>
              <a:xfrm>
                <a:off x="685800" y="1762645"/>
                <a:ext cx="7772400" cy="3332710"/>
              </a:xfrm>
              <a:prstGeom prst="rect">
                <a:avLst/>
              </a:prstGeom>
            </p:spPr>
          </p:pic>
          <p:pic>
            <p:nvPicPr>
              <p:cNvPr id="5" name="Picture 2">
                <a:extLst>
                  <a:ext uri="{FF2B5EF4-FFF2-40B4-BE49-F238E27FC236}">
                    <a16:creationId xmlns:a16="http://schemas.microsoft.com/office/drawing/2014/main" id="{8CAAC74F-C3DF-1AFF-A7DF-1F5AB3D21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507" y="4957147"/>
                <a:ext cx="385999" cy="3769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33D2F5E-0D13-167A-5644-5CEA8B89D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570" y="5001720"/>
                <a:ext cx="385999" cy="3769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BDBD4076-9DBE-3D30-63C5-E2B9F468C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9053" y="4957147"/>
                <a:ext cx="385999" cy="3769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B736A806-14FE-D160-CA8D-A486B67FE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6346" y="5001720"/>
                <a:ext cx="387550" cy="376952"/>
              </a:xfrm>
              <a:prstGeom prst="rect">
                <a:avLst/>
              </a:prstGeom>
              <a:noFill/>
              <a:extLst>
                <a:ext uri="{909E8E84-426E-40DD-AFC4-6F175D3DCCD1}">
                  <a14:hiddenFill xmlns:a14="http://schemas.microsoft.com/office/drawing/2010/main">
                    <a:solidFill>
                      <a:srgbClr val="FFFFFF"/>
                    </a:solidFill>
                  </a14:hiddenFill>
                </a:ext>
              </a:extLst>
            </p:spPr>
          </p:pic>
          <p:sp>
            <p:nvSpPr>
              <p:cNvPr id="11" name="Left-Right Arrow 10">
                <a:extLst>
                  <a:ext uri="{FF2B5EF4-FFF2-40B4-BE49-F238E27FC236}">
                    <a16:creationId xmlns:a16="http://schemas.microsoft.com/office/drawing/2014/main" id="{8AED2A41-1A2D-DEAB-F858-3BAC437AFACD}"/>
                  </a:ext>
                </a:extLst>
              </p:cNvPr>
              <p:cNvSpPr/>
              <p:nvPr/>
            </p:nvSpPr>
            <p:spPr>
              <a:xfrm>
                <a:off x="2624116" y="1155615"/>
                <a:ext cx="4958403" cy="371064"/>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Control Plane</a:t>
                </a:r>
              </a:p>
            </p:txBody>
          </p:sp>
          <p:sp>
            <p:nvSpPr>
              <p:cNvPr id="13" name="Left-Right Arrow 12">
                <a:extLst>
                  <a:ext uri="{FF2B5EF4-FFF2-40B4-BE49-F238E27FC236}">
                    <a16:creationId xmlns:a16="http://schemas.microsoft.com/office/drawing/2014/main" id="{1DB51A27-20A5-45E0-A1A4-8565969CF18C}"/>
                  </a:ext>
                </a:extLst>
              </p:cNvPr>
              <p:cNvSpPr/>
              <p:nvPr/>
            </p:nvSpPr>
            <p:spPr>
              <a:xfrm>
                <a:off x="685801" y="1155614"/>
                <a:ext cx="1943080" cy="371064"/>
              </a:xfrm>
              <a:prstGeom prst="leftRightArrow">
                <a:avLst>
                  <a:gd name="adj1" fmla="val 50000"/>
                  <a:gd name="adj2" fmla="val 51977"/>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kubectl</a:t>
                </a:r>
              </a:p>
            </p:txBody>
          </p:sp>
          <p:cxnSp>
            <p:nvCxnSpPr>
              <p:cNvPr id="15" name="Straight Connector 14">
                <a:extLst>
                  <a:ext uri="{FF2B5EF4-FFF2-40B4-BE49-F238E27FC236}">
                    <a16:creationId xmlns:a16="http://schemas.microsoft.com/office/drawing/2014/main" id="{6C92C4CA-D243-994E-E02A-F629D735B763}"/>
                  </a:ext>
                </a:extLst>
              </p:cNvPr>
              <p:cNvCxnSpPr>
                <a:cxnSpLocks/>
              </p:cNvCxnSpPr>
              <p:nvPr/>
            </p:nvCxnSpPr>
            <p:spPr>
              <a:xfrm>
                <a:off x="7579459" y="1345088"/>
                <a:ext cx="0" cy="3656632"/>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D91F784-5748-1FA3-980A-534B96557014}"/>
                  </a:ext>
                </a:extLst>
              </p:cNvPr>
              <p:cNvCxnSpPr>
                <a:cxnSpLocks/>
              </p:cNvCxnSpPr>
              <p:nvPr/>
            </p:nvCxnSpPr>
            <p:spPr>
              <a:xfrm flipH="1">
                <a:off x="2624116" y="1345088"/>
                <a:ext cx="1" cy="3612059"/>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1393742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1FC16-502F-B1DD-1749-45ABC5A1E3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440250-55BD-006F-AE74-FBEC4CC6152C}"/>
              </a:ext>
            </a:extLst>
          </p:cNvPr>
          <p:cNvSpPr>
            <a:spLocks noGrp="1"/>
          </p:cNvSpPr>
          <p:nvPr>
            <p:ph type="title"/>
          </p:nvPr>
        </p:nvSpPr>
        <p:spPr/>
        <p:txBody>
          <a:bodyPr/>
          <a:lstStyle/>
          <a:p>
            <a:r>
              <a:rPr lang="en-US" dirty="0"/>
              <a:t>Kubernetes</a:t>
            </a:r>
            <a:br>
              <a:rPr lang="en-US" dirty="0"/>
            </a:br>
            <a:r>
              <a:rPr lang="en-US" dirty="0"/>
              <a:t>kubelet</a:t>
            </a:r>
          </a:p>
        </p:txBody>
      </p:sp>
      <p:sp>
        <p:nvSpPr>
          <p:cNvPr id="3" name="Text Placeholder 2">
            <a:extLst>
              <a:ext uri="{FF2B5EF4-FFF2-40B4-BE49-F238E27FC236}">
                <a16:creationId xmlns:a16="http://schemas.microsoft.com/office/drawing/2014/main" id="{C8444B47-4062-4E3E-20D1-AAABC1CCE59B}"/>
              </a:ext>
            </a:extLst>
          </p:cNvPr>
          <p:cNvSpPr>
            <a:spLocks noGrp="1"/>
          </p:cNvSpPr>
          <p:nvPr>
            <p:ph type="body" idx="1"/>
          </p:nvPr>
        </p:nvSpPr>
        <p:spPr/>
        <p:txBody>
          <a:bodyPr/>
          <a:lstStyle/>
          <a:p>
            <a:r>
              <a:rPr lang="en-US" dirty="0"/>
              <a:t>The brains of the Worker Node</a:t>
            </a:r>
          </a:p>
        </p:txBody>
      </p:sp>
    </p:spTree>
    <p:extLst>
      <p:ext uri="{BB962C8B-B14F-4D97-AF65-F5344CB8AC3E}">
        <p14:creationId xmlns:p14="http://schemas.microsoft.com/office/powerpoint/2010/main" val="696413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C9F3-64C2-C713-2693-B3ACD8464F7C}"/>
              </a:ext>
            </a:extLst>
          </p:cNvPr>
          <p:cNvSpPr>
            <a:spLocks noGrp="1"/>
          </p:cNvSpPr>
          <p:nvPr>
            <p:ph type="title"/>
          </p:nvPr>
        </p:nvSpPr>
        <p:spPr/>
        <p:txBody>
          <a:bodyPr/>
          <a:lstStyle/>
          <a:p>
            <a:r>
              <a:rPr lang="en-US" dirty="0"/>
              <a:t>Kubernetes Kubelet</a:t>
            </a:r>
          </a:p>
        </p:txBody>
      </p:sp>
      <p:sp>
        <p:nvSpPr>
          <p:cNvPr id="3" name="Content Placeholder 2">
            <a:extLst>
              <a:ext uri="{FF2B5EF4-FFF2-40B4-BE49-F238E27FC236}">
                <a16:creationId xmlns:a16="http://schemas.microsoft.com/office/drawing/2014/main" id="{9F637C00-C846-330B-E4AC-BB1CD29C3B1E}"/>
              </a:ext>
            </a:extLst>
          </p:cNvPr>
          <p:cNvSpPr>
            <a:spLocks noGrp="1"/>
          </p:cNvSpPr>
          <p:nvPr>
            <p:ph idx="1"/>
          </p:nvPr>
        </p:nvSpPr>
        <p:spPr/>
        <p:txBody>
          <a:bodyPr/>
          <a:lstStyle/>
          <a:p>
            <a:pPr marL="0" indent="0">
              <a:buNone/>
            </a:pPr>
            <a:r>
              <a:rPr lang="en-US" b="1" i="0" dirty="0">
                <a:solidFill>
                  <a:srgbClr val="326CE5"/>
                </a:solidFill>
                <a:effectLst/>
                <a:latin typeface="__Source_Sans_Pro_fa6df0"/>
              </a:rPr>
              <a:t>Kubelet</a:t>
            </a:r>
            <a:r>
              <a:rPr lang="en-US" b="0" i="0" dirty="0">
                <a:solidFill>
                  <a:schemeClr val="tx1">
                    <a:lumMod val="65000"/>
                    <a:lumOff val="35000"/>
                  </a:schemeClr>
                </a:solidFill>
                <a:effectLst/>
                <a:latin typeface="__Source_Sans_Pro_fa6df0"/>
              </a:rPr>
              <a:t> is an essential component that runs on each node (worker machine) in the cluster. It acts as the node agent and is responsible for ensuring that containers are running and healthy on the node. </a:t>
            </a:r>
          </a:p>
          <a:p>
            <a:pPr marL="0" indent="0">
              <a:buNone/>
            </a:pPr>
            <a:endParaRPr lang="en-US" dirty="0">
              <a:solidFill>
                <a:schemeClr val="tx1">
                  <a:lumMod val="65000"/>
                  <a:lumOff val="35000"/>
                </a:schemeClr>
              </a:solidFill>
              <a:latin typeface="__Source_Sans_Pro_fa6df0"/>
            </a:endParaRPr>
          </a:p>
          <a:p>
            <a:pPr marL="0" indent="0">
              <a:buNone/>
            </a:pPr>
            <a:r>
              <a:rPr lang="en-US" b="0" i="0" dirty="0">
                <a:solidFill>
                  <a:schemeClr val="tx1">
                    <a:lumMod val="65000"/>
                    <a:lumOff val="35000"/>
                  </a:schemeClr>
                </a:solidFill>
                <a:effectLst/>
                <a:latin typeface="__Source_Sans_Pro_fa6df0"/>
              </a:rPr>
              <a:t>Kubelet works closely with the Kubernetes control plane to manage and maintain the desired state of containers as defined in the cluster's configurations.</a:t>
            </a:r>
            <a:endParaRPr lang="en-US" dirty="0">
              <a:solidFill>
                <a:schemeClr val="tx1">
                  <a:lumMod val="65000"/>
                  <a:lumOff val="35000"/>
                </a:schemeClr>
              </a:solidFill>
            </a:endParaRPr>
          </a:p>
        </p:txBody>
      </p:sp>
    </p:spTree>
    <p:extLst>
      <p:ext uri="{BB962C8B-B14F-4D97-AF65-F5344CB8AC3E}">
        <p14:creationId xmlns:p14="http://schemas.microsoft.com/office/powerpoint/2010/main" val="32014367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45CD1-C604-0DAB-5FCD-5075BFF33F8B}"/>
            </a:ext>
          </a:extLst>
        </p:cNvPr>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371EF66B-75BE-952D-DE66-7AC34E6D3165}"/>
              </a:ext>
            </a:extLst>
          </p:cNvPr>
          <p:cNvSpPr txBox="1">
            <a:spLocks/>
          </p:cNvSpPr>
          <p:nvPr/>
        </p:nvSpPr>
        <p:spPr>
          <a:xfrm>
            <a:off x="6211094" y="3236487"/>
            <a:ext cx="1264027" cy="3252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solidFill>
                  <a:srgbClr val="326CE5"/>
                </a:solidFill>
              </a:rPr>
              <a:t>DaemonSet</a:t>
            </a:r>
            <a:endParaRPr lang="en-US" sz="1400" dirty="0">
              <a:solidFill>
                <a:schemeClr val="tx1">
                  <a:lumMod val="65000"/>
                  <a:lumOff val="35000"/>
                </a:schemeClr>
              </a:solidFill>
            </a:endParaRPr>
          </a:p>
        </p:txBody>
      </p:sp>
      <p:sp>
        <p:nvSpPr>
          <p:cNvPr id="13" name="Content Placeholder 4">
            <a:extLst>
              <a:ext uri="{FF2B5EF4-FFF2-40B4-BE49-F238E27FC236}">
                <a16:creationId xmlns:a16="http://schemas.microsoft.com/office/drawing/2014/main" id="{2CADBFA3-ABDF-28AA-7C83-1593F9904688}"/>
              </a:ext>
            </a:extLst>
          </p:cNvPr>
          <p:cNvSpPr txBox="1">
            <a:spLocks/>
          </p:cNvSpPr>
          <p:nvPr/>
        </p:nvSpPr>
        <p:spPr>
          <a:xfrm>
            <a:off x="6208634" y="1551011"/>
            <a:ext cx="2634113" cy="12613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326CE5"/>
                </a:solidFill>
              </a:rPr>
              <a:t>Namespace</a:t>
            </a:r>
          </a:p>
          <a:p>
            <a:pPr marL="0" indent="0">
              <a:buNone/>
            </a:pPr>
            <a:r>
              <a:rPr lang="en-US" sz="1400" dirty="0"/>
              <a:t>Namespaces allow you to separate resources (e.g., pods, services, deployments) into isolated groups. </a:t>
            </a:r>
          </a:p>
          <a:p>
            <a:pPr marL="0" indent="0">
              <a:buNone/>
            </a:pPr>
            <a:endParaRPr lang="en-US" sz="1400" dirty="0">
              <a:solidFill>
                <a:schemeClr val="tx1">
                  <a:lumMod val="65000"/>
                  <a:lumOff val="35000"/>
                </a:schemeClr>
              </a:solidFill>
            </a:endParaRPr>
          </a:p>
        </p:txBody>
      </p:sp>
      <p:sp>
        <p:nvSpPr>
          <p:cNvPr id="23" name="Title 22">
            <a:extLst>
              <a:ext uri="{FF2B5EF4-FFF2-40B4-BE49-F238E27FC236}">
                <a16:creationId xmlns:a16="http://schemas.microsoft.com/office/drawing/2014/main" id="{F8101273-EA6F-A953-5DBF-B566D783F205}"/>
              </a:ext>
            </a:extLst>
          </p:cNvPr>
          <p:cNvSpPr>
            <a:spLocks noGrp="1"/>
          </p:cNvSpPr>
          <p:nvPr>
            <p:ph type="title"/>
          </p:nvPr>
        </p:nvSpPr>
        <p:spPr/>
        <p:txBody>
          <a:bodyPr/>
          <a:lstStyle/>
          <a:p>
            <a:r>
              <a:rPr lang="en-US" dirty="0"/>
              <a:t>Kubernetes Worker Node</a:t>
            </a:r>
          </a:p>
        </p:txBody>
      </p:sp>
      <p:sp>
        <p:nvSpPr>
          <p:cNvPr id="28" name="Content Placeholder 2">
            <a:extLst>
              <a:ext uri="{FF2B5EF4-FFF2-40B4-BE49-F238E27FC236}">
                <a16:creationId xmlns:a16="http://schemas.microsoft.com/office/drawing/2014/main" id="{F0DEC647-A080-87EA-AFC0-A6D441AF28C4}"/>
              </a:ext>
            </a:extLst>
          </p:cNvPr>
          <p:cNvSpPr>
            <a:spLocks noGrp="1"/>
          </p:cNvSpPr>
          <p:nvPr>
            <p:ph idx="1"/>
          </p:nvPr>
        </p:nvSpPr>
        <p:spPr>
          <a:xfrm>
            <a:off x="652026" y="1056440"/>
            <a:ext cx="6457228" cy="447782"/>
          </a:xfrm>
        </p:spPr>
        <p:txBody>
          <a:bodyPr>
            <a:normAutofit/>
          </a:bodyPr>
          <a:lstStyle/>
          <a:p>
            <a:pPr marL="0" indent="0">
              <a:buNone/>
            </a:pPr>
            <a:r>
              <a:rPr lang="en-US" sz="2000" dirty="0"/>
              <a:t>Worker nodes can have 100’s of objects. </a:t>
            </a:r>
          </a:p>
        </p:txBody>
      </p:sp>
      <p:sp>
        <p:nvSpPr>
          <p:cNvPr id="6" name="Rounded Rectangle 5">
            <a:extLst>
              <a:ext uri="{FF2B5EF4-FFF2-40B4-BE49-F238E27FC236}">
                <a16:creationId xmlns:a16="http://schemas.microsoft.com/office/drawing/2014/main" id="{3820AACC-908D-2A0E-5CB5-0F34EA0682EA}"/>
              </a:ext>
            </a:extLst>
          </p:cNvPr>
          <p:cNvSpPr/>
          <p:nvPr/>
        </p:nvSpPr>
        <p:spPr>
          <a:xfrm>
            <a:off x="652027" y="1644149"/>
            <a:ext cx="5228265" cy="4346787"/>
          </a:xfrm>
          <a:prstGeom prst="roundRect">
            <a:avLst>
              <a:gd name="adj" fmla="val 5691"/>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6BEBAFC-BEDE-381F-395A-5389BF87F2DC}"/>
              </a:ext>
            </a:extLst>
          </p:cNvPr>
          <p:cNvGrpSpPr/>
          <p:nvPr/>
        </p:nvGrpSpPr>
        <p:grpSpPr>
          <a:xfrm>
            <a:off x="2884009" y="1818811"/>
            <a:ext cx="1047822" cy="713810"/>
            <a:chOff x="2770168" y="2528289"/>
            <a:chExt cx="1047822" cy="713810"/>
          </a:xfrm>
        </p:grpSpPr>
        <p:pic>
          <p:nvPicPr>
            <p:cNvPr id="9" name="Picture 8">
              <a:extLst>
                <a:ext uri="{FF2B5EF4-FFF2-40B4-BE49-F238E27FC236}">
                  <a16:creationId xmlns:a16="http://schemas.microsoft.com/office/drawing/2014/main" id="{8FEC1EB8-02A3-F241-29AE-01BCC8857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652" y="2528289"/>
              <a:ext cx="490589" cy="4771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58512F30-7D89-D660-A025-2C67D7A64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68" y="2528289"/>
              <a:ext cx="490589" cy="47717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F69876F-4735-2D3E-9A80-1E00C5580307}"/>
                </a:ext>
              </a:extLst>
            </p:cNvPr>
            <p:cNvSpPr txBox="1"/>
            <p:nvPr/>
          </p:nvSpPr>
          <p:spPr>
            <a:xfrm>
              <a:off x="2777917" y="3026655"/>
              <a:ext cx="1040073" cy="215444"/>
            </a:xfrm>
            <a:prstGeom prst="rect">
              <a:avLst/>
            </a:prstGeom>
            <a:solidFill>
              <a:srgbClr val="326CE5"/>
            </a:solidFill>
            <a:ln w="12700">
              <a:solidFill>
                <a:schemeClr val="bg1"/>
              </a:solidFill>
            </a:ln>
          </p:spPr>
          <p:txBody>
            <a:bodyPr wrap="square" rtlCol="0">
              <a:spAutoFit/>
            </a:bodyPr>
            <a:lstStyle/>
            <a:p>
              <a:pPr algn="ctr"/>
              <a:r>
                <a:rPr lang="en-US" sz="800" dirty="0">
                  <a:solidFill>
                    <a:schemeClr val="bg1"/>
                  </a:solidFill>
                </a:rPr>
                <a:t>Container Runtime</a:t>
              </a:r>
            </a:p>
          </p:txBody>
        </p:sp>
      </p:grpSp>
      <p:grpSp>
        <p:nvGrpSpPr>
          <p:cNvPr id="17" name="Group 16">
            <a:extLst>
              <a:ext uri="{FF2B5EF4-FFF2-40B4-BE49-F238E27FC236}">
                <a16:creationId xmlns:a16="http://schemas.microsoft.com/office/drawing/2014/main" id="{51675347-F253-A810-6BCF-3A27CE384E19}"/>
              </a:ext>
            </a:extLst>
          </p:cNvPr>
          <p:cNvGrpSpPr/>
          <p:nvPr/>
        </p:nvGrpSpPr>
        <p:grpSpPr>
          <a:xfrm>
            <a:off x="4877828" y="5784276"/>
            <a:ext cx="1183667" cy="405817"/>
            <a:chOff x="3809530" y="5877174"/>
            <a:chExt cx="1183667" cy="405817"/>
          </a:xfrm>
        </p:grpSpPr>
        <p:sp>
          <p:nvSpPr>
            <p:cNvPr id="18" name="TextBox 17">
              <a:extLst>
                <a:ext uri="{FF2B5EF4-FFF2-40B4-BE49-F238E27FC236}">
                  <a16:creationId xmlns:a16="http://schemas.microsoft.com/office/drawing/2014/main" id="{05F60607-C6D7-02A5-585E-60B8E2D01CE9}"/>
                </a:ext>
              </a:extLst>
            </p:cNvPr>
            <p:cNvSpPr txBox="1"/>
            <p:nvPr/>
          </p:nvSpPr>
          <p:spPr>
            <a:xfrm>
              <a:off x="3809530" y="5964667"/>
              <a:ext cx="849982" cy="23083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900" dirty="0">
                  <a:solidFill>
                    <a:schemeClr val="bg1"/>
                  </a:solidFill>
                </a:rPr>
                <a:t>Worker Node</a:t>
              </a:r>
            </a:p>
          </p:txBody>
        </p:sp>
        <p:pic>
          <p:nvPicPr>
            <p:cNvPr id="19" name="Picture 28">
              <a:extLst>
                <a:ext uri="{FF2B5EF4-FFF2-40B4-BE49-F238E27FC236}">
                  <a16:creationId xmlns:a16="http://schemas.microsoft.com/office/drawing/2014/main" id="{BB7A9C20-BD02-33FF-AC1A-5ACD7EC28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972" y="5877174"/>
              <a:ext cx="417225" cy="405817"/>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03C503CA-05AD-D567-AA3D-AF00600C77FB}"/>
              </a:ext>
            </a:extLst>
          </p:cNvPr>
          <p:cNvPicPr>
            <a:picLocks noChangeAspect="1"/>
          </p:cNvPicPr>
          <p:nvPr/>
        </p:nvPicPr>
        <p:blipFill>
          <a:blip r:embed="rId5"/>
          <a:stretch>
            <a:fillRect/>
          </a:stretch>
        </p:blipFill>
        <p:spPr>
          <a:xfrm>
            <a:off x="4086641" y="1454974"/>
            <a:ext cx="1416797" cy="350692"/>
          </a:xfrm>
          <a:prstGeom prst="rect">
            <a:avLst/>
          </a:prstGeom>
        </p:spPr>
      </p:pic>
      <p:pic>
        <p:nvPicPr>
          <p:cNvPr id="16388" name="Picture 4">
            <a:extLst>
              <a:ext uri="{FF2B5EF4-FFF2-40B4-BE49-F238E27FC236}">
                <a16:creationId xmlns:a16="http://schemas.microsoft.com/office/drawing/2014/main" id="{938050DC-1037-87E5-EE75-741964CBBC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7621" y="4590057"/>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F085B914-4162-5DF5-C33F-1A1FB09746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7621" y="4036462"/>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AC1E14A0-5241-9527-EF8A-0E412CE6F6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4011" y="5157843"/>
            <a:ext cx="490589" cy="47909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39A8AC79-7507-0F43-754D-4B9D4EC6DB46}"/>
              </a:ext>
            </a:extLst>
          </p:cNvPr>
          <p:cNvGrpSpPr/>
          <p:nvPr/>
        </p:nvGrpSpPr>
        <p:grpSpPr>
          <a:xfrm>
            <a:off x="3960876" y="3560811"/>
            <a:ext cx="1599800" cy="2138713"/>
            <a:chOff x="4572000" y="3307764"/>
            <a:chExt cx="1599800" cy="2138713"/>
          </a:xfrm>
        </p:grpSpPr>
        <p:pic>
          <p:nvPicPr>
            <p:cNvPr id="16396" name="Picture 12">
              <a:extLst>
                <a:ext uri="{FF2B5EF4-FFF2-40B4-BE49-F238E27FC236}">
                  <a16:creationId xmlns:a16="http://schemas.microsoft.com/office/drawing/2014/main" id="{1B054000-0F60-60EF-7A80-5A1872E5A7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1211" y="3307764"/>
              <a:ext cx="490589" cy="479091"/>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EDFFCCFD-C6EA-DEB0-D7D7-8DF613BECA0A}"/>
                </a:ext>
              </a:extLst>
            </p:cNvPr>
            <p:cNvSpPr/>
            <p:nvPr/>
          </p:nvSpPr>
          <p:spPr>
            <a:xfrm>
              <a:off x="4572000" y="3522942"/>
              <a:ext cx="1409475" cy="1923535"/>
            </a:xfrm>
            <a:prstGeom prst="roundRect">
              <a:avLst>
                <a:gd name="adj" fmla="val 5691"/>
              </a:avLst>
            </a:prstGeom>
            <a:noFill/>
            <a:ln w="12700">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3486667E-1D93-657C-4F32-C192C0CED8FB}"/>
              </a:ext>
            </a:extLst>
          </p:cNvPr>
          <p:cNvGrpSpPr/>
          <p:nvPr/>
        </p:nvGrpSpPr>
        <p:grpSpPr>
          <a:xfrm>
            <a:off x="1911624" y="3527357"/>
            <a:ext cx="943463" cy="2172167"/>
            <a:chOff x="6771208" y="2312542"/>
            <a:chExt cx="943463" cy="2172167"/>
          </a:xfrm>
        </p:grpSpPr>
        <p:pic>
          <p:nvPicPr>
            <p:cNvPr id="16394" name="Picture 10">
              <a:extLst>
                <a:ext uri="{FF2B5EF4-FFF2-40B4-BE49-F238E27FC236}">
                  <a16:creationId xmlns:a16="http://schemas.microsoft.com/office/drawing/2014/main" id="{4CD7928F-F730-43F5-88D8-D727AF70CF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6471" y="2821648"/>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a:extLst>
                <a:ext uri="{FF2B5EF4-FFF2-40B4-BE49-F238E27FC236}">
                  <a16:creationId xmlns:a16="http://schemas.microsoft.com/office/drawing/2014/main" id="{C0F4C39F-2A2F-294C-3C07-7770C681B2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4082" y="2312542"/>
              <a:ext cx="490589" cy="479091"/>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le 21">
              <a:extLst>
                <a:ext uri="{FF2B5EF4-FFF2-40B4-BE49-F238E27FC236}">
                  <a16:creationId xmlns:a16="http://schemas.microsoft.com/office/drawing/2014/main" id="{99841434-B832-999C-D272-DA651E5F9B2D}"/>
                </a:ext>
              </a:extLst>
            </p:cNvPr>
            <p:cNvSpPr/>
            <p:nvPr/>
          </p:nvSpPr>
          <p:spPr>
            <a:xfrm>
              <a:off x="6771208" y="2561174"/>
              <a:ext cx="708399" cy="1923535"/>
            </a:xfrm>
            <a:prstGeom prst="roundRect">
              <a:avLst>
                <a:gd name="adj" fmla="val 5691"/>
              </a:avLst>
            </a:prstGeom>
            <a:noFill/>
            <a:ln w="12700">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0">
              <a:extLst>
                <a:ext uri="{FF2B5EF4-FFF2-40B4-BE49-F238E27FC236}">
                  <a16:creationId xmlns:a16="http://schemas.microsoft.com/office/drawing/2014/main" id="{F1C48F69-213A-7EE1-E751-7EF2C0124D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1633" y="3360407"/>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A0097489-D9DC-14BC-20CA-D46ED6FAAB0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9573" y="3899528"/>
              <a:ext cx="490589" cy="4790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268383C7-AC1C-EE24-9A45-2C85F32BDCB8}"/>
              </a:ext>
            </a:extLst>
          </p:cNvPr>
          <p:cNvGrpSpPr/>
          <p:nvPr/>
        </p:nvGrpSpPr>
        <p:grpSpPr>
          <a:xfrm>
            <a:off x="2956819" y="3547035"/>
            <a:ext cx="943463" cy="1614717"/>
            <a:chOff x="3050386" y="3274310"/>
            <a:chExt cx="943463" cy="1614717"/>
          </a:xfrm>
        </p:grpSpPr>
        <p:pic>
          <p:nvPicPr>
            <p:cNvPr id="34" name="Picture 10">
              <a:extLst>
                <a:ext uri="{FF2B5EF4-FFF2-40B4-BE49-F238E27FC236}">
                  <a16:creationId xmlns:a16="http://schemas.microsoft.com/office/drawing/2014/main" id="{2E2A0C79-A474-1D5B-98B2-8329A3D66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5649" y="3783416"/>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A200A1EB-FF39-7787-EAC5-73A74C5669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3260" y="3274310"/>
              <a:ext cx="490589" cy="479091"/>
            </a:xfrm>
            <a:prstGeom prst="rect">
              <a:avLst/>
            </a:prstGeom>
            <a:noFill/>
            <a:extLst>
              <a:ext uri="{909E8E84-426E-40DD-AFC4-6F175D3DCCD1}">
                <a14:hiddenFill xmlns:a14="http://schemas.microsoft.com/office/drawing/2010/main">
                  <a:solidFill>
                    <a:srgbClr val="FFFFFF"/>
                  </a:solidFill>
                </a14:hiddenFill>
              </a:ext>
            </a:extLst>
          </p:spPr>
        </p:pic>
        <p:sp>
          <p:nvSpPr>
            <p:cNvPr id="36" name="Rounded Rectangle 35">
              <a:extLst>
                <a:ext uri="{FF2B5EF4-FFF2-40B4-BE49-F238E27FC236}">
                  <a16:creationId xmlns:a16="http://schemas.microsoft.com/office/drawing/2014/main" id="{6B62A8F2-848C-13C9-72C1-916CBF3A4890}"/>
                </a:ext>
              </a:extLst>
            </p:cNvPr>
            <p:cNvSpPr/>
            <p:nvPr/>
          </p:nvSpPr>
          <p:spPr>
            <a:xfrm>
              <a:off x="3050386" y="3522942"/>
              <a:ext cx="708399" cy="1366085"/>
            </a:xfrm>
            <a:prstGeom prst="roundRect">
              <a:avLst>
                <a:gd name="adj" fmla="val 5691"/>
              </a:avLst>
            </a:prstGeom>
            <a:noFill/>
            <a:ln w="12700">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10">
              <a:extLst>
                <a:ext uri="{FF2B5EF4-FFF2-40B4-BE49-F238E27FC236}">
                  <a16:creationId xmlns:a16="http://schemas.microsoft.com/office/drawing/2014/main" id="{EF2A19A2-75E0-3698-A1D6-66F8CF554D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50811" y="4322175"/>
              <a:ext cx="490589" cy="4790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1D4B53CC-68B3-CE21-18BC-75574525D442}"/>
              </a:ext>
            </a:extLst>
          </p:cNvPr>
          <p:cNvGrpSpPr/>
          <p:nvPr/>
        </p:nvGrpSpPr>
        <p:grpSpPr>
          <a:xfrm>
            <a:off x="2215930" y="2474471"/>
            <a:ext cx="2694977" cy="874382"/>
            <a:chOff x="1573235" y="2692028"/>
            <a:chExt cx="2694977" cy="874382"/>
          </a:xfrm>
        </p:grpSpPr>
        <p:pic>
          <p:nvPicPr>
            <p:cNvPr id="16386" name="Picture 2">
              <a:extLst>
                <a:ext uri="{FF2B5EF4-FFF2-40B4-BE49-F238E27FC236}">
                  <a16:creationId xmlns:a16="http://schemas.microsoft.com/office/drawing/2014/main" id="{F18AD686-62AD-6F12-DDC4-735F40E12D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64393" y="3037663"/>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a:extLst>
                <a:ext uri="{FF2B5EF4-FFF2-40B4-BE49-F238E27FC236}">
                  <a16:creationId xmlns:a16="http://schemas.microsoft.com/office/drawing/2014/main" id="{30AA8724-1250-A434-A6FD-3DDCF89373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7623" y="2692028"/>
              <a:ext cx="490589" cy="479091"/>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a:extLst>
                <a:ext uri="{FF2B5EF4-FFF2-40B4-BE49-F238E27FC236}">
                  <a16:creationId xmlns:a16="http://schemas.microsoft.com/office/drawing/2014/main" id="{A9FBD1CD-F26F-3AF7-C926-C09AC317F532}"/>
                </a:ext>
              </a:extLst>
            </p:cNvPr>
            <p:cNvSpPr/>
            <p:nvPr/>
          </p:nvSpPr>
          <p:spPr>
            <a:xfrm>
              <a:off x="1573235" y="2931574"/>
              <a:ext cx="2471382" cy="634836"/>
            </a:xfrm>
            <a:prstGeom prst="roundRect">
              <a:avLst>
                <a:gd name="adj" fmla="val 5691"/>
              </a:avLst>
            </a:prstGeom>
            <a:noFill/>
            <a:ln w="12700">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BC0D14A6-4DC9-83A1-A6B3-34D78B9CE4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95458" y="3037663"/>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17A5B806-5DB2-079D-92C6-C923F48F3D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6523" y="3037663"/>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4BCEEE1C-5846-DF77-8FFA-6B34EAEFE9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7587" y="3037663"/>
              <a:ext cx="490589" cy="479091"/>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10">
            <a:extLst>
              <a:ext uri="{FF2B5EF4-FFF2-40B4-BE49-F238E27FC236}">
                <a16:creationId xmlns:a16="http://schemas.microsoft.com/office/drawing/2014/main" id="{A56E2F41-6FDD-D428-3117-B3D12A4C7F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8755" y="4036462"/>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a:extLst>
              <a:ext uri="{FF2B5EF4-FFF2-40B4-BE49-F238E27FC236}">
                <a16:creationId xmlns:a16="http://schemas.microsoft.com/office/drawing/2014/main" id="{1879F7C9-C73B-DA1C-948E-4DD38463CA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4010" y="4584164"/>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a:extLst>
              <a:ext uri="{FF2B5EF4-FFF2-40B4-BE49-F238E27FC236}">
                <a16:creationId xmlns:a16="http://schemas.microsoft.com/office/drawing/2014/main" id="{788DC570-19CE-A70E-2AA5-F484732569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0003" y="1386929"/>
            <a:ext cx="391373" cy="382200"/>
          </a:xfrm>
          <a:prstGeom prst="rect">
            <a:avLst/>
          </a:prstGeom>
          <a:noFill/>
          <a:extLst>
            <a:ext uri="{909E8E84-426E-40DD-AFC4-6F175D3DCCD1}">
              <a14:hiddenFill xmlns:a14="http://schemas.microsoft.com/office/drawing/2010/main">
                <a:solidFill>
                  <a:srgbClr val="FFFFFF"/>
                </a:solidFill>
              </a14:hiddenFill>
            </a:ext>
          </a:extLst>
        </p:spPr>
      </p:pic>
      <p:sp>
        <p:nvSpPr>
          <p:cNvPr id="51" name="Content Placeholder 4">
            <a:extLst>
              <a:ext uri="{FF2B5EF4-FFF2-40B4-BE49-F238E27FC236}">
                <a16:creationId xmlns:a16="http://schemas.microsoft.com/office/drawing/2014/main" id="{E01935FC-BE9A-3DFC-5823-207A4275B09F}"/>
              </a:ext>
            </a:extLst>
          </p:cNvPr>
          <p:cNvSpPr txBox="1">
            <a:spLocks/>
          </p:cNvSpPr>
          <p:nvPr/>
        </p:nvSpPr>
        <p:spPr>
          <a:xfrm>
            <a:off x="6211094" y="3516147"/>
            <a:ext cx="2452540" cy="3273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DaemonSet in is a type of workload that ensures a specific pod runs on every (or selected) node in the cluster. </a:t>
            </a:r>
          </a:p>
          <a:p>
            <a:pPr marL="0" indent="0">
              <a:buFont typeface="Arial" panose="020B0604020202020204" pitchFamily="34" charset="0"/>
              <a:buNone/>
            </a:pPr>
            <a:r>
              <a:rPr lang="en-US" sz="1400" dirty="0" err="1"/>
              <a:t>DaemonSets</a:t>
            </a:r>
            <a:r>
              <a:rPr lang="en-US" sz="1400" dirty="0"/>
              <a:t> are typically used for deploying system-level services or monitoring agents that need to be present on each node, providing essential services such as logging, monitoring, or network proxies.</a:t>
            </a:r>
            <a:endParaRPr lang="en-US" sz="1400" dirty="0">
              <a:solidFill>
                <a:schemeClr val="tx1">
                  <a:lumMod val="65000"/>
                  <a:lumOff val="35000"/>
                </a:schemeClr>
              </a:solidFill>
            </a:endParaRPr>
          </a:p>
        </p:txBody>
      </p:sp>
      <p:pic>
        <p:nvPicPr>
          <p:cNvPr id="52" name="Picture 2">
            <a:extLst>
              <a:ext uri="{FF2B5EF4-FFF2-40B4-BE49-F238E27FC236}">
                <a16:creationId xmlns:a16="http://schemas.microsoft.com/office/drawing/2014/main" id="{A3DA7E67-7999-2924-AA83-FBCC00F425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32463" y="3045387"/>
            <a:ext cx="391373" cy="382200"/>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a:extLst>
              <a:ext uri="{FF2B5EF4-FFF2-40B4-BE49-F238E27FC236}">
                <a16:creationId xmlns:a16="http://schemas.microsoft.com/office/drawing/2014/main" id="{3095E03A-216B-65EF-C4BF-E867626C86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97621" y="5148804"/>
            <a:ext cx="490589" cy="479091"/>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04ABCBEF-ABC1-C188-7944-3555F44351AB}"/>
              </a:ext>
            </a:extLst>
          </p:cNvPr>
          <p:cNvGrpSpPr/>
          <p:nvPr/>
        </p:nvGrpSpPr>
        <p:grpSpPr>
          <a:xfrm>
            <a:off x="950088" y="2939527"/>
            <a:ext cx="490589" cy="2664732"/>
            <a:chOff x="801804" y="2642963"/>
            <a:chExt cx="490589" cy="2664732"/>
          </a:xfrm>
        </p:grpSpPr>
        <p:pic>
          <p:nvPicPr>
            <p:cNvPr id="53" name="Picture 10">
              <a:extLst>
                <a:ext uri="{FF2B5EF4-FFF2-40B4-BE49-F238E27FC236}">
                  <a16:creationId xmlns:a16="http://schemas.microsoft.com/office/drawing/2014/main" id="{EC6AD5C1-85AB-610E-C992-4FA1E253EC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804" y="3738350"/>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a:extLst>
                <a:ext uri="{FF2B5EF4-FFF2-40B4-BE49-F238E27FC236}">
                  <a16:creationId xmlns:a16="http://schemas.microsoft.com/office/drawing/2014/main" id="{491BBCEC-5A27-F81B-0153-245ECD0643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804" y="3184387"/>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a:extLst>
                <a:ext uri="{FF2B5EF4-FFF2-40B4-BE49-F238E27FC236}">
                  <a16:creationId xmlns:a16="http://schemas.microsoft.com/office/drawing/2014/main" id="{18AD8DF3-C8E0-534D-4FA9-3350D48CBC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804" y="4287180"/>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a:extLst>
                <a:ext uri="{FF2B5EF4-FFF2-40B4-BE49-F238E27FC236}">
                  <a16:creationId xmlns:a16="http://schemas.microsoft.com/office/drawing/2014/main" id="{179787AF-26E0-04D9-6D04-F29D60C9A0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804" y="4828604"/>
              <a:ext cx="490589" cy="47909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a:extLst>
                <a:ext uri="{FF2B5EF4-FFF2-40B4-BE49-F238E27FC236}">
                  <a16:creationId xmlns:a16="http://schemas.microsoft.com/office/drawing/2014/main" id="{50F25E02-C75D-487F-9B5B-453F444573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1804" y="2642963"/>
              <a:ext cx="490589" cy="47909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Connector 2">
            <a:extLst>
              <a:ext uri="{FF2B5EF4-FFF2-40B4-BE49-F238E27FC236}">
                <a16:creationId xmlns:a16="http://schemas.microsoft.com/office/drawing/2014/main" id="{0CDD0DB7-E3F1-35D4-9AB3-A0870734368C}"/>
              </a:ext>
            </a:extLst>
          </p:cNvPr>
          <p:cNvCxnSpPr>
            <a:cxnSpLocks/>
            <a:stCxn id="42" idx="3"/>
            <a:endCxn id="11" idx="1"/>
          </p:cNvCxnSpPr>
          <p:nvPr/>
        </p:nvCxnSpPr>
        <p:spPr>
          <a:xfrm>
            <a:off x="4390871" y="3059652"/>
            <a:ext cx="1820223" cy="339461"/>
          </a:xfrm>
          <a:prstGeom prst="line">
            <a:avLst/>
          </a:prstGeom>
          <a:ln w="635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9CD6F0D0-9401-1343-0835-7F431B4CA40D}"/>
              </a:ext>
            </a:extLst>
          </p:cNvPr>
          <p:cNvCxnSpPr>
            <a:cxnSpLocks/>
            <a:endCxn id="13" idx="1"/>
          </p:cNvCxnSpPr>
          <p:nvPr/>
        </p:nvCxnSpPr>
        <p:spPr>
          <a:xfrm flipV="1">
            <a:off x="4877828" y="2181663"/>
            <a:ext cx="1330806" cy="385377"/>
          </a:xfrm>
          <a:prstGeom prst="line">
            <a:avLst/>
          </a:prstGeom>
          <a:ln w="635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2948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8C037-3905-0E87-0534-BAEAFD9362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7EB74-2A1A-9FB9-839B-105E7F809A07}"/>
              </a:ext>
            </a:extLst>
          </p:cNvPr>
          <p:cNvSpPr>
            <a:spLocks noGrp="1"/>
          </p:cNvSpPr>
          <p:nvPr>
            <p:ph type="title"/>
          </p:nvPr>
        </p:nvSpPr>
        <p:spPr/>
        <p:txBody>
          <a:bodyPr/>
          <a:lstStyle/>
          <a:p>
            <a:r>
              <a:rPr lang="en-US" dirty="0"/>
              <a:t>Kubelet interactions to run the pod</a:t>
            </a:r>
          </a:p>
        </p:txBody>
      </p:sp>
      <p:sp>
        <p:nvSpPr>
          <p:cNvPr id="3" name="Content Placeholder 3">
            <a:extLst>
              <a:ext uri="{FF2B5EF4-FFF2-40B4-BE49-F238E27FC236}">
                <a16:creationId xmlns:a16="http://schemas.microsoft.com/office/drawing/2014/main" id="{9DA7176B-8A60-9EE7-48EC-D253E9D95097}"/>
              </a:ext>
            </a:extLst>
          </p:cNvPr>
          <p:cNvSpPr txBox="1">
            <a:spLocks/>
          </p:cNvSpPr>
          <p:nvPr/>
        </p:nvSpPr>
        <p:spPr>
          <a:xfrm>
            <a:off x="628650" y="6442070"/>
            <a:ext cx="7847607" cy="203838"/>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solidFill>
                  <a:srgbClr val="222222"/>
                </a:solidFill>
              </a:rPr>
              <a:t>UML interaction diagram created with </a:t>
            </a:r>
            <a:r>
              <a:rPr lang="en-US" sz="800" dirty="0" err="1">
                <a:solidFill>
                  <a:srgbClr val="222222"/>
                </a:solidFill>
              </a:rPr>
              <a:t>PlantUML</a:t>
            </a:r>
            <a:r>
              <a:rPr lang="en-US" sz="800" dirty="0">
                <a:solidFill>
                  <a:srgbClr val="222222"/>
                </a:solidFill>
              </a:rPr>
              <a:t> at https://</a:t>
            </a:r>
            <a:r>
              <a:rPr lang="en-US" sz="800" dirty="0" err="1">
                <a:solidFill>
                  <a:srgbClr val="222222"/>
                </a:solidFill>
              </a:rPr>
              <a:t>plantuml.com</a:t>
            </a:r>
            <a:r>
              <a:rPr lang="en-US" sz="800" dirty="0">
                <a:solidFill>
                  <a:srgbClr val="222222"/>
                </a:solidFill>
              </a:rPr>
              <a:t>/</a:t>
            </a:r>
            <a:endParaRPr lang="en-US" sz="800" dirty="0"/>
          </a:p>
        </p:txBody>
      </p:sp>
      <p:grpSp>
        <p:nvGrpSpPr>
          <p:cNvPr id="8" name="Group 7">
            <a:extLst>
              <a:ext uri="{FF2B5EF4-FFF2-40B4-BE49-F238E27FC236}">
                <a16:creationId xmlns:a16="http://schemas.microsoft.com/office/drawing/2014/main" id="{CA7B6558-8A83-9E96-E171-0A994AA04B09}"/>
              </a:ext>
            </a:extLst>
          </p:cNvPr>
          <p:cNvGrpSpPr/>
          <p:nvPr/>
        </p:nvGrpSpPr>
        <p:grpSpPr>
          <a:xfrm>
            <a:off x="1264566" y="1104669"/>
            <a:ext cx="6575773" cy="5243994"/>
            <a:chOff x="628650" y="1073234"/>
            <a:chExt cx="6575773" cy="5243994"/>
          </a:xfrm>
        </p:grpSpPr>
        <p:pic>
          <p:nvPicPr>
            <p:cNvPr id="4" name="Picture 3">
              <a:extLst>
                <a:ext uri="{FF2B5EF4-FFF2-40B4-BE49-F238E27FC236}">
                  <a16:creationId xmlns:a16="http://schemas.microsoft.com/office/drawing/2014/main" id="{612BD4CF-5727-B5AD-8F1C-0B21ECED83AD}"/>
                </a:ext>
              </a:extLst>
            </p:cNvPr>
            <p:cNvPicPr>
              <a:picLocks noChangeAspect="1"/>
            </p:cNvPicPr>
            <p:nvPr/>
          </p:nvPicPr>
          <p:blipFill>
            <a:blip r:embed="rId3"/>
            <a:stretch>
              <a:fillRect/>
            </a:stretch>
          </p:blipFill>
          <p:spPr>
            <a:xfrm>
              <a:off x="809371" y="1528072"/>
              <a:ext cx="6316360" cy="4608756"/>
            </a:xfrm>
            <a:prstGeom prst="rect">
              <a:avLst/>
            </a:prstGeom>
          </p:spPr>
        </p:pic>
        <p:cxnSp>
          <p:nvCxnSpPr>
            <p:cNvPr id="30" name="Straight Connector 29">
              <a:extLst>
                <a:ext uri="{FF2B5EF4-FFF2-40B4-BE49-F238E27FC236}">
                  <a16:creationId xmlns:a16="http://schemas.microsoft.com/office/drawing/2014/main" id="{10F2F3DD-0E58-3360-08E6-6CABEFE0FD44}"/>
                </a:ext>
              </a:extLst>
            </p:cNvPr>
            <p:cNvCxnSpPr>
              <a:cxnSpLocks/>
            </p:cNvCxnSpPr>
            <p:nvPr/>
          </p:nvCxnSpPr>
          <p:spPr>
            <a:xfrm>
              <a:off x="5402135" y="1191174"/>
              <a:ext cx="0" cy="4655910"/>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sp>
          <p:nvSpPr>
            <p:cNvPr id="40" name="Left-Right Arrow 39">
              <a:extLst>
                <a:ext uri="{FF2B5EF4-FFF2-40B4-BE49-F238E27FC236}">
                  <a16:creationId xmlns:a16="http://schemas.microsoft.com/office/drawing/2014/main" id="{52674F8C-B01D-A415-B059-130AF8CCC08B}"/>
                </a:ext>
              </a:extLst>
            </p:cNvPr>
            <p:cNvSpPr/>
            <p:nvPr/>
          </p:nvSpPr>
          <p:spPr>
            <a:xfrm>
              <a:off x="2377734" y="1073235"/>
              <a:ext cx="3024400" cy="442936"/>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Control Plane</a:t>
              </a:r>
            </a:p>
          </p:txBody>
        </p:sp>
        <p:sp>
          <p:nvSpPr>
            <p:cNvPr id="41" name="Left-Right Arrow 40">
              <a:extLst>
                <a:ext uri="{FF2B5EF4-FFF2-40B4-BE49-F238E27FC236}">
                  <a16:creationId xmlns:a16="http://schemas.microsoft.com/office/drawing/2014/main" id="{C7059319-1214-D56F-CD21-0167C267B0B2}"/>
                </a:ext>
              </a:extLst>
            </p:cNvPr>
            <p:cNvSpPr/>
            <p:nvPr/>
          </p:nvSpPr>
          <p:spPr>
            <a:xfrm>
              <a:off x="5410373" y="1073234"/>
              <a:ext cx="1600871" cy="442936"/>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Worker Node</a:t>
              </a:r>
            </a:p>
          </p:txBody>
        </p:sp>
        <p:cxnSp>
          <p:nvCxnSpPr>
            <p:cNvPr id="44" name="Straight Connector 43">
              <a:extLst>
                <a:ext uri="{FF2B5EF4-FFF2-40B4-BE49-F238E27FC236}">
                  <a16:creationId xmlns:a16="http://schemas.microsoft.com/office/drawing/2014/main" id="{1924C438-AF2A-C3A9-E642-341B351D3DC1}"/>
                </a:ext>
              </a:extLst>
            </p:cNvPr>
            <p:cNvCxnSpPr>
              <a:cxnSpLocks/>
            </p:cNvCxnSpPr>
            <p:nvPr/>
          </p:nvCxnSpPr>
          <p:spPr>
            <a:xfrm>
              <a:off x="2377734" y="1191174"/>
              <a:ext cx="0" cy="4655910"/>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sp>
          <p:nvSpPr>
            <p:cNvPr id="45" name="Left-Right Arrow 44">
              <a:extLst>
                <a:ext uri="{FF2B5EF4-FFF2-40B4-BE49-F238E27FC236}">
                  <a16:creationId xmlns:a16="http://schemas.microsoft.com/office/drawing/2014/main" id="{3B864118-822B-2B9E-42C3-2D1FB1F88F28}"/>
                </a:ext>
              </a:extLst>
            </p:cNvPr>
            <p:cNvSpPr/>
            <p:nvPr/>
          </p:nvSpPr>
          <p:spPr>
            <a:xfrm>
              <a:off x="628650" y="1073234"/>
              <a:ext cx="1754241" cy="442936"/>
            </a:xfrm>
            <a:prstGeom prst="leftRightArrow">
              <a:avLst>
                <a:gd name="adj1" fmla="val 50000"/>
                <a:gd name="adj2" fmla="val 51977"/>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kubectl</a:t>
              </a:r>
            </a:p>
          </p:txBody>
        </p:sp>
        <p:pic>
          <p:nvPicPr>
            <p:cNvPr id="5122" name="Picture 2">
              <a:extLst>
                <a:ext uri="{FF2B5EF4-FFF2-40B4-BE49-F238E27FC236}">
                  <a16:creationId xmlns:a16="http://schemas.microsoft.com/office/drawing/2014/main" id="{FBB3A651-E759-519C-EEF9-51520CBF3D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8863" y="5956429"/>
              <a:ext cx="363242" cy="3607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D764A9A-C302-FC2D-8851-21C2FEF88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192" y="5956428"/>
              <a:ext cx="363243" cy="3608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DC2C299-E96A-6BC9-F46C-0D39903C5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8637" y="5956428"/>
              <a:ext cx="363243" cy="3608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CA04FE5-8DBE-F623-4563-BE8C16B2A7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4820" y="5956428"/>
              <a:ext cx="364702" cy="360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DE1F32-E846-29A6-B33C-DD905F9B3724}"/>
                </a:ext>
              </a:extLst>
            </p:cNvPr>
            <p:cNvSpPr txBox="1"/>
            <p:nvPr/>
          </p:nvSpPr>
          <p:spPr>
            <a:xfrm>
              <a:off x="6164350" y="6101784"/>
              <a:ext cx="1040073" cy="215444"/>
            </a:xfrm>
            <a:prstGeom prst="rect">
              <a:avLst/>
            </a:prstGeom>
            <a:solidFill>
              <a:srgbClr val="326CE5"/>
            </a:solidFill>
            <a:ln w="12700">
              <a:solidFill>
                <a:schemeClr val="bg1"/>
              </a:solidFill>
            </a:ln>
          </p:spPr>
          <p:txBody>
            <a:bodyPr wrap="square" rtlCol="0">
              <a:spAutoFit/>
            </a:bodyPr>
            <a:lstStyle/>
            <a:p>
              <a:pPr algn="ctr"/>
              <a:r>
                <a:rPr lang="en-US" sz="800" dirty="0">
                  <a:solidFill>
                    <a:schemeClr val="bg1"/>
                  </a:solidFill>
                </a:rPr>
                <a:t>Container Runtime</a:t>
              </a:r>
            </a:p>
          </p:txBody>
        </p:sp>
      </p:grpSp>
    </p:spTree>
    <p:extLst>
      <p:ext uri="{BB962C8B-B14F-4D97-AF65-F5344CB8AC3E}">
        <p14:creationId xmlns:p14="http://schemas.microsoft.com/office/powerpoint/2010/main" val="25144052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F443D-554B-6818-84E6-4232A9568B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613506-D563-DE0B-0A23-E44641B75A1E}"/>
              </a:ext>
            </a:extLst>
          </p:cNvPr>
          <p:cNvSpPr>
            <a:spLocks noGrp="1"/>
          </p:cNvSpPr>
          <p:nvPr>
            <p:ph type="title"/>
          </p:nvPr>
        </p:nvSpPr>
        <p:spPr/>
        <p:txBody>
          <a:bodyPr/>
          <a:lstStyle/>
          <a:p>
            <a:r>
              <a:rPr lang="en-US" dirty="0"/>
              <a:t>Kubernetes</a:t>
            </a:r>
            <a:br>
              <a:rPr lang="en-US" dirty="0"/>
            </a:br>
            <a:r>
              <a:rPr lang="en-US" dirty="0"/>
              <a:t>kube-proxy</a:t>
            </a:r>
          </a:p>
        </p:txBody>
      </p:sp>
      <p:sp>
        <p:nvSpPr>
          <p:cNvPr id="3" name="Text Placeholder 2">
            <a:extLst>
              <a:ext uri="{FF2B5EF4-FFF2-40B4-BE49-F238E27FC236}">
                <a16:creationId xmlns:a16="http://schemas.microsoft.com/office/drawing/2014/main" id="{9D616E6A-6175-2CD9-98FA-45CCC0D9456B}"/>
              </a:ext>
            </a:extLst>
          </p:cNvPr>
          <p:cNvSpPr>
            <a:spLocks noGrp="1"/>
          </p:cNvSpPr>
          <p:nvPr>
            <p:ph type="body" idx="1"/>
          </p:nvPr>
        </p:nvSpPr>
        <p:spPr/>
        <p:txBody>
          <a:bodyPr/>
          <a:lstStyle/>
          <a:p>
            <a:r>
              <a:rPr lang="en-US" dirty="0"/>
              <a:t>Networking at the node</a:t>
            </a:r>
          </a:p>
        </p:txBody>
      </p:sp>
    </p:spTree>
    <p:extLst>
      <p:ext uri="{BB962C8B-B14F-4D97-AF65-F5344CB8AC3E}">
        <p14:creationId xmlns:p14="http://schemas.microsoft.com/office/powerpoint/2010/main" val="11432150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676A6-E981-BCEB-8286-B02709CA9B2D}"/>
              </a:ext>
            </a:extLst>
          </p:cNvPr>
          <p:cNvSpPr>
            <a:spLocks noGrp="1"/>
          </p:cNvSpPr>
          <p:nvPr>
            <p:ph type="title"/>
          </p:nvPr>
        </p:nvSpPr>
        <p:spPr/>
        <p:txBody>
          <a:bodyPr/>
          <a:lstStyle/>
          <a:p>
            <a:r>
              <a:rPr lang="en-US" dirty="0"/>
              <a:t>Kube-proxy</a:t>
            </a:r>
          </a:p>
        </p:txBody>
      </p:sp>
      <p:sp>
        <p:nvSpPr>
          <p:cNvPr id="3" name="Content Placeholder 2">
            <a:extLst>
              <a:ext uri="{FF2B5EF4-FFF2-40B4-BE49-F238E27FC236}">
                <a16:creationId xmlns:a16="http://schemas.microsoft.com/office/drawing/2014/main" id="{711CF50F-9746-5F72-955A-F164DF7D8534}"/>
              </a:ext>
            </a:extLst>
          </p:cNvPr>
          <p:cNvSpPr>
            <a:spLocks noGrp="1"/>
          </p:cNvSpPr>
          <p:nvPr>
            <p:ph idx="1"/>
          </p:nvPr>
        </p:nvSpPr>
        <p:spPr>
          <a:xfrm>
            <a:off x="635152" y="1334558"/>
            <a:ext cx="7886700" cy="4942674"/>
          </a:xfrm>
        </p:spPr>
        <p:txBody>
          <a:bodyPr>
            <a:normAutofit/>
          </a:bodyPr>
          <a:lstStyle/>
          <a:p>
            <a:pPr marL="0" indent="0" algn="l" fontAlgn="base">
              <a:buNone/>
            </a:pPr>
            <a:r>
              <a:rPr lang="en-US" b="0" i="0" dirty="0">
                <a:solidFill>
                  <a:srgbClr val="15171A"/>
                </a:solidFill>
                <a:effectLst/>
                <a:latin typeface="var(--font-serif)"/>
              </a:rPr>
              <a:t>Kube-Proxy is a Kubernetes agent that is </a:t>
            </a:r>
            <a:r>
              <a:rPr lang="en-US" b="1" i="1" dirty="0">
                <a:solidFill>
                  <a:srgbClr val="326CE5"/>
                </a:solidFill>
                <a:effectLst/>
                <a:latin typeface="var(--font-serif)"/>
              </a:rPr>
              <a:t>optionally</a:t>
            </a:r>
            <a:r>
              <a:rPr lang="en-US" b="0" i="0" dirty="0">
                <a:solidFill>
                  <a:srgbClr val="15171A"/>
                </a:solidFill>
                <a:effectLst/>
                <a:latin typeface="var(--font-serif)"/>
              </a:rPr>
              <a:t> installed on </a:t>
            </a:r>
            <a:r>
              <a:rPr lang="en-US" b="1" i="0" dirty="0">
                <a:solidFill>
                  <a:srgbClr val="15171A"/>
                </a:solidFill>
                <a:effectLst/>
                <a:latin typeface="inherit"/>
              </a:rPr>
              <a:t>every node</a:t>
            </a:r>
            <a:r>
              <a:rPr lang="en-US" b="0" i="0" dirty="0">
                <a:solidFill>
                  <a:srgbClr val="15171A"/>
                </a:solidFill>
                <a:effectLst/>
                <a:latin typeface="var(--font-serif)"/>
              </a:rPr>
              <a:t> in the cluster. </a:t>
            </a:r>
          </a:p>
          <a:p>
            <a:pPr marL="0" indent="0" algn="l" fontAlgn="base">
              <a:buNone/>
            </a:pPr>
            <a:endParaRPr lang="en-US" dirty="0">
              <a:solidFill>
                <a:srgbClr val="15171A"/>
              </a:solidFill>
              <a:latin typeface="var(--font-serif)"/>
            </a:endParaRPr>
          </a:p>
          <a:p>
            <a:pPr marL="0" indent="0" algn="l" fontAlgn="base">
              <a:buNone/>
            </a:pPr>
            <a:r>
              <a:rPr lang="en-US" b="0" i="0" dirty="0">
                <a:solidFill>
                  <a:srgbClr val="15171A"/>
                </a:solidFill>
                <a:effectLst/>
                <a:latin typeface="var(--font-serif)"/>
              </a:rPr>
              <a:t>It monitors the changes that happen to Service objects and their endpoints. If changes occur, it translates them into actual network rules inside the node.</a:t>
            </a:r>
          </a:p>
          <a:p>
            <a:pPr marL="0" indent="0" algn="l" fontAlgn="base">
              <a:buNone/>
            </a:pPr>
            <a:endParaRPr lang="en-US" b="0" i="0" dirty="0">
              <a:solidFill>
                <a:srgbClr val="15171A"/>
              </a:solidFill>
              <a:effectLst/>
              <a:latin typeface="var(--font-serif)"/>
            </a:endParaRPr>
          </a:p>
          <a:p>
            <a:pPr marL="0" indent="0" algn="l" fontAlgn="base">
              <a:buNone/>
            </a:pPr>
            <a:r>
              <a:rPr lang="en-US" b="0" i="0" dirty="0">
                <a:solidFill>
                  <a:srgbClr val="15171A"/>
                </a:solidFill>
                <a:effectLst/>
                <a:latin typeface="var(--font-serif)"/>
              </a:rPr>
              <a:t>Kube-Proxy usually runs in your cluster in the form of a </a:t>
            </a:r>
            <a:r>
              <a:rPr lang="en-US" b="1" i="0" dirty="0">
                <a:solidFill>
                  <a:srgbClr val="15171A"/>
                </a:solidFill>
                <a:effectLst/>
                <a:latin typeface="inherit"/>
              </a:rPr>
              <a:t>DaemonSet</a:t>
            </a:r>
            <a:r>
              <a:rPr lang="en-US" b="0" i="0" dirty="0">
                <a:solidFill>
                  <a:srgbClr val="15171A"/>
                </a:solidFill>
                <a:effectLst/>
                <a:latin typeface="var(--font-serif)"/>
              </a:rPr>
              <a:t>. But it can also be installed directly as a Linux process on the node.</a:t>
            </a:r>
          </a:p>
          <a:p>
            <a:endParaRPr lang="en-US" dirty="0"/>
          </a:p>
        </p:txBody>
      </p:sp>
    </p:spTree>
    <p:extLst>
      <p:ext uri="{BB962C8B-B14F-4D97-AF65-F5344CB8AC3E}">
        <p14:creationId xmlns:p14="http://schemas.microsoft.com/office/powerpoint/2010/main" val="26245352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E4B2C-4C3E-EEF6-DF66-FCD32BD50E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C1307-0142-32A2-7F85-B0C06ACF71E2}"/>
              </a:ext>
            </a:extLst>
          </p:cNvPr>
          <p:cNvSpPr>
            <a:spLocks noGrp="1"/>
          </p:cNvSpPr>
          <p:nvPr>
            <p:ph type="title"/>
          </p:nvPr>
        </p:nvSpPr>
        <p:spPr/>
        <p:txBody>
          <a:bodyPr>
            <a:normAutofit/>
          </a:bodyPr>
          <a:lstStyle/>
          <a:p>
            <a:r>
              <a:rPr lang="en-US" dirty="0"/>
              <a:t>kube-proxy interactions at service create</a:t>
            </a:r>
          </a:p>
        </p:txBody>
      </p:sp>
      <p:sp>
        <p:nvSpPr>
          <p:cNvPr id="3" name="Content Placeholder 3">
            <a:extLst>
              <a:ext uri="{FF2B5EF4-FFF2-40B4-BE49-F238E27FC236}">
                <a16:creationId xmlns:a16="http://schemas.microsoft.com/office/drawing/2014/main" id="{65274F7C-6E47-FC54-D05E-3CE6CA9C3E78}"/>
              </a:ext>
            </a:extLst>
          </p:cNvPr>
          <p:cNvSpPr txBox="1">
            <a:spLocks/>
          </p:cNvSpPr>
          <p:nvPr/>
        </p:nvSpPr>
        <p:spPr>
          <a:xfrm>
            <a:off x="628650" y="6442070"/>
            <a:ext cx="7847607" cy="203838"/>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solidFill>
                  <a:srgbClr val="222222"/>
                </a:solidFill>
              </a:rPr>
              <a:t>UML interaction diagram created with </a:t>
            </a:r>
            <a:r>
              <a:rPr lang="en-US" sz="800" dirty="0" err="1">
                <a:solidFill>
                  <a:srgbClr val="222222"/>
                </a:solidFill>
              </a:rPr>
              <a:t>PlantUML</a:t>
            </a:r>
            <a:r>
              <a:rPr lang="en-US" sz="800" dirty="0">
                <a:solidFill>
                  <a:srgbClr val="222222"/>
                </a:solidFill>
              </a:rPr>
              <a:t> at https://</a:t>
            </a:r>
            <a:r>
              <a:rPr lang="en-US" sz="800" dirty="0" err="1">
                <a:solidFill>
                  <a:srgbClr val="222222"/>
                </a:solidFill>
              </a:rPr>
              <a:t>plantuml.com</a:t>
            </a:r>
            <a:r>
              <a:rPr lang="en-US" sz="800" dirty="0">
                <a:solidFill>
                  <a:srgbClr val="222222"/>
                </a:solidFill>
              </a:rPr>
              <a:t>/</a:t>
            </a:r>
            <a:endParaRPr lang="en-US" sz="800" dirty="0"/>
          </a:p>
        </p:txBody>
      </p:sp>
      <p:grpSp>
        <p:nvGrpSpPr>
          <p:cNvPr id="12" name="Group 11">
            <a:extLst>
              <a:ext uri="{FF2B5EF4-FFF2-40B4-BE49-F238E27FC236}">
                <a16:creationId xmlns:a16="http://schemas.microsoft.com/office/drawing/2014/main" id="{0A5D86F9-2776-623E-8FEB-36EC67605975}"/>
              </a:ext>
            </a:extLst>
          </p:cNvPr>
          <p:cNvGrpSpPr/>
          <p:nvPr/>
        </p:nvGrpSpPr>
        <p:grpSpPr>
          <a:xfrm>
            <a:off x="628650" y="1641647"/>
            <a:ext cx="7886700" cy="4353179"/>
            <a:chOff x="628650" y="1073234"/>
            <a:chExt cx="7886700" cy="4353179"/>
          </a:xfrm>
        </p:grpSpPr>
        <p:pic>
          <p:nvPicPr>
            <p:cNvPr id="4" name="Picture 3">
              <a:extLst>
                <a:ext uri="{FF2B5EF4-FFF2-40B4-BE49-F238E27FC236}">
                  <a16:creationId xmlns:a16="http://schemas.microsoft.com/office/drawing/2014/main" id="{0245B878-FBDF-53FE-01B9-8244C37210E5}"/>
                </a:ext>
              </a:extLst>
            </p:cNvPr>
            <p:cNvPicPr>
              <a:picLocks noChangeAspect="1"/>
            </p:cNvPicPr>
            <p:nvPr/>
          </p:nvPicPr>
          <p:blipFill>
            <a:blip r:embed="rId3"/>
            <a:stretch>
              <a:fillRect/>
            </a:stretch>
          </p:blipFill>
          <p:spPr>
            <a:xfrm>
              <a:off x="685800" y="1588619"/>
              <a:ext cx="7772400" cy="3680761"/>
            </a:xfrm>
            <a:prstGeom prst="rect">
              <a:avLst/>
            </a:prstGeom>
          </p:spPr>
        </p:pic>
        <p:cxnSp>
          <p:nvCxnSpPr>
            <p:cNvPr id="30" name="Straight Connector 29">
              <a:extLst>
                <a:ext uri="{FF2B5EF4-FFF2-40B4-BE49-F238E27FC236}">
                  <a16:creationId xmlns:a16="http://schemas.microsoft.com/office/drawing/2014/main" id="{CFE13C3B-6A77-E0FE-04EA-FCAA0620A173}"/>
                </a:ext>
              </a:extLst>
            </p:cNvPr>
            <p:cNvCxnSpPr>
              <a:cxnSpLocks/>
            </p:cNvCxnSpPr>
            <p:nvPr/>
          </p:nvCxnSpPr>
          <p:spPr>
            <a:xfrm>
              <a:off x="5888170" y="1191174"/>
              <a:ext cx="0" cy="3990426"/>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sp>
          <p:nvSpPr>
            <p:cNvPr id="40" name="Left-Right Arrow 39">
              <a:extLst>
                <a:ext uri="{FF2B5EF4-FFF2-40B4-BE49-F238E27FC236}">
                  <a16:creationId xmlns:a16="http://schemas.microsoft.com/office/drawing/2014/main" id="{4406B726-7515-0012-57DA-14447F05CA9D}"/>
                </a:ext>
              </a:extLst>
            </p:cNvPr>
            <p:cNvSpPr/>
            <p:nvPr/>
          </p:nvSpPr>
          <p:spPr>
            <a:xfrm>
              <a:off x="2377734" y="1073235"/>
              <a:ext cx="3505278" cy="442936"/>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Control Plane</a:t>
              </a:r>
            </a:p>
          </p:txBody>
        </p:sp>
        <p:sp>
          <p:nvSpPr>
            <p:cNvPr id="41" name="Left-Right Arrow 40">
              <a:extLst>
                <a:ext uri="{FF2B5EF4-FFF2-40B4-BE49-F238E27FC236}">
                  <a16:creationId xmlns:a16="http://schemas.microsoft.com/office/drawing/2014/main" id="{6E8BE048-388F-6725-D887-5DB2A4E49FE3}"/>
                </a:ext>
              </a:extLst>
            </p:cNvPr>
            <p:cNvSpPr/>
            <p:nvPr/>
          </p:nvSpPr>
          <p:spPr>
            <a:xfrm>
              <a:off x="5893327" y="1073234"/>
              <a:ext cx="2246508" cy="442936"/>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Worker Node</a:t>
              </a:r>
            </a:p>
          </p:txBody>
        </p:sp>
        <p:cxnSp>
          <p:nvCxnSpPr>
            <p:cNvPr id="44" name="Straight Connector 43">
              <a:extLst>
                <a:ext uri="{FF2B5EF4-FFF2-40B4-BE49-F238E27FC236}">
                  <a16:creationId xmlns:a16="http://schemas.microsoft.com/office/drawing/2014/main" id="{E3D0A749-BF8D-6A24-00C9-E39032C3F837}"/>
                </a:ext>
              </a:extLst>
            </p:cNvPr>
            <p:cNvCxnSpPr>
              <a:cxnSpLocks/>
            </p:cNvCxnSpPr>
            <p:nvPr/>
          </p:nvCxnSpPr>
          <p:spPr>
            <a:xfrm>
              <a:off x="2377734" y="1191174"/>
              <a:ext cx="0" cy="3990426"/>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sp>
          <p:nvSpPr>
            <p:cNvPr id="45" name="Left-Right Arrow 44">
              <a:extLst>
                <a:ext uri="{FF2B5EF4-FFF2-40B4-BE49-F238E27FC236}">
                  <a16:creationId xmlns:a16="http://schemas.microsoft.com/office/drawing/2014/main" id="{06CCDF9F-C7C6-E0E0-100B-53A3816A04AC}"/>
                </a:ext>
              </a:extLst>
            </p:cNvPr>
            <p:cNvSpPr/>
            <p:nvPr/>
          </p:nvSpPr>
          <p:spPr>
            <a:xfrm>
              <a:off x="628650" y="1073234"/>
              <a:ext cx="1754241" cy="442936"/>
            </a:xfrm>
            <a:prstGeom prst="leftRightArrow">
              <a:avLst>
                <a:gd name="adj1" fmla="val 50000"/>
                <a:gd name="adj2" fmla="val 51977"/>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kubectl</a:t>
              </a:r>
            </a:p>
          </p:txBody>
        </p:sp>
        <p:cxnSp>
          <p:nvCxnSpPr>
            <p:cNvPr id="7" name="Straight Connector 6">
              <a:extLst>
                <a:ext uri="{FF2B5EF4-FFF2-40B4-BE49-F238E27FC236}">
                  <a16:creationId xmlns:a16="http://schemas.microsoft.com/office/drawing/2014/main" id="{02008E67-D471-F1D2-60EB-C2F4ADA25450}"/>
                </a:ext>
              </a:extLst>
            </p:cNvPr>
            <p:cNvCxnSpPr/>
            <p:nvPr/>
          </p:nvCxnSpPr>
          <p:spPr>
            <a:xfrm>
              <a:off x="628650" y="5269380"/>
              <a:ext cx="7886700" cy="0"/>
            </a:xfrm>
            <a:prstGeom prst="line">
              <a:avLst/>
            </a:prstGeom>
            <a:ln w="25400">
              <a:solidFill>
                <a:schemeClr val="bg1"/>
              </a:solidFill>
            </a:ln>
          </p:spPr>
          <p:style>
            <a:lnRef idx="2">
              <a:schemeClr val="accent1"/>
            </a:lnRef>
            <a:fillRef idx="0">
              <a:schemeClr val="accent1"/>
            </a:fillRef>
            <a:effectRef idx="1">
              <a:schemeClr val="accent1"/>
            </a:effectRef>
            <a:fontRef idx="minor">
              <a:schemeClr val="tx1"/>
            </a:fontRef>
          </p:style>
        </p:cxnSp>
        <p:pic>
          <p:nvPicPr>
            <p:cNvPr id="5122" name="Picture 2">
              <a:extLst>
                <a:ext uri="{FF2B5EF4-FFF2-40B4-BE49-F238E27FC236}">
                  <a16:creationId xmlns:a16="http://schemas.microsoft.com/office/drawing/2014/main" id="{06F1C93C-373F-9802-70BF-FD263044E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286" y="5065614"/>
              <a:ext cx="363242" cy="36079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EC51E6C0-A10F-6D1C-6C27-201259B450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265" y="5065613"/>
              <a:ext cx="363243" cy="360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5449139A-D85F-4CAA-9C35-461A1643F7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9526" y="5065614"/>
              <a:ext cx="370942" cy="3607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67131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F7318-7DAE-67FB-C6AC-EBA0D6BE1530}"/>
              </a:ext>
            </a:extLst>
          </p:cNvPr>
          <p:cNvSpPr>
            <a:spLocks noGrp="1"/>
          </p:cNvSpPr>
          <p:nvPr>
            <p:ph type="title"/>
          </p:nvPr>
        </p:nvSpPr>
        <p:spPr/>
        <p:txBody>
          <a:bodyPr>
            <a:normAutofit/>
          </a:bodyPr>
          <a:lstStyle/>
          <a:p>
            <a:r>
              <a:rPr lang="en-US" dirty="0"/>
              <a:t>Kubernetes helps solve these issues</a:t>
            </a:r>
          </a:p>
        </p:txBody>
      </p:sp>
      <p:sp>
        <p:nvSpPr>
          <p:cNvPr id="3" name="Content Placeholder 2">
            <a:extLst>
              <a:ext uri="{FF2B5EF4-FFF2-40B4-BE49-F238E27FC236}">
                <a16:creationId xmlns:a16="http://schemas.microsoft.com/office/drawing/2014/main" id="{664CFF4E-CFEE-CCC4-EFA3-F7424126B428}"/>
              </a:ext>
            </a:extLst>
          </p:cNvPr>
          <p:cNvSpPr>
            <a:spLocks noGrp="1"/>
          </p:cNvSpPr>
          <p:nvPr>
            <p:ph idx="1"/>
          </p:nvPr>
        </p:nvSpPr>
        <p:spPr/>
        <p:txBody>
          <a:bodyPr>
            <a:normAutofit fontScale="92500" lnSpcReduction="10000"/>
          </a:bodyPr>
          <a:lstStyle/>
          <a:p>
            <a:pPr algn="l">
              <a:spcAft>
                <a:spcPts val="2100"/>
              </a:spcAft>
              <a:buFont typeface="Arial" panose="020B0604020202020204" pitchFamily="34" charset="0"/>
              <a:buChar char="•"/>
            </a:pPr>
            <a:r>
              <a:rPr lang="en-US" b="0" i="0" dirty="0">
                <a:solidFill>
                  <a:srgbClr val="000000"/>
                </a:solidFill>
                <a:effectLst/>
              </a:rPr>
              <a:t>Load balancing</a:t>
            </a:r>
          </a:p>
          <a:p>
            <a:pPr algn="l">
              <a:spcAft>
                <a:spcPts val="2100"/>
              </a:spcAft>
              <a:buFont typeface="Arial" panose="020B0604020202020204" pitchFamily="34" charset="0"/>
              <a:buChar char="•"/>
            </a:pPr>
            <a:r>
              <a:rPr lang="en-US" b="0" i="0" dirty="0">
                <a:solidFill>
                  <a:srgbClr val="000000"/>
                </a:solidFill>
                <a:effectLst/>
              </a:rPr>
              <a:t>Horizontal Scaling</a:t>
            </a:r>
          </a:p>
          <a:p>
            <a:pPr algn="l">
              <a:spcAft>
                <a:spcPts val="2100"/>
              </a:spcAft>
              <a:buFont typeface="Arial" panose="020B0604020202020204" pitchFamily="34" charset="0"/>
              <a:buChar char="•"/>
            </a:pPr>
            <a:r>
              <a:rPr lang="en-US" b="0" i="0" dirty="0">
                <a:solidFill>
                  <a:srgbClr val="000000"/>
                </a:solidFill>
                <a:effectLst/>
              </a:rPr>
              <a:t>Self Healing</a:t>
            </a:r>
          </a:p>
          <a:p>
            <a:pPr algn="l">
              <a:spcAft>
                <a:spcPts val="2100"/>
              </a:spcAft>
              <a:buFont typeface="Arial" panose="020B0604020202020204" pitchFamily="34" charset="0"/>
              <a:buChar char="•"/>
            </a:pPr>
            <a:r>
              <a:rPr lang="en-US" b="0" i="0" dirty="0">
                <a:solidFill>
                  <a:srgbClr val="000000"/>
                </a:solidFill>
                <a:effectLst/>
              </a:rPr>
              <a:t>Automated Rollouts and Rollbacks</a:t>
            </a:r>
          </a:p>
          <a:p>
            <a:pPr algn="l">
              <a:spcAft>
                <a:spcPts val="2100"/>
              </a:spcAft>
              <a:buFont typeface="Arial" panose="020B0604020202020204" pitchFamily="34" charset="0"/>
              <a:buChar char="•"/>
            </a:pPr>
            <a:r>
              <a:rPr lang="en-US" b="0" i="0" dirty="0">
                <a:solidFill>
                  <a:srgbClr val="000000"/>
                </a:solidFill>
                <a:effectLst/>
              </a:rPr>
              <a:t>Secret and Configuration Management</a:t>
            </a:r>
          </a:p>
          <a:p>
            <a:pPr algn="l">
              <a:spcAft>
                <a:spcPts val="2100"/>
              </a:spcAft>
              <a:buFont typeface="Arial" panose="020B0604020202020204" pitchFamily="34" charset="0"/>
              <a:buChar char="•"/>
            </a:pPr>
            <a:r>
              <a:rPr lang="en-US" b="0" i="0" dirty="0">
                <a:solidFill>
                  <a:srgbClr val="000000"/>
                </a:solidFill>
                <a:effectLst/>
              </a:rPr>
              <a:t>Storage Orchestration</a:t>
            </a:r>
          </a:p>
          <a:p>
            <a:endParaRPr lang="en-US" dirty="0"/>
          </a:p>
        </p:txBody>
      </p:sp>
    </p:spTree>
    <p:extLst>
      <p:ext uri="{BB962C8B-B14F-4D97-AF65-F5344CB8AC3E}">
        <p14:creationId xmlns:p14="http://schemas.microsoft.com/office/powerpoint/2010/main" val="1381860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7E2E-A96C-6F26-6E47-50057D209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832E3-DCC8-A433-6D76-202D3AD3CD7F}"/>
              </a:ext>
            </a:extLst>
          </p:cNvPr>
          <p:cNvSpPr>
            <a:spLocks noGrp="1"/>
          </p:cNvSpPr>
          <p:nvPr>
            <p:ph type="title"/>
          </p:nvPr>
        </p:nvSpPr>
        <p:spPr/>
        <p:txBody>
          <a:bodyPr/>
          <a:lstStyle/>
          <a:p>
            <a:r>
              <a:rPr lang="en-US" dirty="0"/>
              <a:t>Kube-proxy interactions</a:t>
            </a:r>
          </a:p>
        </p:txBody>
      </p:sp>
      <p:sp>
        <p:nvSpPr>
          <p:cNvPr id="3" name="Content Placeholder 3">
            <a:extLst>
              <a:ext uri="{FF2B5EF4-FFF2-40B4-BE49-F238E27FC236}">
                <a16:creationId xmlns:a16="http://schemas.microsoft.com/office/drawing/2014/main" id="{EACD5201-8677-7C04-D542-ADF320018D09}"/>
              </a:ext>
            </a:extLst>
          </p:cNvPr>
          <p:cNvSpPr txBox="1">
            <a:spLocks/>
          </p:cNvSpPr>
          <p:nvPr/>
        </p:nvSpPr>
        <p:spPr>
          <a:xfrm>
            <a:off x="628650" y="6442070"/>
            <a:ext cx="7847607" cy="203838"/>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solidFill>
                  <a:srgbClr val="222222"/>
                </a:solidFill>
              </a:rPr>
              <a:t>UML interaction diagram created with </a:t>
            </a:r>
            <a:r>
              <a:rPr lang="en-US" sz="800" dirty="0" err="1">
                <a:solidFill>
                  <a:srgbClr val="222222"/>
                </a:solidFill>
              </a:rPr>
              <a:t>PlantUML</a:t>
            </a:r>
            <a:r>
              <a:rPr lang="en-US" sz="800" dirty="0">
                <a:solidFill>
                  <a:srgbClr val="222222"/>
                </a:solidFill>
              </a:rPr>
              <a:t> at https://</a:t>
            </a:r>
            <a:r>
              <a:rPr lang="en-US" sz="800" dirty="0" err="1">
                <a:solidFill>
                  <a:srgbClr val="222222"/>
                </a:solidFill>
              </a:rPr>
              <a:t>plantuml.com</a:t>
            </a:r>
            <a:r>
              <a:rPr lang="en-US" sz="800" dirty="0">
                <a:solidFill>
                  <a:srgbClr val="222222"/>
                </a:solidFill>
              </a:rPr>
              <a:t>/</a:t>
            </a:r>
            <a:endParaRPr lang="en-US" sz="800" dirty="0"/>
          </a:p>
        </p:txBody>
      </p:sp>
      <p:grpSp>
        <p:nvGrpSpPr>
          <p:cNvPr id="12" name="Group 11">
            <a:extLst>
              <a:ext uri="{FF2B5EF4-FFF2-40B4-BE49-F238E27FC236}">
                <a16:creationId xmlns:a16="http://schemas.microsoft.com/office/drawing/2014/main" id="{B8D51AE6-F3E2-1CF9-2275-48EFB0944338}"/>
              </a:ext>
            </a:extLst>
          </p:cNvPr>
          <p:cNvGrpSpPr/>
          <p:nvPr/>
        </p:nvGrpSpPr>
        <p:grpSpPr>
          <a:xfrm>
            <a:off x="507721" y="1467136"/>
            <a:ext cx="7950479" cy="4547665"/>
            <a:chOff x="507721" y="1467136"/>
            <a:chExt cx="7950479" cy="4547665"/>
          </a:xfrm>
        </p:grpSpPr>
        <p:pic>
          <p:nvPicPr>
            <p:cNvPr id="5" name="Picture 4">
              <a:extLst>
                <a:ext uri="{FF2B5EF4-FFF2-40B4-BE49-F238E27FC236}">
                  <a16:creationId xmlns:a16="http://schemas.microsoft.com/office/drawing/2014/main" id="{47D847F9-78DF-24C5-5E64-CC1E47EEF7CC}"/>
                </a:ext>
              </a:extLst>
            </p:cNvPr>
            <p:cNvPicPr>
              <a:picLocks noChangeAspect="1"/>
            </p:cNvPicPr>
            <p:nvPr/>
          </p:nvPicPr>
          <p:blipFill>
            <a:blip r:embed="rId3"/>
            <a:stretch>
              <a:fillRect/>
            </a:stretch>
          </p:blipFill>
          <p:spPr>
            <a:xfrm>
              <a:off x="685800" y="1811777"/>
              <a:ext cx="7772400" cy="3959379"/>
            </a:xfrm>
            <a:prstGeom prst="rect">
              <a:avLst/>
            </a:prstGeom>
          </p:spPr>
        </p:pic>
        <p:cxnSp>
          <p:nvCxnSpPr>
            <p:cNvPr id="30" name="Straight Connector 29">
              <a:extLst>
                <a:ext uri="{FF2B5EF4-FFF2-40B4-BE49-F238E27FC236}">
                  <a16:creationId xmlns:a16="http://schemas.microsoft.com/office/drawing/2014/main" id="{A5B0D1FC-7EB8-3438-E60B-E0408B3676A8}"/>
                </a:ext>
              </a:extLst>
            </p:cNvPr>
            <p:cNvCxnSpPr>
              <a:cxnSpLocks/>
            </p:cNvCxnSpPr>
            <p:nvPr/>
          </p:nvCxnSpPr>
          <p:spPr>
            <a:xfrm>
              <a:off x="3912687" y="1585076"/>
              <a:ext cx="0" cy="3744807"/>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sp>
          <p:nvSpPr>
            <p:cNvPr id="40" name="Left-Right Arrow 39">
              <a:extLst>
                <a:ext uri="{FF2B5EF4-FFF2-40B4-BE49-F238E27FC236}">
                  <a16:creationId xmlns:a16="http://schemas.microsoft.com/office/drawing/2014/main" id="{E56EE8A2-1487-B1C6-E1C2-2BB029383027}"/>
                </a:ext>
              </a:extLst>
            </p:cNvPr>
            <p:cNvSpPr/>
            <p:nvPr/>
          </p:nvSpPr>
          <p:spPr>
            <a:xfrm>
              <a:off x="2371098" y="1467137"/>
              <a:ext cx="1541876" cy="442936"/>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Control Plane</a:t>
              </a:r>
            </a:p>
          </p:txBody>
        </p:sp>
        <p:sp>
          <p:nvSpPr>
            <p:cNvPr id="41" name="Left-Right Arrow 40">
              <a:extLst>
                <a:ext uri="{FF2B5EF4-FFF2-40B4-BE49-F238E27FC236}">
                  <a16:creationId xmlns:a16="http://schemas.microsoft.com/office/drawing/2014/main" id="{05F18757-15E3-1565-52DA-45B759359655}"/>
                </a:ext>
              </a:extLst>
            </p:cNvPr>
            <p:cNvSpPr/>
            <p:nvPr/>
          </p:nvSpPr>
          <p:spPr>
            <a:xfrm>
              <a:off x="3929161" y="1467136"/>
              <a:ext cx="4465196" cy="442936"/>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Worker Node</a:t>
              </a:r>
            </a:p>
          </p:txBody>
        </p:sp>
        <p:cxnSp>
          <p:nvCxnSpPr>
            <p:cNvPr id="44" name="Straight Connector 43">
              <a:extLst>
                <a:ext uri="{FF2B5EF4-FFF2-40B4-BE49-F238E27FC236}">
                  <a16:creationId xmlns:a16="http://schemas.microsoft.com/office/drawing/2014/main" id="{D888CE54-D8AA-DAE7-A06D-A209295375A7}"/>
                </a:ext>
              </a:extLst>
            </p:cNvPr>
            <p:cNvCxnSpPr>
              <a:cxnSpLocks/>
            </p:cNvCxnSpPr>
            <p:nvPr/>
          </p:nvCxnSpPr>
          <p:spPr>
            <a:xfrm>
              <a:off x="2362859" y="1585076"/>
              <a:ext cx="0" cy="3744807"/>
            </a:xfrm>
            <a:prstGeom prst="line">
              <a:avLst/>
            </a:prstGeom>
            <a:ln w="9525">
              <a:solidFill>
                <a:srgbClr val="C00000"/>
              </a:solidFill>
            </a:ln>
          </p:spPr>
          <p:style>
            <a:lnRef idx="2">
              <a:schemeClr val="accent1"/>
            </a:lnRef>
            <a:fillRef idx="0">
              <a:schemeClr val="accent1"/>
            </a:fillRef>
            <a:effectRef idx="1">
              <a:schemeClr val="accent1"/>
            </a:effectRef>
            <a:fontRef idx="minor">
              <a:schemeClr val="tx1"/>
            </a:fontRef>
          </p:style>
        </p:cxnSp>
        <p:sp>
          <p:nvSpPr>
            <p:cNvPr id="45" name="Left-Right Arrow 44">
              <a:extLst>
                <a:ext uri="{FF2B5EF4-FFF2-40B4-BE49-F238E27FC236}">
                  <a16:creationId xmlns:a16="http://schemas.microsoft.com/office/drawing/2014/main" id="{12C180D9-E0CD-3280-5CFD-4739CF370A59}"/>
                </a:ext>
              </a:extLst>
            </p:cNvPr>
            <p:cNvSpPr/>
            <p:nvPr/>
          </p:nvSpPr>
          <p:spPr>
            <a:xfrm>
              <a:off x="507721" y="1467136"/>
              <a:ext cx="1863375" cy="442936"/>
            </a:xfrm>
            <a:prstGeom prst="leftRightArrow">
              <a:avLst>
                <a:gd name="adj1" fmla="val 50000"/>
                <a:gd name="adj2" fmla="val 51977"/>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Network request</a:t>
              </a:r>
            </a:p>
          </p:txBody>
        </p:sp>
        <p:pic>
          <p:nvPicPr>
            <p:cNvPr id="5128" name="Picture 8">
              <a:extLst>
                <a:ext uri="{FF2B5EF4-FFF2-40B4-BE49-F238E27FC236}">
                  <a16:creationId xmlns:a16="http://schemas.microsoft.com/office/drawing/2014/main" id="{8A4D274A-7455-CA60-DA6E-9C2254AF1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099" y="5502825"/>
              <a:ext cx="490589" cy="4872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9DB64C2D-97E0-34E5-CC4B-3F4990BBB8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6492" y="5527511"/>
              <a:ext cx="500989" cy="4872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42460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EA584-3820-0641-04F8-53D4E2DE5A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2C749-4E4E-5E14-CAF2-0044F8FDDA0C}"/>
              </a:ext>
            </a:extLst>
          </p:cNvPr>
          <p:cNvSpPr>
            <a:spLocks noGrp="1"/>
          </p:cNvSpPr>
          <p:nvPr>
            <p:ph type="title"/>
          </p:nvPr>
        </p:nvSpPr>
        <p:spPr/>
        <p:txBody>
          <a:bodyPr/>
          <a:lstStyle/>
          <a:p>
            <a:r>
              <a:rPr lang="en-US" dirty="0"/>
              <a:t>Complex manifests</a:t>
            </a:r>
            <a:br>
              <a:rPr lang="en-US" dirty="0"/>
            </a:br>
            <a:r>
              <a:rPr lang="en-US" dirty="0"/>
              <a:t>and reuse</a:t>
            </a:r>
            <a:br>
              <a:rPr lang="en-US" dirty="0"/>
            </a:br>
            <a:r>
              <a:rPr lang="en-US" dirty="0"/>
              <a:t>with Helm Charts</a:t>
            </a:r>
          </a:p>
        </p:txBody>
      </p:sp>
    </p:spTree>
    <p:extLst>
      <p:ext uri="{BB962C8B-B14F-4D97-AF65-F5344CB8AC3E}">
        <p14:creationId xmlns:p14="http://schemas.microsoft.com/office/powerpoint/2010/main" val="69314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0BFCC-FA01-62FB-2404-DA172C802895}"/>
              </a:ext>
            </a:extLst>
          </p:cNvPr>
          <p:cNvSpPr>
            <a:spLocks noGrp="1"/>
          </p:cNvSpPr>
          <p:nvPr>
            <p:ph type="title"/>
          </p:nvPr>
        </p:nvSpPr>
        <p:spPr/>
        <p:txBody>
          <a:bodyPr/>
          <a:lstStyle/>
          <a:p>
            <a:r>
              <a:rPr lang="en-US" dirty="0"/>
              <a:t>Complex manifests</a:t>
            </a:r>
          </a:p>
        </p:txBody>
      </p:sp>
      <p:sp>
        <p:nvSpPr>
          <p:cNvPr id="4" name="Content Placeholder 2">
            <a:extLst>
              <a:ext uri="{FF2B5EF4-FFF2-40B4-BE49-F238E27FC236}">
                <a16:creationId xmlns:a16="http://schemas.microsoft.com/office/drawing/2014/main" id="{3FC07BFC-BCB3-C09D-A23A-E1DEAD8C9D5C}"/>
              </a:ext>
            </a:extLst>
          </p:cNvPr>
          <p:cNvSpPr>
            <a:spLocks noGrp="1"/>
          </p:cNvSpPr>
          <p:nvPr>
            <p:ph idx="1"/>
          </p:nvPr>
        </p:nvSpPr>
        <p:spPr>
          <a:xfrm>
            <a:off x="628650" y="1025410"/>
            <a:ext cx="7886700" cy="1190568"/>
          </a:xfrm>
        </p:spPr>
        <p:txBody>
          <a:bodyPr>
            <a:normAutofit fontScale="92500"/>
          </a:bodyPr>
          <a:lstStyle/>
          <a:p>
            <a:pPr marL="0" indent="0">
              <a:buNone/>
            </a:pPr>
            <a:r>
              <a:rPr lang="en-US" sz="2400" dirty="0"/>
              <a:t>Complex “Deployments” can require multiple manifest files be created.  When there is a need to reuse the definitions Helm Charts provide a parameter driven solution.</a:t>
            </a:r>
          </a:p>
        </p:txBody>
      </p:sp>
      <p:pic>
        <p:nvPicPr>
          <p:cNvPr id="5" name="Picture 4">
            <a:extLst>
              <a:ext uri="{FF2B5EF4-FFF2-40B4-BE49-F238E27FC236}">
                <a16:creationId xmlns:a16="http://schemas.microsoft.com/office/drawing/2014/main" id="{1D658BC6-5657-09E5-7106-91BA981EEFC0}"/>
              </a:ext>
            </a:extLst>
          </p:cNvPr>
          <p:cNvPicPr>
            <a:picLocks noChangeAspect="1"/>
          </p:cNvPicPr>
          <p:nvPr/>
        </p:nvPicPr>
        <p:blipFill>
          <a:blip r:embed="rId2"/>
          <a:stretch>
            <a:fillRect/>
          </a:stretch>
        </p:blipFill>
        <p:spPr>
          <a:xfrm>
            <a:off x="742950" y="2510076"/>
            <a:ext cx="7772400" cy="3477126"/>
          </a:xfrm>
          <a:prstGeom prst="rect">
            <a:avLst/>
          </a:prstGeom>
        </p:spPr>
      </p:pic>
      <p:sp>
        <p:nvSpPr>
          <p:cNvPr id="6" name="TextBox 5">
            <a:extLst>
              <a:ext uri="{FF2B5EF4-FFF2-40B4-BE49-F238E27FC236}">
                <a16:creationId xmlns:a16="http://schemas.microsoft.com/office/drawing/2014/main" id="{BB8F460C-CE8E-DF4E-D037-5D8A7EF3BF6F}"/>
              </a:ext>
            </a:extLst>
          </p:cNvPr>
          <p:cNvSpPr txBox="1"/>
          <p:nvPr/>
        </p:nvSpPr>
        <p:spPr>
          <a:xfrm>
            <a:off x="127781" y="4063973"/>
            <a:ext cx="1283813" cy="369332"/>
          </a:xfrm>
          <a:prstGeom prst="rect">
            <a:avLst/>
          </a:prstGeom>
          <a:noFill/>
        </p:spPr>
        <p:txBody>
          <a:bodyPr wrap="none" rtlCol="0">
            <a:spAutoFit/>
          </a:bodyPr>
          <a:lstStyle/>
          <a:p>
            <a:r>
              <a:rPr lang="en-US" b="1" dirty="0">
                <a:solidFill>
                  <a:srgbClr val="C00000"/>
                </a:solidFill>
              </a:rPr>
              <a:t>1 manifest</a:t>
            </a:r>
          </a:p>
        </p:txBody>
      </p:sp>
      <p:sp>
        <p:nvSpPr>
          <p:cNvPr id="7" name="TextBox 6">
            <a:extLst>
              <a:ext uri="{FF2B5EF4-FFF2-40B4-BE49-F238E27FC236}">
                <a16:creationId xmlns:a16="http://schemas.microsoft.com/office/drawing/2014/main" id="{9AAACCAC-6C1C-12B6-6680-D0E9FBEBD118}"/>
              </a:ext>
            </a:extLst>
          </p:cNvPr>
          <p:cNvSpPr txBox="1"/>
          <p:nvPr/>
        </p:nvSpPr>
        <p:spPr>
          <a:xfrm>
            <a:off x="127781" y="5025587"/>
            <a:ext cx="1283813" cy="369332"/>
          </a:xfrm>
          <a:prstGeom prst="rect">
            <a:avLst/>
          </a:prstGeom>
          <a:noFill/>
        </p:spPr>
        <p:txBody>
          <a:bodyPr wrap="none" rtlCol="0">
            <a:spAutoFit/>
          </a:bodyPr>
          <a:lstStyle/>
          <a:p>
            <a:r>
              <a:rPr lang="en-US" b="1" dirty="0">
                <a:solidFill>
                  <a:srgbClr val="C00000"/>
                </a:solidFill>
              </a:rPr>
              <a:t>1 manifest</a:t>
            </a:r>
          </a:p>
        </p:txBody>
      </p:sp>
      <p:sp>
        <p:nvSpPr>
          <p:cNvPr id="8" name="TextBox 7">
            <a:extLst>
              <a:ext uri="{FF2B5EF4-FFF2-40B4-BE49-F238E27FC236}">
                <a16:creationId xmlns:a16="http://schemas.microsoft.com/office/drawing/2014/main" id="{6AADC27C-AEE6-C793-E3C9-09E79433A4DC}"/>
              </a:ext>
            </a:extLst>
          </p:cNvPr>
          <p:cNvSpPr txBox="1"/>
          <p:nvPr/>
        </p:nvSpPr>
        <p:spPr>
          <a:xfrm>
            <a:off x="5058128" y="5394919"/>
            <a:ext cx="1283813" cy="369332"/>
          </a:xfrm>
          <a:prstGeom prst="rect">
            <a:avLst/>
          </a:prstGeom>
          <a:noFill/>
        </p:spPr>
        <p:txBody>
          <a:bodyPr wrap="none" rtlCol="0">
            <a:spAutoFit/>
          </a:bodyPr>
          <a:lstStyle/>
          <a:p>
            <a:r>
              <a:rPr lang="en-US" b="1" dirty="0">
                <a:solidFill>
                  <a:srgbClr val="C00000"/>
                </a:solidFill>
              </a:rPr>
              <a:t>1 manifest</a:t>
            </a:r>
          </a:p>
        </p:txBody>
      </p:sp>
      <p:sp>
        <p:nvSpPr>
          <p:cNvPr id="9" name="TextBox 8">
            <a:extLst>
              <a:ext uri="{FF2B5EF4-FFF2-40B4-BE49-F238E27FC236}">
                <a16:creationId xmlns:a16="http://schemas.microsoft.com/office/drawing/2014/main" id="{3B24E4BC-56E0-FD6D-0518-BFAD5440AADF}"/>
              </a:ext>
            </a:extLst>
          </p:cNvPr>
          <p:cNvSpPr txBox="1"/>
          <p:nvPr/>
        </p:nvSpPr>
        <p:spPr>
          <a:xfrm>
            <a:off x="6503869" y="4764725"/>
            <a:ext cx="1283813" cy="369332"/>
          </a:xfrm>
          <a:prstGeom prst="rect">
            <a:avLst/>
          </a:prstGeom>
          <a:noFill/>
        </p:spPr>
        <p:txBody>
          <a:bodyPr wrap="none" rtlCol="0">
            <a:spAutoFit/>
          </a:bodyPr>
          <a:lstStyle/>
          <a:p>
            <a:r>
              <a:rPr lang="en-US" b="1" dirty="0">
                <a:solidFill>
                  <a:srgbClr val="C00000"/>
                </a:solidFill>
              </a:rPr>
              <a:t>1 manifest</a:t>
            </a:r>
          </a:p>
        </p:txBody>
      </p:sp>
      <p:sp>
        <p:nvSpPr>
          <p:cNvPr id="10" name="TextBox 9">
            <a:extLst>
              <a:ext uri="{FF2B5EF4-FFF2-40B4-BE49-F238E27FC236}">
                <a16:creationId xmlns:a16="http://schemas.microsoft.com/office/drawing/2014/main" id="{AE98B18C-2B2F-8812-9640-9FCD31C0C015}"/>
              </a:ext>
            </a:extLst>
          </p:cNvPr>
          <p:cNvSpPr txBox="1"/>
          <p:nvPr/>
        </p:nvSpPr>
        <p:spPr>
          <a:xfrm>
            <a:off x="7285013" y="5428155"/>
            <a:ext cx="1283813" cy="369332"/>
          </a:xfrm>
          <a:prstGeom prst="rect">
            <a:avLst/>
          </a:prstGeom>
          <a:noFill/>
        </p:spPr>
        <p:txBody>
          <a:bodyPr wrap="none" rtlCol="0">
            <a:spAutoFit/>
          </a:bodyPr>
          <a:lstStyle/>
          <a:p>
            <a:r>
              <a:rPr lang="en-US" b="1" dirty="0">
                <a:solidFill>
                  <a:srgbClr val="C00000"/>
                </a:solidFill>
              </a:rPr>
              <a:t>1 manifest</a:t>
            </a:r>
          </a:p>
        </p:txBody>
      </p:sp>
      <p:sp>
        <p:nvSpPr>
          <p:cNvPr id="11" name="TextBox 10">
            <a:extLst>
              <a:ext uri="{FF2B5EF4-FFF2-40B4-BE49-F238E27FC236}">
                <a16:creationId xmlns:a16="http://schemas.microsoft.com/office/drawing/2014/main" id="{BFE5804D-FA58-E9A6-3284-2C3CC601B71C}"/>
              </a:ext>
            </a:extLst>
          </p:cNvPr>
          <p:cNvSpPr txBox="1"/>
          <p:nvPr/>
        </p:nvSpPr>
        <p:spPr>
          <a:xfrm>
            <a:off x="4357070" y="3059668"/>
            <a:ext cx="1402115" cy="369332"/>
          </a:xfrm>
          <a:prstGeom prst="rect">
            <a:avLst/>
          </a:prstGeom>
          <a:noFill/>
        </p:spPr>
        <p:txBody>
          <a:bodyPr wrap="none" rtlCol="0">
            <a:spAutoFit/>
          </a:bodyPr>
          <a:lstStyle/>
          <a:p>
            <a:r>
              <a:rPr lang="en-US" b="1" dirty="0">
                <a:solidFill>
                  <a:srgbClr val="C00000"/>
                </a:solidFill>
              </a:rPr>
              <a:t>6 manifests</a:t>
            </a:r>
          </a:p>
        </p:txBody>
      </p:sp>
      <p:sp>
        <p:nvSpPr>
          <p:cNvPr id="12" name="TextBox 11">
            <a:extLst>
              <a:ext uri="{FF2B5EF4-FFF2-40B4-BE49-F238E27FC236}">
                <a16:creationId xmlns:a16="http://schemas.microsoft.com/office/drawing/2014/main" id="{58F9A420-76B7-E254-E1F0-061DA6C2969E}"/>
              </a:ext>
            </a:extLst>
          </p:cNvPr>
          <p:cNvSpPr txBox="1"/>
          <p:nvPr/>
        </p:nvSpPr>
        <p:spPr>
          <a:xfrm>
            <a:off x="2901479" y="2955309"/>
            <a:ext cx="1283813" cy="369332"/>
          </a:xfrm>
          <a:prstGeom prst="rect">
            <a:avLst/>
          </a:prstGeom>
          <a:noFill/>
        </p:spPr>
        <p:txBody>
          <a:bodyPr wrap="none" rtlCol="0">
            <a:spAutoFit/>
          </a:bodyPr>
          <a:lstStyle/>
          <a:p>
            <a:r>
              <a:rPr lang="en-US" b="1" dirty="0">
                <a:solidFill>
                  <a:srgbClr val="C00000"/>
                </a:solidFill>
              </a:rPr>
              <a:t>1 manifest</a:t>
            </a:r>
          </a:p>
        </p:txBody>
      </p:sp>
    </p:spTree>
    <p:extLst>
      <p:ext uri="{BB962C8B-B14F-4D97-AF65-F5344CB8AC3E}">
        <p14:creationId xmlns:p14="http://schemas.microsoft.com/office/powerpoint/2010/main" val="1187374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BA53-76B2-98A6-AC63-2F4759945E5F}"/>
              </a:ext>
            </a:extLst>
          </p:cNvPr>
          <p:cNvSpPr>
            <a:spLocks noGrp="1"/>
          </p:cNvSpPr>
          <p:nvPr>
            <p:ph type="title"/>
          </p:nvPr>
        </p:nvSpPr>
        <p:spPr/>
        <p:txBody>
          <a:bodyPr/>
          <a:lstStyle/>
          <a:p>
            <a:r>
              <a:rPr lang="en-US" dirty="0"/>
              <a:t>DevOps simplified with Helm Charts</a:t>
            </a:r>
          </a:p>
        </p:txBody>
      </p:sp>
      <p:sp>
        <p:nvSpPr>
          <p:cNvPr id="3" name="Content Placeholder 2">
            <a:extLst>
              <a:ext uri="{FF2B5EF4-FFF2-40B4-BE49-F238E27FC236}">
                <a16:creationId xmlns:a16="http://schemas.microsoft.com/office/drawing/2014/main" id="{9E828DD1-8504-73CC-3EBA-D2A16CCA5852}"/>
              </a:ext>
            </a:extLst>
          </p:cNvPr>
          <p:cNvSpPr>
            <a:spLocks noGrp="1"/>
          </p:cNvSpPr>
          <p:nvPr>
            <p:ph idx="1"/>
          </p:nvPr>
        </p:nvSpPr>
        <p:spPr/>
        <p:txBody>
          <a:bodyPr>
            <a:normAutofit/>
          </a:bodyPr>
          <a:lstStyle/>
          <a:p>
            <a:pPr marL="0" indent="0" algn="l" fontAlgn="base">
              <a:lnSpc>
                <a:spcPts val="2250"/>
              </a:lnSpc>
              <a:spcAft>
                <a:spcPts val="2250"/>
              </a:spcAft>
              <a:buNone/>
            </a:pPr>
            <a:r>
              <a:rPr lang="en-US" b="0" i="0" dirty="0">
                <a:solidFill>
                  <a:schemeClr val="tx1">
                    <a:lumMod val="65000"/>
                    <a:lumOff val="35000"/>
                  </a:schemeClr>
                </a:solidFill>
                <a:effectLst/>
              </a:rPr>
              <a:t>Helm charts are a very powerful tool that can help </a:t>
            </a:r>
            <a:r>
              <a:rPr lang="en-US" b="1" i="0" dirty="0">
                <a:solidFill>
                  <a:srgbClr val="FF0000"/>
                </a:solidFill>
                <a:effectLst/>
              </a:rPr>
              <a:t>standardize</a:t>
            </a:r>
            <a:r>
              <a:rPr lang="en-US" b="0" i="0" dirty="0">
                <a:solidFill>
                  <a:schemeClr val="tx1">
                    <a:lumMod val="65000"/>
                    <a:lumOff val="35000"/>
                  </a:schemeClr>
                </a:solidFill>
                <a:effectLst/>
              </a:rPr>
              <a:t> your Kubernetes deployments and avoid reinventing the wheel over and over. </a:t>
            </a:r>
          </a:p>
          <a:p>
            <a:pPr marL="0" indent="0" algn="l" fontAlgn="base">
              <a:lnSpc>
                <a:spcPts val="2250"/>
              </a:lnSpc>
              <a:spcAft>
                <a:spcPts val="2250"/>
              </a:spcAft>
              <a:buNone/>
            </a:pPr>
            <a:r>
              <a:rPr lang="en-US" b="0" i="0" dirty="0">
                <a:solidFill>
                  <a:schemeClr val="tx1">
                    <a:lumMod val="65000"/>
                    <a:lumOff val="35000"/>
                  </a:schemeClr>
                </a:solidFill>
                <a:effectLst/>
              </a:rPr>
              <a:t>Helm charts improve the productivity of DevOps and application teams by </a:t>
            </a:r>
            <a:r>
              <a:rPr lang="en-US" b="1" i="0" dirty="0">
                <a:solidFill>
                  <a:srgbClr val="FF0000"/>
                </a:solidFill>
                <a:effectLst/>
              </a:rPr>
              <a:t>abstracting the complexities</a:t>
            </a:r>
            <a:r>
              <a:rPr lang="en-US" b="0" i="0" dirty="0">
                <a:solidFill>
                  <a:schemeClr val="tx1">
                    <a:lumMod val="65000"/>
                    <a:lumOff val="35000"/>
                  </a:schemeClr>
                </a:solidFill>
                <a:effectLst/>
              </a:rPr>
              <a:t> of Kubernetes YAML files and enable organizations to easily adopt. </a:t>
            </a:r>
          </a:p>
          <a:p>
            <a:pPr marL="0" indent="0" fontAlgn="base">
              <a:lnSpc>
                <a:spcPts val="2250"/>
              </a:lnSpc>
              <a:spcAft>
                <a:spcPts val="2250"/>
              </a:spcAft>
              <a:buNone/>
            </a:pPr>
            <a:r>
              <a:rPr lang="en-US" b="0" i="0" dirty="0">
                <a:solidFill>
                  <a:srgbClr val="404953"/>
                </a:solidFill>
                <a:effectLst/>
              </a:rPr>
              <a:t>Helm charts are a combination of </a:t>
            </a:r>
            <a:r>
              <a:rPr lang="en-US" b="0" i="0" strike="noStrike" dirty="0">
                <a:solidFill>
                  <a:schemeClr val="tx1">
                    <a:lumMod val="65000"/>
                    <a:lumOff val="35000"/>
                  </a:schemeClr>
                </a:solidFill>
                <a:effectLst/>
              </a:rPr>
              <a:t>Kubernetes YAML manifest </a:t>
            </a:r>
            <a:r>
              <a:rPr lang="en-US" b="0" i="0" dirty="0">
                <a:solidFill>
                  <a:srgbClr val="404953"/>
                </a:solidFill>
                <a:effectLst/>
              </a:rPr>
              <a:t>templates and helm-specific files. </a:t>
            </a:r>
          </a:p>
          <a:p>
            <a:pPr marL="0" indent="0" algn="l" fontAlgn="base">
              <a:lnSpc>
                <a:spcPts val="2250"/>
              </a:lnSpc>
              <a:spcAft>
                <a:spcPts val="2250"/>
              </a:spcAft>
              <a:buNone/>
            </a:pPr>
            <a:endParaRPr lang="en-US" b="0" i="0" dirty="0">
              <a:solidFill>
                <a:schemeClr val="tx1">
                  <a:lumMod val="65000"/>
                  <a:lumOff val="35000"/>
                </a:schemeClr>
              </a:solidFill>
              <a:effectLst/>
            </a:endParaRPr>
          </a:p>
          <a:p>
            <a:pPr marL="0" indent="0">
              <a:buNone/>
            </a:pPr>
            <a:endParaRPr lang="en-US" dirty="0"/>
          </a:p>
        </p:txBody>
      </p:sp>
      <p:pic>
        <p:nvPicPr>
          <p:cNvPr id="4" name="Picture 6" descr="Three benefits to use a Helm Chart on Kubernetes ...">
            <a:extLst>
              <a:ext uri="{FF2B5EF4-FFF2-40B4-BE49-F238E27FC236}">
                <a16:creationId xmlns:a16="http://schemas.microsoft.com/office/drawing/2014/main" id="{85B92249-88E1-B494-1DAA-E9AAD94E4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309" y="5335630"/>
            <a:ext cx="1157243" cy="1157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6302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202DD-6C17-D498-5427-EFA9F6305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465581-D8FF-AB7F-432C-E19578385AFE}"/>
              </a:ext>
            </a:extLst>
          </p:cNvPr>
          <p:cNvSpPr>
            <a:spLocks noGrp="1"/>
          </p:cNvSpPr>
          <p:nvPr>
            <p:ph type="title"/>
          </p:nvPr>
        </p:nvSpPr>
        <p:spPr/>
        <p:txBody>
          <a:bodyPr/>
          <a:lstStyle/>
          <a:p>
            <a:r>
              <a:rPr lang="en-US" dirty="0"/>
              <a:t>Helm Chart structure</a:t>
            </a:r>
          </a:p>
        </p:txBody>
      </p:sp>
      <p:sp>
        <p:nvSpPr>
          <p:cNvPr id="3" name="Content Placeholder 2">
            <a:extLst>
              <a:ext uri="{FF2B5EF4-FFF2-40B4-BE49-F238E27FC236}">
                <a16:creationId xmlns:a16="http://schemas.microsoft.com/office/drawing/2014/main" id="{F81779A3-E75E-7BD9-8EB6-B4A7771D56D6}"/>
              </a:ext>
            </a:extLst>
          </p:cNvPr>
          <p:cNvSpPr>
            <a:spLocks noGrp="1"/>
          </p:cNvSpPr>
          <p:nvPr>
            <p:ph idx="1"/>
          </p:nvPr>
        </p:nvSpPr>
        <p:spPr>
          <a:xfrm>
            <a:off x="635152" y="1334558"/>
            <a:ext cx="7886700" cy="764772"/>
          </a:xfrm>
        </p:spPr>
        <p:txBody>
          <a:bodyPr>
            <a:normAutofit/>
          </a:bodyPr>
          <a:lstStyle/>
          <a:p>
            <a:pPr marL="0" indent="0">
              <a:buNone/>
            </a:pPr>
            <a:r>
              <a:rPr lang="en-US" sz="1800" b="0" i="0" dirty="0">
                <a:solidFill>
                  <a:srgbClr val="404953"/>
                </a:solidFill>
                <a:effectLst/>
              </a:rPr>
              <a:t>To understand the Helm chart, let’s take an example of Nginx deployment. To deploy Nginx on Kubernetes, typically you would have the following YAML files.</a:t>
            </a:r>
            <a:r>
              <a:rPr lang="en-US" sz="1800" b="0" i="0" dirty="0">
                <a:solidFill>
                  <a:srgbClr val="000000"/>
                </a:solidFill>
                <a:effectLst/>
              </a:rPr>
              <a:t> </a:t>
            </a:r>
            <a:endParaRPr lang="en-US" sz="1800" dirty="0"/>
          </a:p>
        </p:txBody>
      </p:sp>
      <p:pic>
        <p:nvPicPr>
          <p:cNvPr id="4" name="Picture 3">
            <a:extLst>
              <a:ext uri="{FF2B5EF4-FFF2-40B4-BE49-F238E27FC236}">
                <a16:creationId xmlns:a16="http://schemas.microsoft.com/office/drawing/2014/main" id="{BCB48F4F-955A-170C-5108-DD6C3FBB0039}"/>
              </a:ext>
            </a:extLst>
          </p:cNvPr>
          <p:cNvPicPr>
            <a:picLocks noChangeAspect="1"/>
          </p:cNvPicPr>
          <p:nvPr/>
        </p:nvPicPr>
        <p:blipFill>
          <a:blip r:embed="rId2"/>
          <a:stretch>
            <a:fillRect/>
          </a:stretch>
        </p:blipFill>
        <p:spPr>
          <a:xfrm>
            <a:off x="2265767" y="3843635"/>
            <a:ext cx="4318000" cy="1943100"/>
          </a:xfrm>
          <a:prstGeom prst="rect">
            <a:avLst/>
          </a:prstGeom>
        </p:spPr>
      </p:pic>
      <p:pic>
        <p:nvPicPr>
          <p:cNvPr id="5" name="Picture 4">
            <a:extLst>
              <a:ext uri="{FF2B5EF4-FFF2-40B4-BE49-F238E27FC236}">
                <a16:creationId xmlns:a16="http://schemas.microsoft.com/office/drawing/2014/main" id="{FA183E49-8331-6770-3478-62A033444F5E}"/>
              </a:ext>
            </a:extLst>
          </p:cNvPr>
          <p:cNvPicPr>
            <a:picLocks noChangeAspect="1"/>
          </p:cNvPicPr>
          <p:nvPr/>
        </p:nvPicPr>
        <p:blipFill>
          <a:blip r:embed="rId3"/>
          <a:stretch>
            <a:fillRect/>
          </a:stretch>
        </p:blipFill>
        <p:spPr>
          <a:xfrm>
            <a:off x="2126281" y="2099330"/>
            <a:ext cx="4318000" cy="876300"/>
          </a:xfrm>
          <a:prstGeom prst="rect">
            <a:avLst/>
          </a:prstGeom>
        </p:spPr>
      </p:pic>
      <p:sp>
        <p:nvSpPr>
          <p:cNvPr id="7" name="TextBox 6">
            <a:extLst>
              <a:ext uri="{FF2B5EF4-FFF2-40B4-BE49-F238E27FC236}">
                <a16:creationId xmlns:a16="http://schemas.microsoft.com/office/drawing/2014/main" id="{ECA57A69-220D-98F1-04EF-6686D4339088}"/>
              </a:ext>
            </a:extLst>
          </p:cNvPr>
          <p:cNvSpPr txBox="1"/>
          <p:nvPr/>
        </p:nvSpPr>
        <p:spPr>
          <a:xfrm>
            <a:off x="628650" y="3105834"/>
            <a:ext cx="7893202" cy="646331"/>
          </a:xfrm>
          <a:prstGeom prst="rect">
            <a:avLst/>
          </a:prstGeom>
          <a:noFill/>
        </p:spPr>
        <p:txBody>
          <a:bodyPr wrap="square">
            <a:spAutoFit/>
          </a:bodyPr>
          <a:lstStyle/>
          <a:p>
            <a:r>
              <a:rPr lang="en-US" b="0" i="0" dirty="0">
                <a:solidFill>
                  <a:srgbClr val="404953"/>
                </a:solidFill>
                <a:effectLst/>
                <a:latin typeface="-apple-system"/>
              </a:rPr>
              <a:t>Now if we create a Helm Chart for the above Nginx deployment, it will have the following directory structure.</a:t>
            </a:r>
            <a:endParaRPr lang="en-US" dirty="0"/>
          </a:p>
        </p:txBody>
      </p:sp>
      <p:pic>
        <p:nvPicPr>
          <p:cNvPr id="9" name="Picture 6" descr="Three benefits to use a Helm Chart on Kubernetes ...">
            <a:extLst>
              <a:ext uri="{FF2B5EF4-FFF2-40B4-BE49-F238E27FC236}">
                <a16:creationId xmlns:a16="http://schemas.microsoft.com/office/drawing/2014/main" id="{7A5206CD-2A48-E6C9-1B96-09F33C19A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6309" y="5335630"/>
            <a:ext cx="1157243" cy="115724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A8260A4-4A33-A793-7468-86CCC55C7541}"/>
              </a:ext>
            </a:extLst>
          </p:cNvPr>
          <p:cNvSpPr txBox="1"/>
          <p:nvPr/>
        </p:nvSpPr>
        <p:spPr>
          <a:xfrm>
            <a:off x="480448" y="6286465"/>
            <a:ext cx="4572000" cy="215444"/>
          </a:xfrm>
          <a:prstGeom prst="rect">
            <a:avLst/>
          </a:prstGeom>
          <a:noFill/>
        </p:spPr>
        <p:txBody>
          <a:bodyPr wrap="square">
            <a:spAutoFit/>
          </a:bodyPr>
          <a:lstStyle/>
          <a:p>
            <a:r>
              <a:rPr lang="en-US" sz="800" dirty="0"/>
              <a:t>Source: https://</a:t>
            </a:r>
            <a:r>
              <a:rPr lang="en-US" sz="800" dirty="0" err="1"/>
              <a:t>devopscube.com</a:t>
            </a:r>
            <a:r>
              <a:rPr lang="en-US" sz="800" dirty="0"/>
              <a:t>/create-helm-chart/</a:t>
            </a:r>
          </a:p>
        </p:txBody>
      </p:sp>
    </p:spTree>
    <p:extLst>
      <p:ext uri="{BB962C8B-B14F-4D97-AF65-F5344CB8AC3E}">
        <p14:creationId xmlns:p14="http://schemas.microsoft.com/office/powerpoint/2010/main" val="5486029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3B1D-A035-1849-D08D-2F081961BC07}"/>
              </a:ext>
            </a:extLst>
          </p:cNvPr>
          <p:cNvSpPr>
            <a:spLocks noGrp="1"/>
          </p:cNvSpPr>
          <p:nvPr>
            <p:ph type="title"/>
          </p:nvPr>
        </p:nvSpPr>
        <p:spPr/>
        <p:txBody>
          <a:bodyPr/>
          <a:lstStyle/>
          <a:p>
            <a:r>
              <a:rPr lang="en-US" dirty="0"/>
              <a:t>Helm Templates</a:t>
            </a:r>
          </a:p>
        </p:txBody>
      </p:sp>
      <p:sp>
        <p:nvSpPr>
          <p:cNvPr id="3" name="Content Placeholder 2">
            <a:extLst>
              <a:ext uri="{FF2B5EF4-FFF2-40B4-BE49-F238E27FC236}">
                <a16:creationId xmlns:a16="http://schemas.microsoft.com/office/drawing/2014/main" id="{A28E9AAF-B7ED-7C89-9B00-540DB40E2D50}"/>
              </a:ext>
            </a:extLst>
          </p:cNvPr>
          <p:cNvSpPr>
            <a:spLocks noGrp="1"/>
          </p:cNvSpPr>
          <p:nvPr>
            <p:ph idx="1"/>
          </p:nvPr>
        </p:nvSpPr>
        <p:spPr/>
        <p:txBody>
          <a:bodyPr>
            <a:normAutofit/>
          </a:bodyPr>
          <a:lstStyle/>
          <a:p>
            <a:pPr algn="l">
              <a:spcBef>
                <a:spcPts val="2400"/>
              </a:spcBef>
              <a:spcAft>
                <a:spcPts val="2400"/>
              </a:spcAft>
            </a:pPr>
            <a:r>
              <a:rPr lang="en-US" sz="2000" b="0" i="0" dirty="0">
                <a:solidFill>
                  <a:srgbClr val="404953"/>
                </a:solidFill>
                <a:effectLst/>
              </a:rPr>
              <a:t>The idea of a helm chart is to template the YAML files so that we can </a:t>
            </a:r>
            <a:r>
              <a:rPr lang="en-US" sz="2000" b="1" i="0" dirty="0">
                <a:solidFill>
                  <a:srgbClr val="404953"/>
                </a:solidFill>
                <a:effectLst/>
              </a:rPr>
              <a:t>reuse them in multiple environments</a:t>
            </a:r>
            <a:r>
              <a:rPr lang="en-US" sz="2000" b="0" i="0" dirty="0">
                <a:solidFill>
                  <a:srgbClr val="404953"/>
                </a:solidFill>
                <a:effectLst/>
              </a:rPr>
              <a:t> by dynamically assigning values to them.</a:t>
            </a:r>
          </a:p>
          <a:p>
            <a:pPr algn="l">
              <a:spcBef>
                <a:spcPts val="2400"/>
              </a:spcBef>
              <a:spcAft>
                <a:spcPts val="2400"/>
              </a:spcAft>
            </a:pPr>
            <a:r>
              <a:rPr lang="en-US" sz="2000" b="0" i="0" dirty="0">
                <a:solidFill>
                  <a:srgbClr val="404953"/>
                </a:solidFill>
                <a:effectLst/>
              </a:rPr>
              <a:t>To template a value, all you need to do is add the </a:t>
            </a:r>
            <a:r>
              <a:rPr lang="en-US" sz="2000" b="1" i="0" dirty="0">
                <a:solidFill>
                  <a:srgbClr val="404953"/>
                </a:solidFill>
                <a:effectLst/>
              </a:rPr>
              <a:t>object parameter</a:t>
            </a:r>
            <a:r>
              <a:rPr lang="en-US" sz="2000" b="0" i="0" dirty="0">
                <a:solidFill>
                  <a:srgbClr val="404953"/>
                </a:solidFill>
                <a:effectLst/>
              </a:rPr>
              <a:t> inside curly braces as shown below. It is called a </a:t>
            </a:r>
            <a:r>
              <a:rPr lang="en-US" sz="2000" b="1" i="0" dirty="0">
                <a:solidFill>
                  <a:srgbClr val="404953"/>
                </a:solidFill>
                <a:effectLst/>
              </a:rPr>
              <a:t>template directive,</a:t>
            </a:r>
            <a:r>
              <a:rPr lang="en-US" sz="2000" b="0" i="0" dirty="0">
                <a:solidFill>
                  <a:srgbClr val="404953"/>
                </a:solidFill>
                <a:effectLst/>
              </a:rPr>
              <a:t> and the syntax is specific to the </a:t>
            </a:r>
            <a:r>
              <a:rPr lang="en-US" sz="2000" b="1" i="0" dirty="0">
                <a:solidFill>
                  <a:srgbClr val="404953"/>
                </a:solidFill>
                <a:effectLst/>
              </a:rPr>
              <a:t>Go templating</a:t>
            </a:r>
            <a:endParaRPr lang="en-US" sz="2000" b="0" i="0" dirty="0">
              <a:solidFill>
                <a:srgbClr val="404953"/>
              </a:solidFill>
              <a:effectLst/>
            </a:endParaRPr>
          </a:p>
          <a:p>
            <a:endParaRPr lang="en-US" dirty="0"/>
          </a:p>
        </p:txBody>
      </p:sp>
      <p:pic>
        <p:nvPicPr>
          <p:cNvPr id="4" name="Picture 3">
            <a:extLst>
              <a:ext uri="{FF2B5EF4-FFF2-40B4-BE49-F238E27FC236}">
                <a16:creationId xmlns:a16="http://schemas.microsoft.com/office/drawing/2014/main" id="{A2A0FDA2-1AE3-315E-2474-983C4ACB47A8}"/>
              </a:ext>
            </a:extLst>
          </p:cNvPr>
          <p:cNvPicPr>
            <a:picLocks noChangeAspect="1"/>
          </p:cNvPicPr>
          <p:nvPr/>
        </p:nvPicPr>
        <p:blipFill>
          <a:blip r:embed="rId2"/>
          <a:stretch>
            <a:fillRect/>
          </a:stretch>
        </p:blipFill>
        <p:spPr>
          <a:xfrm>
            <a:off x="1124546" y="4363585"/>
            <a:ext cx="6151507" cy="488502"/>
          </a:xfrm>
          <a:prstGeom prst="rect">
            <a:avLst/>
          </a:prstGeom>
        </p:spPr>
      </p:pic>
      <p:pic>
        <p:nvPicPr>
          <p:cNvPr id="6" name="Picture 6" descr="Three benefits to use a Helm Chart on Kubernetes ...">
            <a:extLst>
              <a:ext uri="{FF2B5EF4-FFF2-40B4-BE49-F238E27FC236}">
                <a16:creationId xmlns:a16="http://schemas.microsoft.com/office/drawing/2014/main" id="{7572A58A-970B-FF8E-890F-ADA07266E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309" y="5335630"/>
            <a:ext cx="1157243" cy="11572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26665A-1005-E4F0-F699-E4DB2CA790BA}"/>
              </a:ext>
            </a:extLst>
          </p:cNvPr>
          <p:cNvSpPr txBox="1"/>
          <p:nvPr/>
        </p:nvSpPr>
        <p:spPr>
          <a:xfrm>
            <a:off x="480448" y="6286465"/>
            <a:ext cx="4572000" cy="215444"/>
          </a:xfrm>
          <a:prstGeom prst="rect">
            <a:avLst/>
          </a:prstGeom>
          <a:noFill/>
        </p:spPr>
        <p:txBody>
          <a:bodyPr wrap="square">
            <a:spAutoFit/>
          </a:bodyPr>
          <a:lstStyle/>
          <a:p>
            <a:r>
              <a:rPr lang="en-US" sz="800" dirty="0"/>
              <a:t>Source: https://</a:t>
            </a:r>
            <a:r>
              <a:rPr lang="en-US" sz="800" dirty="0" err="1"/>
              <a:t>devopscube.com</a:t>
            </a:r>
            <a:r>
              <a:rPr lang="en-US" sz="800" dirty="0"/>
              <a:t>/create-helm-chart/</a:t>
            </a:r>
          </a:p>
        </p:txBody>
      </p:sp>
    </p:spTree>
    <p:extLst>
      <p:ext uri="{BB962C8B-B14F-4D97-AF65-F5344CB8AC3E}">
        <p14:creationId xmlns:p14="http://schemas.microsoft.com/office/powerpoint/2010/main" val="2891917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81C9-7A88-EDA9-15C7-D12B9A034F21}"/>
              </a:ext>
            </a:extLst>
          </p:cNvPr>
          <p:cNvSpPr>
            <a:spLocks noGrp="1"/>
          </p:cNvSpPr>
          <p:nvPr>
            <p:ph type="title"/>
          </p:nvPr>
        </p:nvSpPr>
        <p:spPr/>
        <p:txBody>
          <a:bodyPr/>
          <a:lstStyle/>
          <a:p>
            <a:r>
              <a:rPr lang="en-US" dirty="0"/>
              <a:t>Helm template with defined parameters</a:t>
            </a:r>
          </a:p>
        </p:txBody>
      </p:sp>
      <p:pic>
        <p:nvPicPr>
          <p:cNvPr id="6" name="Content Placeholder 5">
            <a:extLst>
              <a:ext uri="{FF2B5EF4-FFF2-40B4-BE49-F238E27FC236}">
                <a16:creationId xmlns:a16="http://schemas.microsoft.com/office/drawing/2014/main" id="{121E3CFB-2F20-876B-F61F-B4269F38232E}"/>
              </a:ext>
            </a:extLst>
          </p:cNvPr>
          <p:cNvPicPr>
            <a:picLocks noGrp="1" noChangeAspect="1"/>
          </p:cNvPicPr>
          <p:nvPr>
            <p:ph idx="1"/>
          </p:nvPr>
        </p:nvPicPr>
        <p:blipFill>
          <a:blip r:embed="rId2"/>
          <a:stretch>
            <a:fillRect/>
          </a:stretch>
        </p:blipFill>
        <p:spPr>
          <a:xfrm>
            <a:off x="1869992" y="1078477"/>
            <a:ext cx="5138246" cy="5168471"/>
          </a:xfrm>
          <a:prstGeom prst="rect">
            <a:avLst/>
          </a:prstGeom>
        </p:spPr>
      </p:pic>
      <p:pic>
        <p:nvPicPr>
          <p:cNvPr id="8" name="Picture 6" descr="Three benefits to use a Helm Chart on Kubernetes ...">
            <a:extLst>
              <a:ext uri="{FF2B5EF4-FFF2-40B4-BE49-F238E27FC236}">
                <a16:creationId xmlns:a16="http://schemas.microsoft.com/office/drawing/2014/main" id="{6D110667-BCDF-951E-C8A1-4477AE17F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309" y="5335630"/>
            <a:ext cx="1157243" cy="11572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573B83D-DBD3-1C87-64A6-6DF2A6BE6005}"/>
              </a:ext>
            </a:extLst>
          </p:cNvPr>
          <p:cNvSpPr/>
          <p:nvPr/>
        </p:nvSpPr>
        <p:spPr>
          <a:xfrm>
            <a:off x="2545491" y="1672282"/>
            <a:ext cx="1227439" cy="172994"/>
          </a:xfrm>
          <a:prstGeom prst="rect">
            <a:avLst/>
          </a:prstGeom>
          <a:solidFill>
            <a:srgbClr val="FFFF00">
              <a:alpha val="3862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6E8555-CB13-6225-73BF-D8FD7C2AA88C}"/>
              </a:ext>
            </a:extLst>
          </p:cNvPr>
          <p:cNvSpPr/>
          <p:nvPr/>
        </p:nvSpPr>
        <p:spPr>
          <a:xfrm>
            <a:off x="2780270" y="2294919"/>
            <a:ext cx="1709352" cy="172994"/>
          </a:xfrm>
          <a:prstGeom prst="rect">
            <a:avLst/>
          </a:prstGeom>
          <a:solidFill>
            <a:srgbClr val="FFFF00">
              <a:alpha val="3862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7AA589-96A5-D87A-1C50-4E1F7FE81F2B}"/>
              </a:ext>
            </a:extLst>
          </p:cNvPr>
          <p:cNvSpPr/>
          <p:nvPr/>
        </p:nvSpPr>
        <p:spPr>
          <a:xfrm>
            <a:off x="3080951" y="3877237"/>
            <a:ext cx="1095632" cy="172994"/>
          </a:xfrm>
          <a:prstGeom prst="rect">
            <a:avLst/>
          </a:prstGeom>
          <a:solidFill>
            <a:srgbClr val="FFFF00">
              <a:alpha val="3862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C2C2E5-3148-A0E1-7286-1B1C96070C95}"/>
              </a:ext>
            </a:extLst>
          </p:cNvPr>
          <p:cNvSpPr/>
          <p:nvPr/>
        </p:nvSpPr>
        <p:spPr>
          <a:xfrm>
            <a:off x="3097426" y="4041993"/>
            <a:ext cx="3608173" cy="172994"/>
          </a:xfrm>
          <a:prstGeom prst="rect">
            <a:avLst/>
          </a:prstGeom>
          <a:solidFill>
            <a:srgbClr val="FFFF00">
              <a:alpha val="3862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2C45D6-C1FC-05E9-A63E-001EA25D8553}"/>
              </a:ext>
            </a:extLst>
          </p:cNvPr>
          <p:cNvSpPr/>
          <p:nvPr/>
        </p:nvSpPr>
        <p:spPr>
          <a:xfrm>
            <a:off x="3772930" y="4206749"/>
            <a:ext cx="1935892" cy="172994"/>
          </a:xfrm>
          <a:prstGeom prst="rect">
            <a:avLst/>
          </a:prstGeom>
          <a:solidFill>
            <a:srgbClr val="FFFF00">
              <a:alpha val="3862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798311-C672-DBDC-9460-D948F0573D9F}"/>
              </a:ext>
            </a:extLst>
          </p:cNvPr>
          <p:cNvSpPr/>
          <p:nvPr/>
        </p:nvSpPr>
        <p:spPr>
          <a:xfrm>
            <a:off x="3159210" y="5951321"/>
            <a:ext cx="1272747" cy="172994"/>
          </a:xfrm>
          <a:prstGeom prst="rect">
            <a:avLst/>
          </a:prstGeom>
          <a:solidFill>
            <a:srgbClr val="FFFF00">
              <a:alpha val="3862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FFC5DE8-7DC6-D9B8-5D08-5306729B52FD}"/>
              </a:ext>
            </a:extLst>
          </p:cNvPr>
          <p:cNvSpPr txBox="1"/>
          <p:nvPr/>
        </p:nvSpPr>
        <p:spPr>
          <a:xfrm>
            <a:off x="480448" y="6286465"/>
            <a:ext cx="4572000" cy="215444"/>
          </a:xfrm>
          <a:prstGeom prst="rect">
            <a:avLst/>
          </a:prstGeom>
          <a:noFill/>
        </p:spPr>
        <p:txBody>
          <a:bodyPr wrap="square">
            <a:spAutoFit/>
          </a:bodyPr>
          <a:lstStyle/>
          <a:p>
            <a:r>
              <a:rPr lang="en-US" sz="800" dirty="0"/>
              <a:t>Source: https://</a:t>
            </a:r>
            <a:r>
              <a:rPr lang="en-US" sz="800" dirty="0" err="1"/>
              <a:t>devopscube.com</a:t>
            </a:r>
            <a:r>
              <a:rPr lang="en-US" sz="800" dirty="0"/>
              <a:t>/create-helm-chart/</a:t>
            </a:r>
          </a:p>
        </p:txBody>
      </p:sp>
    </p:spTree>
    <p:extLst>
      <p:ext uri="{BB962C8B-B14F-4D97-AF65-F5344CB8AC3E}">
        <p14:creationId xmlns:p14="http://schemas.microsoft.com/office/powerpoint/2010/main" val="32862424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F96E9-A0C8-1C1C-204F-5E60E3291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DDE32C-A96B-874C-C032-04DA0B95C341}"/>
              </a:ext>
            </a:extLst>
          </p:cNvPr>
          <p:cNvSpPr>
            <a:spLocks noGrp="1"/>
          </p:cNvSpPr>
          <p:nvPr>
            <p:ph type="title"/>
          </p:nvPr>
        </p:nvSpPr>
        <p:spPr/>
        <p:txBody>
          <a:bodyPr/>
          <a:lstStyle/>
          <a:p>
            <a:r>
              <a:rPr lang="en-US" dirty="0"/>
              <a:t>Helm chart use</a:t>
            </a:r>
          </a:p>
        </p:txBody>
      </p:sp>
      <p:pic>
        <p:nvPicPr>
          <p:cNvPr id="8194" name="Picture 2" descr="what is a helm chart">
            <a:extLst>
              <a:ext uri="{FF2B5EF4-FFF2-40B4-BE49-F238E27FC236}">
                <a16:creationId xmlns:a16="http://schemas.microsoft.com/office/drawing/2014/main" id="{625A7FE3-4637-F124-31C5-760BEF2E69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5260" y="2142706"/>
            <a:ext cx="4381500" cy="3619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4885D05-E60B-2BDD-AB23-A94D7430131E}"/>
              </a:ext>
            </a:extLst>
          </p:cNvPr>
          <p:cNvSpPr txBox="1">
            <a:spLocks/>
          </p:cNvSpPr>
          <p:nvPr/>
        </p:nvSpPr>
        <p:spPr>
          <a:xfrm>
            <a:off x="628650" y="1023699"/>
            <a:ext cx="7886700" cy="836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Deploying to multiple environments using a defined Helm chart and ‘values’ files.</a:t>
            </a:r>
          </a:p>
        </p:txBody>
      </p:sp>
      <p:sp>
        <p:nvSpPr>
          <p:cNvPr id="4" name="Content Placeholder 2">
            <a:extLst>
              <a:ext uri="{FF2B5EF4-FFF2-40B4-BE49-F238E27FC236}">
                <a16:creationId xmlns:a16="http://schemas.microsoft.com/office/drawing/2014/main" id="{2DDFBD51-C989-92B8-F331-911BB8BAF9AA}"/>
              </a:ext>
            </a:extLst>
          </p:cNvPr>
          <p:cNvSpPr txBox="1">
            <a:spLocks/>
          </p:cNvSpPr>
          <p:nvPr/>
        </p:nvSpPr>
        <p:spPr>
          <a:xfrm>
            <a:off x="161117" y="3429000"/>
            <a:ext cx="2024143" cy="1305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The same Helm chart will be used for all environments.</a:t>
            </a:r>
          </a:p>
        </p:txBody>
      </p:sp>
      <p:sp>
        <p:nvSpPr>
          <p:cNvPr id="5" name="Content Placeholder 2">
            <a:extLst>
              <a:ext uri="{FF2B5EF4-FFF2-40B4-BE49-F238E27FC236}">
                <a16:creationId xmlns:a16="http://schemas.microsoft.com/office/drawing/2014/main" id="{4E009C56-14A1-AC21-DE64-3B5EF7ED2499}"/>
              </a:ext>
            </a:extLst>
          </p:cNvPr>
          <p:cNvSpPr txBox="1">
            <a:spLocks/>
          </p:cNvSpPr>
          <p:nvPr/>
        </p:nvSpPr>
        <p:spPr>
          <a:xfrm>
            <a:off x="6710766" y="3107410"/>
            <a:ext cx="2198175" cy="1890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Each environment provide the needed values to deploy in the resources defined in the Helm chart.</a:t>
            </a:r>
          </a:p>
        </p:txBody>
      </p:sp>
      <p:pic>
        <p:nvPicPr>
          <p:cNvPr id="8" name="Picture 6" descr="Three benefits to use a Helm Chart on Kubernetes ...">
            <a:extLst>
              <a:ext uri="{FF2B5EF4-FFF2-40B4-BE49-F238E27FC236}">
                <a16:creationId xmlns:a16="http://schemas.microsoft.com/office/drawing/2014/main" id="{091CB0E6-C917-40A4-97C1-0A67EC0A6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309" y="5335630"/>
            <a:ext cx="1157243" cy="11572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E2F67C-411C-B632-05DF-C8472A3C8857}"/>
              </a:ext>
            </a:extLst>
          </p:cNvPr>
          <p:cNvSpPr txBox="1"/>
          <p:nvPr/>
        </p:nvSpPr>
        <p:spPr>
          <a:xfrm>
            <a:off x="480448" y="6286465"/>
            <a:ext cx="4572000" cy="215444"/>
          </a:xfrm>
          <a:prstGeom prst="rect">
            <a:avLst/>
          </a:prstGeom>
          <a:noFill/>
        </p:spPr>
        <p:txBody>
          <a:bodyPr wrap="square">
            <a:spAutoFit/>
          </a:bodyPr>
          <a:lstStyle/>
          <a:p>
            <a:r>
              <a:rPr lang="en-US" sz="800" dirty="0"/>
              <a:t>Source: https://</a:t>
            </a:r>
            <a:r>
              <a:rPr lang="en-US" sz="800" dirty="0" err="1"/>
              <a:t>devopscube.com</a:t>
            </a:r>
            <a:r>
              <a:rPr lang="en-US" sz="800" dirty="0"/>
              <a:t>/create-helm-chart/</a:t>
            </a:r>
          </a:p>
        </p:txBody>
      </p:sp>
    </p:spTree>
    <p:extLst>
      <p:ext uri="{BB962C8B-B14F-4D97-AF65-F5344CB8AC3E}">
        <p14:creationId xmlns:p14="http://schemas.microsoft.com/office/powerpoint/2010/main" val="167942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C158-CD3D-AF3E-8362-76F5DE420274}"/>
              </a:ext>
            </a:extLst>
          </p:cNvPr>
          <p:cNvSpPr>
            <a:spLocks noGrp="1"/>
          </p:cNvSpPr>
          <p:nvPr>
            <p:ph type="title"/>
          </p:nvPr>
        </p:nvSpPr>
        <p:spPr/>
        <p:txBody>
          <a:bodyPr/>
          <a:lstStyle/>
          <a:p>
            <a:r>
              <a:rPr lang="en-US" dirty="0"/>
              <a:t>Some stats on Helm Chart usage</a:t>
            </a:r>
          </a:p>
        </p:txBody>
      </p:sp>
      <p:pic>
        <p:nvPicPr>
          <p:cNvPr id="5" name="Picture 4">
            <a:extLst>
              <a:ext uri="{FF2B5EF4-FFF2-40B4-BE49-F238E27FC236}">
                <a16:creationId xmlns:a16="http://schemas.microsoft.com/office/drawing/2014/main" id="{7F088DE8-76D7-80AB-860E-C115C756DC2D}"/>
              </a:ext>
            </a:extLst>
          </p:cNvPr>
          <p:cNvPicPr>
            <a:picLocks noChangeAspect="1"/>
          </p:cNvPicPr>
          <p:nvPr/>
        </p:nvPicPr>
        <p:blipFill>
          <a:blip r:embed="rId2"/>
          <a:stretch>
            <a:fillRect/>
          </a:stretch>
        </p:blipFill>
        <p:spPr>
          <a:xfrm>
            <a:off x="384169" y="1318061"/>
            <a:ext cx="8375661" cy="4221878"/>
          </a:xfrm>
          <a:prstGeom prst="rect">
            <a:avLst/>
          </a:prstGeom>
        </p:spPr>
      </p:pic>
      <p:sp>
        <p:nvSpPr>
          <p:cNvPr id="6" name="TextBox 5">
            <a:extLst>
              <a:ext uri="{FF2B5EF4-FFF2-40B4-BE49-F238E27FC236}">
                <a16:creationId xmlns:a16="http://schemas.microsoft.com/office/drawing/2014/main" id="{FB309BC2-A169-8C95-F184-E0E2BFB1060A}"/>
              </a:ext>
            </a:extLst>
          </p:cNvPr>
          <p:cNvSpPr txBox="1"/>
          <p:nvPr/>
        </p:nvSpPr>
        <p:spPr>
          <a:xfrm>
            <a:off x="4868883" y="2820390"/>
            <a:ext cx="2138086" cy="369332"/>
          </a:xfrm>
          <a:prstGeom prst="rect">
            <a:avLst/>
          </a:prstGeom>
          <a:noFill/>
        </p:spPr>
        <p:txBody>
          <a:bodyPr wrap="none" rtlCol="0">
            <a:spAutoFit/>
          </a:bodyPr>
          <a:lstStyle/>
          <a:p>
            <a:r>
              <a:rPr lang="en-US" b="1" dirty="0">
                <a:solidFill>
                  <a:srgbClr val="FF0000"/>
                </a:solidFill>
              </a:rPr>
              <a:t>Over 830 thousand</a:t>
            </a:r>
          </a:p>
        </p:txBody>
      </p:sp>
      <p:cxnSp>
        <p:nvCxnSpPr>
          <p:cNvPr id="8" name="Straight Arrow Connector 7">
            <a:extLst>
              <a:ext uri="{FF2B5EF4-FFF2-40B4-BE49-F238E27FC236}">
                <a16:creationId xmlns:a16="http://schemas.microsoft.com/office/drawing/2014/main" id="{0ECE0DE9-2C34-3E03-6AFF-AA81ABD073D9}"/>
              </a:ext>
            </a:extLst>
          </p:cNvPr>
          <p:cNvCxnSpPr/>
          <p:nvPr/>
        </p:nvCxnSpPr>
        <p:spPr>
          <a:xfrm>
            <a:off x="5937926" y="3210988"/>
            <a:ext cx="0" cy="5391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1597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8F6A6-2D2E-8506-4B86-A713D0AC3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79A5CA-C088-A008-9255-A8A0D223FFC9}"/>
              </a:ext>
            </a:extLst>
          </p:cNvPr>
          <p:cNvSpPr>
            <a:spLocks noGrp="1"/>
          </p:cNvSpPr>
          <p:nvPr>
            <p:ph type="title"/>
          </p:nvPr>
        </p:nvSpPr>
        <p:spPr/>
        <p:txBody>
          <a:bodyPr>
            <a:normAutofit/>
          </a:bodyPr>
          <a:lstStyle/>
          <a:p>
            <a:br>
              <a:rPr lang="en-US" dirty="0"/>
            </a:br>
            <a:r>
              <a:rPr lang="en-US" dirty="0"/>
              <a:t>Operators &amp;</a:t>
            </a:r>
            <a:br>
              <a:rPr lang="en-US" dirty="0"/>
            </a:br>
            <a:r>
              <a:rPr lang="en-US" dirty="0"/>
              <a:t>Custom Controllers</a:t>
            </a:r>
          </a:p>
        </p:txBody>
      </p:sp>
      <p:sp>
        <p:nvSpPr>
          <p:cNvPr id="3" name="Text Placeholder 2">
            <a:extLst>
              <a:ext uri="{FF2B5EF4-FFF2-40B4-BE49-F238E27FC236}">
                <a16:creationId xmlns:a16="http://schemas.microsoft.com/office/drawing/2014/main" id="{4E2597DC-6653-BFF6-95FE-39C0E008E30A}"/>
              </a:ext>
            </a:extLst>
          </p:cNvPr>
          <p:cNvSpPr>
            <a:spLocks noGrp="1"/>
          </p:cNvSpPr>
          <p:nvPr>
            <p:ph type="body" idx="1"/>
          </p:nvPr>
        </p:nvSpPr>
        <p:spPr/>
        <p:txBody>
          <a:bodyPr/>
          <a:lstStyle/>
          <a:p>
            <a:r>
              <a:rPr lang="en-US" dirty="0"/>
              <a:t>Custom Resource Definitions</a:t>
            </a:r>
          </a:p>
        </p:txBody>
      </p:sp>
    </p:spTree>
    <p:extLst>
      <p:ext uri="{BB962C8B-B14F-4D97-AF65-F5344CB8AC3E}">
        <p14:creationId xmlns:p14="http://schemas.microsoft.com/office/powerpoint/2010/main" val="3135601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0EBCC-E613-1111-8412-F4D557F134E0}"/>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66CDF76-6BC1-0D55-800E-DF4F46921D81}"/>
              </a:ext>
            </a:extLst>
          </p:cNvPr>
          <p:cNvGraphicFramePr>
            <a:graphicFrameLocks noGrp="1"/>
          </p:cNvGraphicFramePr>
          <p:nvPr>
            <p:extLst>
              <p:ext uri="{D42A27DB-BD31-4B8C-83A1-F6EECF244321}">
                <p14:modId xmlns:p14="http://schemas.microsoft.com/office/powerpoint/2010/main" val="931487016"/>
              </p:ext>
            </p:extLst>
          </p:nvPr>
        </p:nvGraphicFramePr>
        <p:xfrm>
          <a:off x="705556" y="1764996"/>
          <a:ext cx="7732886" cy="3895479"/>
        </p:xfrm>
        <a:graphic>
          <a:graphicData uri="http://schemas.openxmlformats.org/drawingml/2006/table">
            <a:tbl>
              <a:tblPr firstRow="1" bandRow="1">
                <a:tableStyleId>{5C22544A-7EE6-4342-B048-85BDC9FD1C3A}</a:tableStyleId>
              </a:tblPr>
              <a:tblGrid>
                <a:gridCol w="1725610">
                  <a:extLst>
                    <a:ext uri="{9D8B030D-6E8A-4147-A177-3AD203B41FA5}">
                      <a16:colId xmlns:a16="http://schemas.microsoft.com/office/drawing/2014/main" val="1781495371"/>
                    </a:ext>
                  </a:extLst>
                </a:gridCol>
                <a:gridCol w="6007276">
                  <a:extLst>
                    <a:ext uri="{9D8B030D-6E8A-4147-A177-3AD203B41FA5}">
                      <a16:colId xmlns:a16="http://schemas.microsoft.com/office/drawing/2014/main" val="3072216644"/>
                    </a:ext>
                  </a:extLst>
                </a:gridCol>
              </a:tblGrid>
              <a:tr h="337970">
                <a:tc>
                  <a:txBody>
                    <a:bodyPr/>
                    <a:lstStyle/>
                    <a:p>
                      <a:pPr algn="ctr"/>
                      <a:r>
                        <a:rPr lang="en-US" dirty="0"/>
                        <a:t>Generation</a:t>
                      </a:r>
                    </a:p>
                  </a:txBody>
                  <a:tcPr>
                    <a:solidFill>
                      <a:srgbClr val="326CE5"/>
                    </a:solidFill>
                  </a:tcPr>
                </a:tc>
                <a:tc>
                  <a:txBody>
                    <a:bodyPr/>
                    <a:lstStyle/>
                    <a:p>
                      <a:pPr algn="ctr"/>
                      <a:r>
                        <a:rPr lang="en-US" dirty="0"/>
                        <a:t>Name </a:t>
                      </a:r>
                    </a:p>
                  </a:txBody>
                  <a:tcPr>
                    <a:solidFill>
                      <a:srgbClr val="326CE5"/>
                    </a:solidFill>
                  </a:tcPr>
                </a:tc>
                <a:extLst>
                  <a:ext uri="{0D108BD9-81ED-4DB2-BD59-A6C34878D82A}">
                    <a16:rowId xmlns:a16="http://schemas.microsoft.com/office/drawing/2014/main" val="1060082422"/>
                  </a:ext>
                </a:extLst>
              </a:tr>
              <a:tr h="1081760">
                <a:tc>
                  <a:txBody>
                    <a:bodyPr/>
                    <a:lstStyle/>
                    <a:p>
                      <a:pPr algn="ctr"/>
                      <a:r>
                        <a:rPr lang="en-US" sz="4800" dirty="0">
                          <a:solidFill>
                            <a:srgbClr val="326CE5"/>
                          </a:solidFill>
                        </a:rPr>
                        <a:t>1st</a:t>
                      </a:r>
                    </a:p>
                  </a:txBody>
                  <a:tcPr anchor="ctr">
                    <a:solidFill>
                      <a:schemeClr val="bg1">
                        <a:lumMod val="95000"/>
                      </a:schemeClr>
                    </a:solidFill>
                  </a:tcPr>
                </a:tc>
                <a:tc>
                  <a:txBody>
                    <a:bodyPr/>
                    <a:lstStyle/>
                    <a:p>
                      <a:pPr marL="0" indent="0">
                        <a:buNone/>
                      </a:pPr>
                      <a:r>
                        <a:rPr lang="en-US" sz="2400" dirty="0"/>
                        <a:t>First generation container-management system was called </a:t>
                      </a:r>
                      <a:r>
                        <a:rPr lang="en-US" sz="2400" b="1" i="1" dirty="0">
                          <a:solidFill>
                            <a:srgbClr val="326CE5"/>
                          </a:solidFill>
                        </a:rPr>
                        <a:t>Borg</a:t>
                      </a:r>
                      <a:r>
                        <a:rPr lang="en-US" sz="2400" dirty="0"/>
                        <a:t>.</a:t>
                      </a:r>
                    </a:p>
                  </a:txBody>
                  <a:tcPr>
                    <a:solidFill>
                      <a:srgbClr val="CCCCCC"/>
                    </a:solidFill>
                  </a:tcPr>
                </a:tc>
                <a:extLst>
                  <a:ext uri="{0D108BD9-81ED-4DB2-BD59-A6C34878D82A}">
                    <a16:rowId xmlns:a16="http://schemas.microsoft.com/office/drawing/2014/main" val="1976311957"/>
                  </a:ext>
                </a:extLst>
              </a:tr>
              <a:tr h="1163922">
                <a:tc>
                  <a:txBody>
                    <a:bodyPr/>
                    <a:lstStyle/>
                    <a:p>
                      <a:pPr algn="ctr"/>
                      <a:r>
                        <a:rPr lang="en-US" sz="4800" dirty="0">
                          <a:solidFill>
                            <a:srgbClr val="326CE5"/>
                          </a:solidFill>
                        </a:rPr>
                        <a:t>2nd</a:t>
                      </a: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Second generation container-management system was called </a:t>
                      </a:r>
                      <a:r>
                        <a:rPr lang="en-US" sz="2400" b="1" i="1" dirty="0">
                          <a:solidFill>
                            <a:srgbClr val="326CE5"/>
                          </a:solidFill>
                        </a:rPr>
                        <a:t>Omega</a:t>
                      </a:r>
                      <a:r>
                        <a:rPr lang="en-US" sz="2400" dirty="0"/>
                        <a:t>.</a:t>
                      </a:r>
                    </a:p>
                  </a:txBody>
                  <a:tcPr/>
                </a:tc>
                <a:extLst>
                  <a:ext uri="{0D108BD9-81ED-4DB2-BD59-A6C34878D82A}">
                    <a16:rowId xmlns:a16="http://schemas.microsoft.com/office/drawing/2014/main" val="4089853679"/>
                  </a:ext>
                </a:extLst>
              </a:tr>
              <a:tr h="1284037">
                <a:tc>
                  <a:txBody>
                    <a:bodyPr/>
                    <a:lstStyle/>
                    <a:p>
                      <a:pPr algn="ctr"/>
                      <a:r>
                        <a:rPr lang="en-US" sz="4800" dirty="0">
                          <a:solidFill>
                            <a:srgbClr val="326CE5"/>
                          </a:solidFill>
                        </a:rPr>
                        <a:t>3rd</a:t>
                      </a:r>
                    </a:p>
                  </a:txBody>
                  <a:tcPr anchor="ctr">
                    <a:solidFill>
                      <a:schemeClr val="bg1">
                        <a:lumMod val="95000"/>
                      </a:schemeClr>
                    </a:solidFill>
                  </a:tcPr>
                </a:tc>
                <a:tc>
                  <a:txBody>
                    <a:bodyPr/>
                    <a:lstStyle/>
                    <a:p>
                      <a:pPr marL="0" indent="0">
                        <a:buNone/>
                      </a:pPr>
                      <a:r>
                        <a:rPr lang="en-US" sz="2400" dirty="0"/>
                        <a:t>Third generation container-management system was called </a:t>
                      </a:r>
                      <a:r>
                        <a:rPr lang="en-US" sz="2400" b="1" i="1" dirty="0">
                          <a:solidFill>
                            <a:srgbClr val="326CE5"/>
                          </a:solidFill>
                        </a:rPr>
                        <a:t>Kubernetes</a:t>
                      </a:r>
                      <a:r>
                        <a:rPr lang="en-US" sz="2400" dirty="0"/>
                        <a:t>. </a:t>
                      </a:r>
                      <a:endParaRPr lang="en-US" sz="2400" i="1" dirty="0"/>
                    </a:p>
                  </a:txBody>
                  <a:tcPr>
                    <a:solidFill>
                      <a:srgbClr val="CCCCCC"/>
                    </a:solidFill>
                  </a:tcPr>
                </a:tc>
                <a:extLst>
                  <a:ext uri="{0D108BD9-81ED-4DB2-BD59-A6C34878D82A}">
                    <a16:rowId xmlns:a16="http://schemas.microsoft.com/office/drawing/2014/main" val="1147493642"/>
                  </a:ext>
                </a:extLst>
              </a:tr>
            </a:tbl>
          </a:graphicData>
        </a:graphic>
      </p:graphicFrame>
      <p:sp>
        <p:nvSpPr>
          <p:cNvPr id="5" name="Title 1">
            <a:extLst>
              <a:ext uri="{FF2B5EF4-FFF2-40B4-BE49-F238E27FC236}">
                <a16:creationId xmlns:a16="http://schemas.microsoft.com/office/drawing/2014/main" id="{C61F2782-9C3B-3F7F-E52E-DB033D8D1E39}"/>
              </a:ext>
            </a:extLst>
          </p:cNvPr>
          <p:cNvSpPr>
            <a:spLocks noGrp="1"/>
          </p:cNvSpPr>
          <p:nvPr>
            <p:ph type="title"/>
          </p:nvPr>
        </p:nvSpPr>
        <p:spPr>
          <a:xfrm>
            <a:off x="628650" y="349628"/>
            <a:ext cx="7886700" cy="669017"/>
          </a:xfrm>
        </p:spPr>
        <p:txBody>
          <a:bodyPr>
            <a:normAutofit/>
          </a:bodyPr>
          <a:lstStyle/>
          <a:p>
            <a:r>
              <a:rPr lang="en-US" dirty="0"/>
              <a:t>Kubernetes origin</a:t>
            </a:r>
          </a:p>
        </p:txBody>
      </p:sp>
      <p:sp>
        <p:nvSpPr>
          <p:cNvPr id="6" name="Content Placeholder 2">
            <a:extLst>
              <a:ext uri="{FF2B5EF4-FFF2-40B4-BE49-F238E27FC236}">
                <a16:creationId xmlns:a16="http://schemas.microsoft.com/office/drawing/2014/main" id="{D153F20F-2B81-998C-5DAF-130A9C0B44A4}"/>
              </a:ext>
            </a:extLst>
          </p:cNvPr>
          <p:cNvSpPr txBox="1">
            <a:spLocks/>
          </p:cNvSpPr>
          <p:nvPr/>
        </p:nvSpPr>
        <p:spPr>
          <a:xfrm>
            <a:off x="705556" y="1155067"/>
            <a:ext cx="6580000" cy="4584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Google created and open-sourced the software.</a:t>
            </a:r>
          </a:p>
        </p:txBody>
      </p:sp>
      <p:pic>
        <p:nvPicPr>
          <p:cNvPr id="3" name="Picture 2">
            <a:extLst>
              <a:ext uri="{FF2B5EF4-FFF2-40B4-BE49-F238E27FC236}">
                <a16:creationId xmlns:a16="http://schemas.microsoft.com/office/drawing/2014/main" id="{562E3378-2D9A-B4C6-D5B5-93406272462C}"/>
              </a:ext>
            </a:extLst>
          </p:cNvPr>
          <p:cNvPicPr>
            <a:picLocks noChangeAspect="1"/>
          </p:cNvPicPr>
          <p:nvPr/>
        </p:nvPicPr>
        <p:blipFill>
          <a:blip r:embed="rId2"/>
          <a:stretch>
            <a:fillRect/>
          </a:stretch>
        </p:blipFill>
        <p:spPr>
          <a:xfrm>
            <a:off x="7575048" y="1125817"/>
            <a:ext cx="407418" cy="412511"/>
          </a:xfrm>
          <a:prstGeom prst="rect">
            <a:avLst/>
          </a:prstGeom>
        </p:spPr>
      </p:pic>
      <p:pic>
        <p:nvPicPr>
          <p:cNvPr id="9" name="Picture 8">
            <a:extLst>
              <a:ext uri="{FF2B5EF4-FFF2-40B4-BE49-F238E27FC236}">
                <a16:creationId xmlns:a16="http://schemas.microsoft.com/office/drawing/2014/main" id="{97B0D9FA-0399-C408-3D06-62DB935BDB8D}"/>
              </a:ext>
            </a:extLst>
          </p:cNvPr>
          <p:cNvPicPr>
            <a:picLocks noChangeAspect="1"/>
          </p:cNvPicPr>
          <p:nvPr/>
        </p:nvPicPr>
        <p:blipFill>
          <a:blip r:embed="rId3"/>
          <a:stretch>
            <a:fillRect/>
          </a:stretch>
        </p:blipFill>
        <p:spPr>
          <a:xfrm>
            <a:off x="6301946" y="5963490"/>
            <a:ext cx="2213404" cy="504320"/>
          </a:xfrm>
          <a:prstGeom prst="rect">
            <a:avLst/>
          </a:prstGeom>
        </p:spPr>
      </p:pic>
      <p:sp>
        <p:nvSpPr>
          <p:cNvPr id="11" name="TextBox 10">
            <a:extLst>
              <a:ext uri="{FF2B5EF4-FFF2-40B4-BE49-F238E27FC236}">
                <a16:creationId xmlns:a16="http://schemas.microsoft.com/office/drawing/2014/main" id="{11B63C85-C113-6317-5513-323116D2CF3E}"/>
              </a:ext>
            </a:extLst>
          </p:cNvPr>
          <p:cNvSpPr txBox="1"/>
          <p:nvPr/>
        </p:nvSpPr>
        <p:spPr>
          <a:xfrm>
            <a:off x="705556" y="5948405"/>
            <a:ext cx="5596390" cy="523220"/>
          </a:xfrm>
          <a:prstGeom prst="rect">
            <a:avLst/>
          </a:prstGeom>
          <a:noFill/>
        </p:spPr>
        <p:txBody>
          <a:bodyPr wrap="square">
            <a:spAutoFit/>
          </a:bodyPr>
          <a:lstStyle/>
          <a:p>
            <a:r>
              <a:rPr lang="en-US" sz="2800" dirty="0"/>
              <a:t>Kubernetes is now a CNCF project.</a:t>
            </a:r>
          </a:p>
        </p:txBody>
      </p:sp>
    </p:spTree>
    <p:extLst>
      <p:ext uri="{BB962C8B-B14F-4D97-AF65-F5344CB8AC3E}">
        <p14:creationId xmlns:p14="http://schemas.microsoft.com/office/powerpoint/2010/main" val="22437417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AB49-9135-46CC-3CA3-A0AB7CB77090}"/>
              </a:ext>
            </a:extLst>
          </p:cNvPr>
          <p:cNvSpPr>
            <a:spLocks noGrp="1"/>
          </p:cNvSpPr>
          <p:nvPr>
            <p:ph type="title"/>
          </p:nvPr>
        </p:nvSpPr>
        <p:spPr/>
        <p:txBody>
          <a:bodyPr/>
          <a:lstStyle/>
          <a:p>
            <a:r>
              <a:rPr lang="en-US" dirty="0"/>
              <a:t>Operators define custom controllers</a:t>
            </a:r>
          </a:p>
        </p:txBody>
      </p:sp>
      <p:sp>
        <p:nvSpPr>
          <p:cNvPr id="3" name="Content Placeholder 2">
            <a:extLst>
              <a:ext uri="{FF2B5EF4-FFF2-40B4-BE49-F238E27FC236}">
                <a16:creationId xmlns:a16="http://schemas.microsoft.com/office/drawing/2014/main" id="{0CA3FBB2-1A63-2E84-1896-A15F6A6E043B}"/>
              </a:ext>
            </a:extLst>
          </p:cNvPr>
          <p:cNvSpPr>
            <a:spLocks noGrp="1"/>
          </p:cNvSpPr>
          <p:nvPr>
            <p:ph idx="1"/>
          </p:nvPr>
        </p:nvSpPr>
        <p:spPr>
          <a:xfrm>
            <a:off x="635152" y="1210988"/>
            <a:ext cx="7886700" cy="4786156"/>
          </a:xfrm>
        </p:spPr>
        <p:txBody>
          <a:bodyPr>
            <a:normAutofit/>
          </a:bodyPr>
          <a:lstStyle/>
          <a:p>
            <a:pPr marL="0" indent="0">
              <a:buNone/>
            </a:pPr>
            <a:r>
              <a:rPr lang="en-US" b="0" i="0" dirty="0">
                <a:solidFill>
                  <a:schemeClr val="tx1">
                    <a:lumMod val="85000"/>
                    <a:lumOff val="15000"/>
                  </a:schemeClr>
                </a:solidFill>
                <a:effectLst/>
              </a:rPr>
              <a:t>The Operator is defined via the Kubernetes object called Custom Resource Definitions (CRDs). </a:t>
            </a:r>
          </a:p>
          <a:p>
            <a:pPr marL="0" indent="0">
              <a:buNone/>
            </a:pPr>
            <a:endParaRPr lang="en-US" dirty="0">
              <a:solidFill>
                <a:schemeClr val="tx1">
                  <a:lumMod val="85000"/>
                  <a:lumOff val="15000"/>
                </a:schemeClr>
              </a:solidFill>
            </a:endParaRPr>
          </a:p>
          <a:p>
            <a:pPr marL="0" indent="0">
              <a:buNone/>
            </a:pPr>
            <a:r>
              <a:rPr lang="en-US" b="0" i="0" dirty="0">
                <a:solidFill>
                  <a:schemeClr val="tx1">
                    <a:lumMod val="85000"/>
                    <a:lumOff val="15000"/>
                  </a:schemeClr>
                </a:solidFill>
                <a:effectLst/>
              </a:rPr>
              <a:t>Operators are </a:t>
            </a:r>
            <a:r>
              <a:rPr lang="en-US" b="1" i="0" dirty="0">
                <a:solidFill>
                  <a:srgbClr val="326CE5"/>
                </a:solidFill>
                <a:effectLst/>
              </a:rPr>
              <a:t>custom controllers </a:t>
            </a:r>
            <a:r>
              <a:rPr lang="en-US" b="0" i="0" dirty="0">
                <a:solidFill>
                  <a:schemeClr val="tx1">
                    <a:lumMod val="85000"/>
                    <a:lumOff val="15000"/>
                  </a:schemeClr>
                </a:solidFill>
                <a:effectLst/>
              </a:rPr>
              <a:t>that implement the Operator Pattern, an approach to adding new automation into Kubernetes.</a:t>
            </a:r>
          </a:p>
          <a:p>
            <a:pPr marL="0" indent="0">
              <a:buNone/>
            </a:pPr>
            <a:endParaRPr lang="en-US" b="0" i="0" dirty="0">
              <a:solidFill>
                <a:srgbClr val="000000"/>
              </a:solidFill>
              <a:effectLst/>
              <a:latin typeface="OpenSans"/>
            </a:endParaRPr>
          </a:p>
          <a:p>
            <a:pPr marL="0" indent="0">
              <a:buNone/>
            </a:pPr>
            <a:r>
              <a:rPr lang="en-US" b="0" i="0" dirty="0">
                <a:solidFill>
                  <a:srgbClr val="000000"/>
                </a:solidFill>
                <a:effectLst/>
                <a:latin typeface="OpenSans"/>
              </a:rPr>
              <a:t>The operator is nothing but software that does everything a human operator does. </a:t>
            </a:r>
          </a:p>
          <a:p>
            <a:pPr marL="0" indent="0">
              <a:buNone/>
            </a:pPr>
            <a:endParaRPr lang="en-US" b="0" i="0" dirty="0">
              <a:solidFill>
                <a:schemeClr val="tx1">
                  <a:lumMod val="85000"/>
                  <a:lumOff val="15000"/>
                </a:schemeClr>
              </a:solidFill>
              <a:effectLst/>
            </a:endParaRPr>
          </a:p>
          <a:p>
            <a:pPr marL="0" indent="0">
              <a:buNone/>
            </a:pPr>
            <a:endParaRPr lang="en-US" sz="1400" b="0" i="0" dirty="0">
              <a:solidFill>
                <a:schemeClr val="tx1">
                  <a:lumMod val="85000"/>
                  <a:lumOff val="15000"/>
                </a:schemeClr>
              </a:solidFill>
              <a:effectLst/>
            </a:endParaRPr>
          </a:p>
          <a:p>
            <a:pPr marL="0" indent="0">
              <a:buNone/>
            </a:pPr>
            <a:endParaRPr lang="en-US" sz="1400" b="0" i="0" dirty="0">
              <a:solidFill>
                <a:schemeClr val="tx1">
                  <a:lumMod val="85000"/>
                  <a:lumOff val="15000"/>
                </a:schemeClr>
              </a:solidFill>
              <a:effectLst/>
            </a:endParaRPr>
          </a:p>
        </p:txBody>
      </p:sp>
      <p:sp>
        <p:nvSpPr>
          <p:cNvPr id="5" name="TextBox 4">
            <a:extLst>
              <a:ext uri="{FF2B5EF4-FFF2-40B4-BE49-F238E27FC236}">
                <a16:creationId xmlns:a16="http://schemas.microsoft.com/office/drawing/2014/main" id="{30C067C1-3FD1-4AA8-36B1-F768D91BA751}"/>
              </a:ext>
            </a:extLst>
          </p:cNvPr>
          <p:cNvSpPr txBox="1"/>
          <p:nvPr/>
        </p:nvSpPr>
        <p:spPr>
          <a:xfrm>
            <a:off x="391488" y="6196870"/>
            <a:ext cx="4572000" cy="215444"/>
          </a:xfrm>
          <a:prstGeom prst="rect">
            <a:avLst/>
          </a:prstGeom>
          <a:noFill/>
        </p:spPr>
        <p:txBody>
          <a:bodyPr wrap="square">
            <a:spAutoFit/>
          </a:bodyPr>
          <a:lstStyle/>
          <a:p>
            <a:r>
              <a:rPr lang="en-US" sz="800" dirty="0"/>
              <a:t>Source: https://</a:t>
            </a:r>
            <a:r>
              <a:rPr lang="en-US" sz="800" dirty="0" err="1"/>
              <a:t>www.uffizzi.com</a:t>
            </a:r>
            <a:r>
              <a:rPr lang="en-US" sz="800" dirty="0"/>
              <a:t>/kubernetes-multi-tenancy/kubernetes-controllers</a:t>
            </a:r>
          </a:p>
        </p:txBody>
      </p:sp>
    </p:spTree>
    <p:extLst>
      <p:ext uri="{BB962C8B-B14F-4D97-AF65-F5344CB8AC3E}">
        <p14:creationId xmlns:p14="http://schemas.microsoft.com/office/powerpoint/2010/main" val="300073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05EDF-CF7A-3F86-55A4-869A7BEFFDF3}"/>
              </a:ext>
            </a:extLst>
          </p:cNvPr>
          <p:cNvSpPr>
            <a:spLocks noGrp="1"/>
          </p:cNvSpPr>
          <p:nvPr>
            <p:ph type="title"/>
          </p:nvPr>
        </p:nvSpPr>
        <p:spPr/>
        <p:txBody>
          <a:bodyPr/>
          <a:lstStyle/>
          <a:p>
            <a:r>
              <a:rPr lang="en-US" dirty="0"/>
              <a:t>Operators</a:t>
            </a:r>
          </a:p>
        </p:txBody>
      </p:sp>
      <p:sp>
        <p:nvSpPr>
          <p:cNvPr id="3" name="Content Placeholder 2">
            <a:extLst>
              <a:ext uri="{FF2B5EF4-FFF2-40B4-BE49-F238E27FC236}">
                <a16:creationId xmlns:a16="http://schemas.microsoft.com/office/drawing/2014/main" id="{14F52A93-1070-1756-436A-7AD8742D9183}"/>
              </a:ext>
            </a:extLst>
          </p:cNvPr>
          <p:cNvSpPr>
            <a:spLocks noGrp="1"/>
          </p:cNvSpPr>
          <p:nvPr>
            <p:ph idx="1"/>
          </p:nvPr>
        </p:nvSpPr>
        <p:spPr>
          <a:xfrm>
            <a:off x="635152" y="1334557"/>
            <a:ext cx="7886700" cy="4789795"/>
          </a:xfrm>
        </p:spPr>
        <p:txBody>
          <a:bodyPr>
            <a:normAutofit lnSpcReduction="10000"/>
          </a:bodyPr>
          <a:lstStyle/>
          <a:p>
            <a:pPr marL="0" indent="0">
              <a:buNone/>
            </a:pPr>
            <a:r>
              <a:rPr lang="en-US" dirty="0"/>
              <a:t>Kubernetes Operators are used to </a:t>
            </a:r>
            <a:r>
              <a:rPr lang="en-US" b="1" dirty="0">
                <a:solidFill>
                  <a:srgbClr val="326CE5"/>
                </a:solidFill>
              </a:rPr>
              <a:t>automate</a:t>
            </a:r>
            <a:r>
              <a:rPr lang="en-US" dirty="0"/>
              <a:t> complex application management tasks that go beyond what Helm charts or basic Kubernetes manifests can handle.</a:t>
            </a:r>
          </a:p>
          <a:p>
            <a:pPr marL="0" indent="0">
              <a:buNone/>
            </a:pPr>
            <a:endParaRPr lang="en-US" dirty="0"/>
          </a:p>
          <a:p>
            <a:pPr marL="0" indent="0">
              <a:buNone/>
            </a:pPr>
            <a:r>
              <a:rPr lang="en-US" dirty="0"/>
              <a:t>Operators can continuously monitor and manage the application's state, </a:t>
            </a:r>
            <a:r>
              <a:rPr lang="en-US" b="1" dirty="0">
                <a:solidFill>
                  <a:srgbClr val="326CE5"/>
                </a:solidFill>
              </a:rPr>
              <a:t>automatically responding </a:t>
            </a:r>
            <a:r>
              <a:rPr lang="en-US" dirty="0"/>
              <a:t>to changes or issues without manual intervention.</a:t>
            </a:r>
          </a:p>
          <a:p>
            <a:pPr marL="0" indent="0">
              <a:buNone/>
            </a:pPr>
            <a:endParaRPr lang="en-US" dirty="0"/>
          </a:p>
          <a:p>
            <a:pPr marL="0" indent="0">
              <a:buNone/>
            </a:pPr>
            <a:r>
              <a:rPr lang="en-US" dirty="0"/>
              <a:t>For example, they can handle tasks like scaling, backups, failover, and configuration updates.</a:t>
            </a:r>
          </a:p>
        </p:txBody>
      </p:sp>
    </p:spTree>
    <p:extLst>
      <p:ext uri="{BB962C8B-B14F-4D97-AF65-F5344CB8AC3E}">
        <p14:creationId xmlns:p14="http://schemas.microsoft.com/office/powerpoint/2010/main" val="1449817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74CB-2D7B-1F02-AB6F-2886C0D372E0}"/>
              </a:ext>
            </a:extLst>
          </p:cNvPr>
          <p:cNvSpPr>
            <a:spLocks noGrp="1"/>
          </p:cNvSpPr>
          <p:nvPr>
            <p:ph type="title"/>
          </p:nvPr>
        </p:nvSpPr>
        <p:spPr/>
        <p:txBody>
          <a:bodyPr/>
          <a:lstStyle/>
          <a:p>
            <a:r>
              <a:rPr lang="en-US" dirty="0"/>
              <a:t>When to use a Kubernetes Operator</a:t>
            </a:r>
          </a:p>
        </p:txBody>
      </p:sp>
      <p:sp>
        <p:nvSpPr>
          <p:cNvPr id="3" name="Content Placeholder 2">
            <a:extLst>
              <a:ext uri="{FF2B5EF4-FFF2-40B4-BE49-F238E27FC236}">
                <a16:creationId xmlns:a16="http://schemas.microsoft.com/office/drawing/2014/main" id="{5830991F-21A7-4C6C-0EF3-F2E1FE0F1EED}"/>
              </a:ext>
            </a:extLst>
          </p:cNvPr>
          <p:cNvSpPr>
            <a:spLocks noGrp="1"/>
          </p:cNvSpPr>
          <p:nvPr>
            <p:ph idx="1"/>
          </p:nvPr>
        </p:nvSpPr>
        <p:spPr>
          <a:xfrm>
            <a:off x="635152" y="2034775"/>
            <a:ext cx="7886700" cy="4351338"/>
          </a:xfrm>
        </p:spPr>
        <p:txBody>
          <a:bodyPr>
            <a:normAutofit fontScale="85000" lnSpcReduction="10000"/>
          </a:bodyPr>
          <a:lstStyle/>
          <a:p>
            <a:pPr algn="l">
              <a:spcAft>
                <a:spcPts val="2100"/>
              </a:spcAft>
              <a:buFont typeface="Arial" panose="020B0604020202020204" pitchFamily="34" charset="0"/>
              <a:buChar char="•"/>
            </a:pPr>
            <a:r>
              <a:rPr lang="en-US" b="0" i="0" dirty="0">
                <a:solidFill>
                  <a:srgbClr val="000000"/>
                </a:solidFill>
                <a:effectLst/>
                <a:latin typeface="OpenSans"/>
              </a:rPr>
              <a:t>The Operators extend Kubernetes functionality.</a:t>
            </a:r>
          </a:p>
          <a:p>
            <a:pPr algn="l">
              <a:spcAft>
                <a:spcPts val="2100"/>
              </a:spcAft>
              <a:buFont typeface="Arial" panose="020B0604020202020204" pitchFamily="34" charset="0"/>
              <a:buChar char="•"/>
            </a:pPr>
            <a:r>
              <a:rPr lang="en-US" b="0" i="0" dirty="0">
                <a:solidFill>
                  <a:srgbClr val="000000"/>
                </a:solidFill>
                <a:effectLst/>
                <a:latin typeface="OpenSans"/>
              </a:rPr>
              <a:t>Our ideas and knowledge can be defined in an operator.</a:t>
            </a:r>
          </a:p>
          <a:p>
            <a:pPr algn="l">
              <a:spcAft>
                <a:spcPts val="2100"/>
              </a:spcAft>
              <a:buFont typeface="Arial" panose="020B0604020202020204" pitchFamily="34" charset="0"/>
              <a:buChar char="•"/>
            </a:pPr>
            <a:r>
              <a:rPr lang="en-US" b="0" i="0" dirty="0">
                <a:solidFill>
                  <a:srgbClr val="000000"/>
                </a:solidFill>
                <a:effectLst/>
                <a:latin typeface="OpenSans"/>
              </a:rPr>
              <a:t>K8s Operators do this in a scalable, repeatable, standardized fashion.</a:t>
            </a:r>
          </a:p>
          <a:p>
            <a:pPr algn="l">
              <a:spcAft>
                <a:spcPts val="2100"/>
              </a:spcAft>
              <a:buFont typeface="Arial" panose="020B0604020202020204" pitchFamily="34" charset="0"/>
              <a:buChar char="•"/>
            </a:pPr>
            <a:r>
              <a:rPr lang="en-US" b="0" i="0" dirty="0">
                <a:solidFill>
                  <a:srgbClr val="000000"/>
                </a:solidFill>
                <a:effectLst/>
                <a:latin typeface="OpenSans"/>
              </a:rPr>
              <a:t>Operators improve resiliency while reducing the burden on IT teams.</a:t>
            </a:r>
          </a:p>
          <a:p>
            <a:pPr algn="l">
              <a:spcAft>
                <a:spcPts val="2100"/>
              </a:spcAft>
              <a:buFont typeface="Arial" panose="020B0604020202020204" pitchFamily="34" charset="0"/>
              <a:buChar char="•"/>
            </a:pPr>
            <a:r>
              <a:rPr lang="en-US" b="0" i="0" dirty="0">
                <a:solidFill>
                  <a:srgbClr val="000000"/>
                </a:solidFill>
                <a:effectLst/>
                <a:latin typeface="OpenSans"/>
              </a:rPr>
              <a:t>Operators prove particularly useful in multi-cloud and hybrid cloud environments.</a:t>
            </a:r>
          </a:p>
          <a:p>
            <a:endParaRPr lang="en-US" dirty="0"/>
          </a:p>
        </p:txBody>
      </p:sp>
      <p:sp>
        <p:nvSpPr>
          <p:cNvPr id="5" name="TextBox 4">
            <a:extLst>
              <a:ext uri="{FF2B5EF4-FFF2-40B4-BE49-F238E27FC236}">
                <a16:creationId xmlns:a16="http://schemas.microsoft.com/office/drawing/2014/main" id="{ED7FE89C-7827-AB07-C4AD-163ED0D20A61}"/>
              </a:ext>
            </a:extLst>
          </p:cNvPr>
          <p:cNvSpPr txBox="1"/>
          <p:nvPr/>
        </p:nvSpPr>
        <p:spPr>
          <a:xfrm>
            <a:off x="635152" y="1046544"/>
            <a:ext cx="7880198" cy="461665"/>
          </a:xfrm>
          <a:prstGeom prst="rect">
            <a:avLst/>
          </a:prstGeom>
          <a:noFill/>
        </p:spPr>
        <p:txBody>
          <a:bodyPr wrap="square">
            <a:spAutoFit/>
          </a:bodyPr>
          <a:lstStyle/>
          <a:p>
            <a:pPr marL="0" indent="0" algn="l">
              <a:spcAft>
                <a:spcPts val="2100"/>
              </a:spcAft>
              <a:buNone/>
            </a:pPr>
            <a:r>
              <a:rPr lang="en-US" sz="2400" b="0" i="0" dirty="0">
                <a:solidFill>
                  <a:srgbClr val="000000"/>
                </a:solidFill>
                <a:effectLst/>
                <a:latin typeface="OpenSans"/>
              </a:rPr>
              <a:t>Some reasons why the Kubernetes operators are needed:</a:t>
            </a:r>
          </a:p>
        </p:txBody>
      </p:sp>
    </p:spTree>
    <p:extLst>
      <p:ext uri="{BB962C8B-B14F-4D97-AF65-F5344CB8AC3E}">
        <p14:creationId xmlns:p14="http://schemas.microsoft.com/office/powerpoint/2010/main" val="5869055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ED76B-8744-5903-70DC-B662E9A9BC9E}"/>
              </a:ext>
            </a:extLst>
          </p:cNvPr>
          <p:cNvSpPr>
            <a:spLocks noGrp="1"/>
          </p:cNvSpPr>
          <p:nvPr>
            <p:ph type="title"/>
          </p:nvPr>
        </p:nvSpPr>
        <p:spPr/>
        <p:txBody>
          <a:bodyPr/>
          <a:lstStyle/>
          <a:p>
            <a:r>
              <a:rPr lang="en-US" dirty="0"/>
              <a:t>Operators are custom controllers</a:t>
            </a:r>
          </a:p>
        </p:txBody>
      </p:sp>
      <p:sp>
        <p:nvSpPr>
          <p:cNvPr id="4" name="TextBox 3">
            <a:extLst>
              <a:ext uri="{FF2B5EF4-FFF2-40B4-BE49-F238E27FC236}">
                <a16:creationId xmlns:a16="http://schemas.microsoft.com/office/drawing/2014/main" id="{0ED73FA9-FC70-9036-8E75-64B2577F606C}"/>
              </a:ext>
            </a:extLst>
          </p:cNvPr>
          <p:cNvSpPr txBox="1"/>
          <p:nvPr/>
        </p:nvSpPr>
        <p:spPr>
          <a:xfrm>
            <a:off x="4010843" y="4232642"/>
            <a:ext cx="3260772" cy="830997"/>
          </a:xfrm>
          <a:prstGeom prst="rect">
            <a:avLst/>
          </a:prstGeom>
          <a:noFill/>
        </p:spPr>
        <p:txBody>
          <a:bodyPr wrap="square">
            <a:spAutoFit/>
          </a:bodyPr>
          <a:lstStyle/>
          <a:p>
            <a:pPr algn="l">
              <a:spcAft>
                <a:spcPts val="750"/>
              </a:spcAft>
            </a:pPr>
            <a:r>
              <a:rPr lang="en-US" sz="1600" b="0" i="0" dirty="0">
                <a:solidFill>
                  <a:srgbClr val="222222"/>
                </a:solidFill>
                <a:effectLst/>
              </a:rPr>
              <a:t>Every defined </a:t>
            </a:r>
            <a:r>
              <a:rPr lang="en-US" sz="1600" b="1" i="0" dirty="0">
                <a:solidFill>
                  <a:srgbClr val="FF0000"/>
                </a:solidFill>
                <a:effectLst/>
              </a:rPr>
              <a:t>operator custom controller</a:t>
            </a:r>
            <a:r>
              <a:rPr lang="en-US" sz="1600" b="0" i="0" dirty="0">
                <a:solidFill>
                  <a:srgbClr val="222222"/>
                </a:solidFill>
                <a:effectLst/>
              </a:rPr>
              <a:t> will be processed in the control manager control loop.</a:t>
            </a:r>
          </a:p>
        </p:txBody>
      </p:sp>
      <p:pic>
        <p:nvPicPr>
          <p:cNvPr id="5" name="Picture 4">
            <a:extLst>
              <a:ext uri="{FF2B5EF4-FFF2-40B4-BE49-F238E27FC236}">
                <a16:creationId xmlns:a16="http://schemas.microsoft.com/office/drawing/2014/main" id="{DBA9432C-FD34-BF78-2B73-2CAAE3B68E46}"/>
              </a:ext>
            </a:extLst>
          </p:cNvPr>
          <p:cNvPicPr>
            <a:picLocks noChangeAspect="1"/>
          </p:cNvPicPr>
          <p:nvPr/>
        </p:nvPicPr>
        <p:blipFill>
          <a:blip r:embed="rId2"/>
          <a:stretch>
            <a:fillRect/>
          </a:stretch>
        </p:blipFill>
        <p:spPr>
          <a:xfrm>
            <a:off x="3251522" y="1771180"/>
            <a:ext cx="3694210" cy="1913991"/>
          </a:xfrm>
          <a:prstGeom prst="rect">
            <a:avLst/>
          </a:prstGeom>
        </p:spPr>
      </p:pic>
      <p:pic>
        <p:nvPicPr>
          <p:cNvPr id="6" name="Picture 6">
            <a:extLst>
              <a:ext uri="{FF2B5EF4-FFF2-40B4-BE49-F238E27FC236}">
                <a16:creationId xmlns:a16="http://schemas.microsoft.com/office/drawing/2014/main" id="{EFA3586C-B5A9-063C-2722-0FCAD0FE0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20" y="2138844"/>
            <a:ext cx="1185216" cy="1152807"/>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AF6B7839-5D46-0B03-5824-DAA4804B54C2}"/>
              </a:ext>
            </a:extLst>
          </p:cNvPr>
          <p:cNvSpPr/>
          <p:nvPr/>
        </p:nvSpPr>
        <p:spPr>
          <a:xfrm>
            <a:off x="1571658" y="3914666"/>
            <a:ext cx="1401446" cy="2178336"/>
          </a:xfrm>
          <a:prstGeom prst="roundRect">
            <a:avLst>
              <a:gd name="adj" fmla="val 6906"/>
            </a:avLst>
          </a:prstGeom>
          <a:solidFill>
            <a:srgbClr val="CCCCCC"/>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21BB22F1-99DB-5DBC-CE1A-51D797AAD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061" y="4795781"/>
            <a:ext cx="324258" cy="3153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2EF16D1B-13A6-5913-D9CD-CC696B8AA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578" y="4226057"/>
            <a:ext cx="324257" cy="3153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a:extLst>
              <a:ext uri="{FF2B5EF4-FFF2-40B4-BE49-F238E27FC236}">
                <a16:creationId xmlns:a16="http://schemas.microsoft.com/office/drawing/2014/main" id="{D8DA1E1B-B1A8-57EA-E1A4-F954C774B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7578" y="5375747"/>
            <a:ext cx="325090" cy="316200"/>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A9EC6BF2-1E96-FB52-19DC-270F60F02086}"/>
              </a:ext>
            </a:extLst>
          </p:cNvPr>
          <p:cNvSpPr/>
          <p:nvPr/>
        </p:nvSpPr>
        <p:spPr>
          <a:xfrm>
            <a:off x="1633627" y="4095672"/>
            <a:ext cx="1257899" cy="1812073"/>
          </a:xfrm>
          <a:prstGeom prst="roundRect">
            <a:avLst>
              <a:gd name="adj" fmla="val 3830"/>
            </a:avLst>
          </a:prstGeom>
          <a:noFill/>
          <a:ln w="15875">
            <a:solidFill>
              <a:srgbClr val="326CE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A35FF3C-BF9F-C964-429C-74B697BC8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7061" y="5447284"/>
            <a:ext cx="324259" cy="31539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0D856DC5-13D3-83C2-3447-98C1D6B25E92}"/>
              </a:ext>
            </a:extLst>
          </p:cNvPr>
          <p:cNvCxnSpPr>
            <a:cxnSpLocks/>
          </p:cNvCxnSpPr>
          <p:nvPr/>
        </p:nvCxnSpPr>
        <p:spPr>
          <a:xfrm flipH="1" flipV="1">
            <a:off x="2060348" y="4477438"/>
            <a:ext cx="366714" cy="359273"/>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CCD5262-AE11-D318-8726-262A35453011}"/>
              </a:ext>
            </a:extLst>
          </p:cNvPr>
          <p:cNvCxnSpPr>
            <a:cxnSpLocks/>
          </p:cNvCxnSpPr>
          <p:nvPr/>
        </p:nvCxnSpPr>
        <p:spPr>
          <a:xfrm flipH="1">
            <a:off x="2039414" y="5052509"/>
            <a:ext cx="387647" cy="359487"/>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7708D95-9EC3-282A-E33B-3CFDBA99D8C9}"/>
              </a:ext>
            </a:extLst>
          </p:cNvPr>
          <p:cNvCxnSpPr>
            <a:cxnSpLocks/>
          </p:cNvCxnSpPr>
          <p:nvPr/>
        </p:nvCxnSpPr>
        <p:spPr>
          <a:xfrm>
            <a:off x="2589190" y="5130276"/>
            <a:ext cx="0" cy="281720"/>
          </a:xfrm>
          <a:prstGeom prst="straightConnector1">
            <a:avLst/>
          </a:prstGeom>
          <a:ln w="6350">
            <a:solidFill>
              <a:schemeClr val="tx1">
                <a:lumMod val="85000"/>
                <a:lumOff val="15000"/>
              </a:schemeClr>
            </a:solidFill>
            <a:tailEnd type="none" w="sm" len="sm"/>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BC3C602C-7DF0-BB0D-90CD-B7D43E5E5879}"/>
              </a:ext>
            </a:extLst>
          </p:cNvPr>
          <p:cNvGrpSpPr/>
          <p:nvPr/>
        </p:nvGrpSpPr>
        <p:grpSpPr>
          <a:xfrm>
            <a:off x="2360206" y="5964595"/>
            <a:ext cx="746377" cy="330421"/>
            <a:chOff x="1840569" y="6172500"/>
            <a:chExt cx="1213343" cy="537146"/>
          </a:xfrm>
        </p:grpSpPr>
        <p:sp>
          <p:nvSpPr>
            <p:cNvPr id="21" name="TextBox 20">
              <a:extLst>
                <a:ext uri="{FF2B5EF4-FFF2-40B4-BE49-F238E27FC236}">
                  <a16:creationId xmlns:a16="http://schemas.microsoft.com/office/drawing/2014/main" id="{2906904D-F9D3-F7BD-0FF8-621066F4FADC}"/>
                </a:ext>
              </a:extLst>
            </p:cNvPr>
            <p:cNvSpPr txBox="1"/>
            <p:nvPr/>
          </p:nvSpPr>
          <p:spPr>
            <a:xfrm>
              <a:off x="1840569" y="6259344"/>
              <a:ext cx="849982" cy="45030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Master Node</a:t>
              </a:r>
            </a:p>
          </p:txBody>
        </p:sp>
        <p:pic>
          <p:nvPicPr>
            <p:cNvPr id="22" name="Picture 28">
              <a:extLst>
                <a:ext uri="{FF2B5EF4-FFF2-40B4-BE49-F238E27FC236}">
                  <a16:creationId xmlns:a16="http://schemas.microsoft.com/office/drawing/2014/main" id="{03E5D7B7-3BC7-7F38-4858-37D04B554F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6687" y="6172500"/>
              <a:ext cx="417225" cy="4058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8B80703A-24C3-4E92-CD3F-AB12B8262CEC}"/>
              </a:ext>
            </a:extLst>
          </p:cNvPr>
          <p:cNvGrpSpPr/>
          <p:nvPr/>
        </p:nvGrpSpPr>
        <p:grpSpPr>
          <a:xfrm>
            <a:off x="2152257" y="3969725"/>
            <a:ext cx="766487" cy="326117"/>
            <a:chOff x="1438589" y="2236025"/>
            <a:chExt cx="1246034" cy="530150"/>
          </a:xfrm>
        </p:grpSpPr>
        <p:sp>
          <p:nvSpPr>
            <p:cNvPr id="19" name="TextBox 18">
              <a:extLst>
                <a:ext uri="{FF2B5EF4-FFF2-40B4-BE49-F238E27FC236}">
                  <a16:creationId xmlns:a16="http://schemas.microsoft.com/office/drawing/2014/main" id="{10BEF2DE-E00C-5374-2074-81108F7B6965}"/>
                </a:ext>
              </a:extLst>
            </p:cNvPr>
            <p:cNvSpPr txBox="1"/>
            <p:nvPr/>
          </p:nvSpPr>
          <p:spPr>
            <a:xfrm>
              <a:off x="1438589" y="2315873"/>
              <a:ext cx="889991" cy="450302"/>
            </a:xfrm>
            <a:prstGeom prst="rect">
              <a:avLst/>
            </a:prstGeom>
            <a:solidFill>
              <a:schemeClr val="tx1">
                <a:lumMod val="65000"/>
                <a:lumOff val="35000"/>
              </a:schemeClr>
            </a:solidFill>
            <a:ln w="12700">
              <a:solidFill>
                <a:schemeClr val="bg1"/>
              </a:solidFill>
            </a:ln>
          </p:spPr>
          <p:txBody>
            <a:bodyPr wrap="square" rtlCol="0">
              <a:spAutoFit/>
            </a:bodyPr>
            <a:lstStyle/>
            <a:p>
              <a:pPr algn="ctr"/>
              <a:r>
                <a:rPr lang="en-US" sz="600" dirty="0">
                  <a:solidFill>
                    <a:schemeClr val="bg1"/>
                  </a:solidFill>
                </a:rPr>
                <a:t>Control Plane</a:t>
              </a:r>
            </a:p>
          </p:txBody>
        </p:sp>
        <p:pic>
          <p:nvPicPr>
            <p:cNvPr id="20" name="Picture 14">
              <a:extLst>
                <a:ext uri="{FF2B5EF4-FFF2-40B4-BE49-F238E27FC236}">
                  <a16:creationId xmlns:a16="http://schemas.microsoft.com/office/drawing/2014/main" id="{D29FB76E-0707-A0FC-38A7-EBE039B8C7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3623" y="2236025"/>
              <a:ext cx="421000" cy="40948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3" name="Straight Connector 22">
            <a:extLst>
              <a:ext uri="{FF2B5EF4-FFF2-40B4-BE49-F238E27FC236}">
                <a16:creationId xmlns:a16="http://schemas.microsoft.com/office/drawing/2014/main" id="{1D567854-4D90-D305-2570-A9BAEC854191}"/>
              </a:ext>
            </a:extLst>
          </p:cNvPr>
          <p:cNvCxnSpPr>
            <a:cxnSpLocks/>
          </p:cNvCxnSpPr>
          <p:nvPr/>
        </p:nvCxnSpPr>
        <p:spPr>
          <a:xfrm flipH="1" flipV="1">
            <a:off x="1596863" y="3304999"/>
            <a:ext cx="170715" cy="901954"/>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B347B80-CCA9-F42E-2DF9-BACADAA0992A}"/>
              </a:ext>
            </a:extLst>
          </p:cNvPr>
          <p:cNvCxnSpPr>
            <a:cxnSpLocks/>
          </p:cNvCxnSpPr>
          <p:nvPr/>
        </p:nvCxnSpPr>
        <p:spPr>
          <a:xfrm flipV="1">
            <a:off x="2005735" y="3290665"/>
            <a:ext cx="119304" cy="916288"/>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26D718E-7677-8F9A-A091-069E9C748DA2}"/>
              </a:ext>
            </a:extLst>
          </p:cNvPr>
          <p:cNvCxnSpPr>
            <a:cxnSpLocks/>
          </p:cNvCxnSpPr>
          <p:nvPr/>
        </p:nvCxnSpPr>
        <p:spPr>
          <a:xfrm flipV="1">
            <a:off x="2388503" y="1818572"/>
            <a:ext cx="1310409" cy="713111"/>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0FF22B5-F8E4-0972-AE32-04502C67330A}"/>
              </a:ext>
            </a:extLst>
          </p:cNvPr>
          <p:cNvCxnSpPr>
            <a:cxnSpLocks/>
          </p:cNvCxnSpPr>
          <p:nvPr/>
        </p:nvCxnSpPr>
        <p:spPr>
          <a:xfrm>
            <a:off x="2345080" y="3034860"/>
            <a:ext cx="1371739" cy="625807"/>
          </a:xfrm>
          <a:prstGeom prst="line">
            <a:avLst/>
          </a:prstGeom>
          <a:ln w="9525">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97E7F83B-9FB2-CF03-9B58-9BF69306EE68}"/>
              </a:ext>
            </a:extLst>
          </p:cNvPr>
          <p:cNvSpPr/>
          <p:nvPr/>
        </p:nvSpPr>
        <p:spPr>
          <a:xfrm>
            <a:off x="5782974" y="1895112"/>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10F1259-DD5E-2EC3-0624-1E96AE1C5409}"/>
              </a:ext>
            </a:extLst>
          </p:cNvPr>
          <p:cNvSpPr/>
          <p:nvPr/>
        </p:nvSpPr>
        <p:spPr>
          <a:xfrm>
            <a:off x="5782974" y="2060135"/>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E37D6E6-6C0F-9E5C-9C92-941CF4208C1B}"/>
              </a:ext>
            </a:extLst>
          </p:cNvPr>
          <p:cNvSpPr/>
          <p:nvPr/>
        </p:nvSpPr>
        <p:spPr>
          <a:xfrm>
            <a:off x="5782974" y="2231929"/>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477CAB6-E2CF-2276-93FE-0F920BFCED88}"/>
              </a:ext>
            </a:extLst>
          </p:cNvPr>
          <p:cNvSpPr/>
          <p:nvPr/>
        </p:nvSpPr>
        <p:spPr>
          <a:xfrm>
            <a:off x="5782974" y="2396952"/>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50A1D34-8631-E2C3-A2AB-279F22CB5966}"/>
              </a:ext>
            </a:extLst>
          </p:cNvPr>
          <p:cNvSpPr/>
          <p:nvPr/>
        </p:nvSpPr>
        <p:spPr>
          <a:xfrm>
            <a:off x="5956147" y="1895112"/>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61E70C6-17E9-C0C0-AC63-41FE52059DB9}"/>
              </a:ext>
            </a:extLst>
          </p:cNvPr>
          <p:cNvSpPr/>
          <p:nvPr/>
        </p:nvSpPr>
        <p:spPr>
          <a:xfrm>
            <a:off x="5956147" y="2060135"/>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7BF21BD-8B2D-7AA9-E97C-5D0BAC7C3F5B}"/>
              </a:ext>
            </a:extLst>
          </p:cNvPr>
          <p:cNvSpPr/>
          <p:nvPr/>
        </p:nvSpPr>
        <p:spPr>
          <a:xfrm>
            <a:off x="5956147" y="2231929"/>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118A831-A245-182B-CE8D-3F429E658373}"/>
              </a:ext>
            </a:extLst>
          </p:cNvPr>
          <p:cNvSpPr/>
          <p:nvPr/>
        </p:nvSpPr>
        <p:spPr>
          <a:xfrm>
            <a:off x="5956147" y="2396952"/>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230D1B3-1F05-F081-AE58-B99CF3C4B357}"/>
              </a:ext>
            </a:extLst>
          </p:cNvPr>
          <p:cNvSpPr/>
          <p:nvPr/>
        </p:nvSpPr>
        <p:spPr>
          <a:xfrm>
            <a:off x="6119027" y="1892224"/>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CFF18E6-F8DF-44E1-F960-B253C01D3BDA}"/>
              </a:ext>
            </a:extLst>
          </p:cNvPr>
          <p:cNvSpPr/>
          <p:nvPr/>
        </p:nvSpPr>
        <p:spPr>
          <a:xfrm>
            <a:off x="6119027" y="2057247"/>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A4E1625-CE51-9CBC-E16F-59A6413C1933}"/>
              </a:ext>
            </a:extLst>
          </p:cNvPr>
          <p:cNvSpPr/>
          <p:nvPr/>
        </p:nvSpPr>
        <p:spPr>
          <a:xfrm>
            <a:off x="6119027" y="2229041"/>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4731CAB-1A9D-3B25-4D8F-6E0C072407AB}"/>
              </a:ext>
            </a:extLst>
          </p:cNvPr>
          <p:cNvSpPr/>
          <p:nvPr/>
        </p:nvSpPr>
        <p:spPr>
          <a:xfrm>
            <a:off x="6119027" y="2394064"/>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036EDCB-62F1-D0D2-693E-CEFC1D2B8C36}"/>
              </a:ext>
            </a:extLst>
          </p:cNvPr>
          <p:cNvSpPr/>
          <p:nvPr/>
        </p:nvSpPr>
        <p:spPr>
          <a:xfrm>
            <a:off x="6292200" y="1892224"/>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BA51324-F1AA-A611-9C6B-E21C2B16F103}"/>
              </a:ext>
            </a:extLst>
          </p:cNvPr>
          <p:cNvSpPr/>
          <p:nvPr/>
        </p:nvSpPr>
        <p:spPr>
          <a:xfrm>
            <a:off x="6292200" y="2057247"/>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E530D19-BB0C-E2BC-955E-A09554BF668B}"/>
              </a:ext>
            </a:extLst>
          </p:cNvPr>
          <p:cNvSpPr/>
          <p:nvPr/>
        </p:nvSpPr>
        <p:spPr>
          <a:xfrm>
            <a:off x="6292200" y="2229041"/>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8465C4F-C405-97E8-2D87-53A27B3F310E}"/>
              </a:ext>
            </a:extLst>
          </p:cNvPr>
          <p:cNvSpPr/>
          <p:nvPr/>
        </p:nvSpPr>
        <p:spPr>
          <a:xfrm>
            <a:off x="6292200" y="2394064"/>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6E41C20-79E6-5A96-E627-7E4D72102CA6}"/>
              </a:ext>
            </a:extLst>
          </p:cNvPr>
          <p:cNvSpPr/>
          <p:nvPr/>
        </p:nvSpPr>
        <p:spPr>
          <a:xfrm>
            <a:off x="3774489" y="2936527"/>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9E0697B-AFAA-7717-E2BC-557F4A9EDE1A}"/>
              </a:ext>
            </a:extLst>
          </p:cNvPr>
          <p:cNvSpPr/>
          <p:nvPr/>
        </p:nvSpPr>
        <p:spPr>
          <a:xfrm>
            <a:off x="3774489" y="3101550"/>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71D2A5E-97FC-4333-4124-3C8DA9F736F5}"/>
              </a:ext>
            </a:extLst>
          </p:cNvPr>
          <p:cNvSpPr/>
          <p:nvPr/>
        </p:nvSpPr>
        <p:spPr>
          <a:xfrm>
            <a:off x="3774489" y="3273344"/>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DB25F3D-6F99-51E6-CEC4-DE5DE1FC6293}"/>
              </a:ext>
            </a:extLst>
          </p:cNvPr>
          <p:cNvSpPr/>
          <p:nvPr/>
        </p:nvSpPr>
        <p:spPr>
          <a:xfrm>
            <a:off x="3774489" y="3438367"/>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7DE1AAE-07BF-BF7F-3D28-B4DA1C80D880}"/>
              </a:ext>
            </a:extLst>
          </p:cNvPr>
          <p:cNvSpPr/>
          <p:nvPr/>
        </p:nvSpPr>
        <p:spPr>
          <a:xfrm>
            <a:off x="3947662" y="2936527"/>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48C5527-1ED6-3A66-EB69-5E658372F10B}"/>
              </a:ext>
            </a:extLst>
          </p:cNvPr>
          <p:cNvSpPr/>
          <p:nvPr/>
        </p:nvSpPr>
        <p:spPr>
          <a:xfrm>
            <a:off x="3947662" y="3101550"/>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53DF6EF-33DA-A1DA-F9D9-5AEEB4CD5A18}"/>
              </a:ext>
            </a:extLst>
          </p:cNvPr>
          <p:cNvSpPr/>
          <p:nvPr/>
        </p:nvSpPr>
        <p:spPr>
          <a:xfrm>
            <a:off x="3947662" y="3273344"/>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1A8FEC0-0902-6F2D-7169-652CA35A86F5}"/>
              </a:ext>
            </a:extLst>
          </p:cNvPr>
          <p:cNvSpPr/>
          <p:nvPr/>
        </p:nvSpPr>
        <p:spPr>
          <a:xfrm>
            <a:off x="3947662" y="3438367"/>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1065DD2-6FD8-523B-21C8-1A67DE186956}"/>
              </a:ext>
            </a:extLst>
          </p:cNvPr>
          <p:cNvSpPr/>
          <p:nvPr/>
        </p:nvSpPr>
        <p:spPr>
          <a:xfrm>
            <a:off x="4110542" y="2933639"/>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4B84A44-2E52-5964-A36A-022B8F77D009}"/>
              </a:ext>
            </a:extLst>
          </p:cNvPr>
          <p:cNvSpPr/>
          <p:nvPr/>
        </p:nvSpPr>
        <p:spPr>
          <a:xfrm>
            <a:off x="4110542" y="3098662"/>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4C9A749-D966-AA83-53A0-9980116658CC}"/>
              </a:ext>
            </a:extLst>
          </p:cNvPr>
          <p:cNvSpPr/>
          <p:nvPr/>
        </p:nvSpPr>
        <p:spPr>
          <a:xfrm>
            <a:off x="4110542" y="3270456"/>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7D48845-E7E1-CE2F-294F-465435AE21B8}"/>
              </a:ext>
            </a:extLst>
          </p:cNvPr>
          <p:cNvSpPr/>
          <p:nvPr/>
        </p:nvSpPr>
        <p:spPr>
          <a:xfrm>
            <a:off x="4110542" y="3435479"/>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6401B6F-ADE1-7A47-C4EC-E2DBF7713D15}"/>
              </a:ext>
            </a:extLst>
          </p:cNvPr>
          <p:cNvSpPr/>
          <p:nvPr/>
        </p:nvSpPr>
        <p:spPr>
          <a:xfrm>
            <a:off x="4283715" y="2933639"/>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2080DA2-78F8-845D-4ADB-3288C16C2F82}"/>
              </a:ext>
            </a:extLst>
          </p:cNvPr>
          <p:cNvSpPr/>
          <p:nvPr/>
        </p:nvSpPr>
        <p:spPr>
          <a:xfrm>
            <a:off x="4283715" y="3098662"/>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C534C2E-6BAE-B296-1715-4F52AAD0E677}"/>
              </a:ext>
            </a:extLst>
          </p:cNvPr>
          <p:cNvSpPr/>
          <p:nvPr/>
        </p:nvSpPr>
        <p:spPr>
          <a:xfrm>
            <a:off x="4283715" y="3270456"/>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AED1A29-CAC3-A2F5-BBD0-0BD3BAB1AE85}"/>
              </a:ext>
            </a:extLst>
          </p:cNvPr>
          <p:cNvSpPr/>
          <p:nvPr/>
        </p:nvSpPr>
        <p:spPr>
          <a:xfrm>
            <a:off x="4283715" y="3435479"/>
            <a:ext cx="126363" cy="131765"/>
          </a:xfrm>
          <a:prstGeom prst="ellipse">
            <a:avLst/>
          </a:prstGeom>
          <a:solidFill>
            <a:srgbClr val="326C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2D15589-E18D-F58A-AFFA-FFA8B18D1C64}"/>
              </a:ext>
            </a:extLst>
          </p:cNvPr>
          <p:cNvSpPr/>
          <p:nvPr/>
        </p:nvSpPr>
        <p:spPr>
          <a:xfrm>
            <a:off x="6295746" y="2737856"/>
            <a:ext cx="126363" cy="131765"/>
          </a:xfrm>
          <a:prstGeom prst="ellipse">
            <a:avLst/>
          </a:prstGeom>
          <a:solidFill>
            <a:srgbClr val="FFC00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F6D9EA9-D9C4-A1ED-58DD-D71346C68DE6}"/>
              </a:ext>
            </a:extLst>
          </p:cNvPr>
          <p:cNvSpPr txBox="1"/>
          <p:nvPr/>
        </p:nvSpPr>
        <p:spPr>
          <a:xfrm>
            <a:off x="7228712" y="2270143"/>
            <a:ext cx="1225657" cy="923330"/>
          </a:xfrm>
          <a:prstGeom prst="rect">
            <a:avLst/>
          </a:prstGeom>
          <a:noFill/>
        </p:spPr>
        <p:txBody>
          <a:bodyPr wrap="none" rtlCol="0">
            <a:spAutoFit/>
          </a:bodyPr>
          <a:lstStyle/>
          <a:p>
            <a:r>
              <a:rPr lang="en-US" b="1" dirty="0">
                <a:solidFill>
                  <a:srgbClr val="FF0000"/>
                </a:solidFill>
              </a:rPr>
              <a:t>Operator</a:t>
            </a:r>
          </a:p>
          <a:p>
            <a:r>
              <a:rPr lang="en-US" b="1" dirty="0">
                <a:solidFill>
                  <a:srgbClr val="FF0000"/>
                </a:solidFill>
              </a:rPr>
              <a:t>Custom</a:t>
            </a:r>
          </a:p>
          <a:p>
            <a:r>
              <a:rPr lang="en-US" b="1" dirty="0">
                <a:solidFill>
                  <a:srgbClr val="FF0000"/>
                </a:solidFill>
              </a:rPr>
              <a:t>controller</a:t>
            </a:r>
          </a:p>
        </p:txBody>
      </p:sp>
      <p:cxnSp>
        <p:nvCxnSpPr>
          <p:cNvPr id="67" name="Straight Arrow Connector 66">
            <a:extLst>
              <a:ext uri="{FF2B5EF4-FFF2-40B4-BE49-F238E27FC236}">
                <a16:creationId xmlns:a16="http://schemas.microsoft.com/office/drawing/2014/main" id="{99E1FAFD-D53E-66C6-84BA-094425E402E2}"/>
              </a:ext>
            </a:extLst>
          </p:cNvPr>
          <p:cNvCxnSpPr>
            <a:cxnSpLocks/>
            <a:stCxn id="66" idx="1"/>
          </p:cNvCxnSpPr>
          <p:nvPr/>
        </p:nvCxnSpPr>
        <p:spPr>
          <a:xfrm flipH="1">
            <a:off x="6454740" y="2731808"/>
            <a:ext cx="773972" cy="59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91610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1D860-A5C5-546F-B219-302D3D3BE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0661A-61AE-2145-F4E1-E94F2BE18D9A}"/>
              </a:ext>
            </a:extLst>
          </p:cNvPr>
          <p:cNvSpPr>
            <a:spLocks noGrp="1"/>
          </p:cNvSpPr>
          <p:nvPr>
            <p:ph type="title"/>
          </p:nvPr>
        </p:nvSpPr>
        <p:spPr/>
        <p:txBody>
          <a:bodyPr/>
          <a:lstStyle/>
          <a:p>
            <a:r>
              <a:rPr lang="en-US" dirty="0"/>
              <a:t>Kubernetes Security</a:t>
            </a:r>
            <a:br>
              <a:rPr lang="en-US" dirty="0"/>
            </a:br>
            <a:r>
              <a:rPr lang="en-US" dirty="0"/>
              <a:t>RBAC</a:t>
            </a:r>
          </a:p>
        </p:txBody>
      </p:sp>
      <p:sp>
        <p:nvSpPr>
          <p:cNvPr id="3" name="Text Placeholder 2">
            <a:extLst>
              <a:ext uri="{FF2B5EF4-FFF2-40B4-BE49-F238E27FC236}">
                <a16:creationId xmlns:a16="http://schemas.microsoft.com/office/drawing/2014/main" id="{F72872B6-2645-295C-7B9D-BC23BEF52647}"/>
              </a:ext>
            </a:extLst>
          </p:cNvPr>
          <p:cNvSpPr>
            <a:spLocks noGrp="1"/>
          </p:cNvSpPr>
          <p:nvPr>
            <p:ph type="body" idx="1"/>
          </p:nvPr>
        </p:nvSpPr>
        <p:spPr/>
        <p:txBody>
          <a:bodyPr/>
          <a:lstStyle/>
          <a:p>
            <a:r>
              <a:rPr lang="en-US" dirty="0"/>
              <a:t>Role Based Access Control</a:t>
            </a:r>
          </a:p>
        </p:txBody>
      </p:sp>
    </p:spTree>
    <p:extLst>
      <p:ext uri="{BB962C8B-B14F-4D97-AF65-F5344CB8AC3E}">
        <p14:creationId xmlns:p14="http://schemas.microsoft.com/office/powerpoint/2010/main" val="13065659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FF51-2608-98B9-9263-C3CFD1432486}"/>
              </a:ext>
            </a:extLst>
          </p:cNvPr>
          <p:cNvSpPr>
            <a:spLocks noGrp="1"/>
          </p:cNvSpPr>
          <p:nvPr>
            <p:ph type="title"/>
          </p:nvPr>
        </p:nvSpPr>
        <p:spPr/>
        <p:txBody>
          <a:bodyPr/>
          <a:lstStyle/>
          <a:p>
            <a:r>
              <a:rPr lang="en-US" dirty="0"/>
              <a:t>Kubernetes RBAC Security</a:t>
            </a:r>
          </a:p>
        </p:txBody>
      </p:sp>
      <p:pic>
        <p:nvPicPr>
          <p:cNvPr id="27650" name="Picture 2" descr="RBAC">
            <a:extLst>
              <a:ext uri="{FF2B5EF4-FFF2-40B4-BE49-F238E27FC236}">
                <a16:creationId xmlns:a16="http://schemas.microsoft.com/office/drawing/2014/main" id="{91A8C439-F3F1-E7D6-6105-466A7CADE3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1335" y="3681459"/>
            <a:ext cx="3962400" cy="1714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7D2AF4-CBD1-53C0-6A8C-8BC84374B799}"/>
              </a:ext>
            </a:extLst>
          </p:cNvPr>
          <p:cNvSpPr txBox="1"/>
          <p:nvPr/>
        </p:nvSpPr>
        <p:spPr>
          <a:xfrm>
            <a:off x="628650" y="1102489"/>
            <a:ext cx="7886700" cy="1200329"/>
          </a:xfrm>
          <a:prstGeom prst="rect">
            <a:avLst/>
          </a:prstGeom>
          <a:noFill/>
        </p:spPr>
        <p:txBody>
          <a:bodyPr wrap="square">
            <a:spAutoFit/>
          </a:bodyPr>
          <a:lstStyle/>
          <a:p>
            <a:r>
              <a:rPr lang="en-US" b="1" i="0" dirty="0">
                <a:solidFill>
                  <a:srgbClr val="000000"/>
                </a:solidFill>
                <a:effectLst/>
                <a:latin typeface="OpenSans"/>
              </a:rPr>
              <a:t>Role-based access control (RBAC)</a:t>
            </a:r>
            <a:r>
              <a:rPr lang="en-US" b="0" i="0" dirty="0">
                <a:solidFill>
                  <a:srgbClr val="000000"/>
                </a:solidFill>
                <a:effectLst/>
                <a:latin typeface="OpenSans"/>
              </a:rPr>
              <a:t> is a technique of </a:t>
            </a:r>
            <a:r>
              <a:rPr lang="en-US" b="1" i="0" dirty="0">
                <a:solidFill>
                  <a:srgbClr val="000000"/>
                </a:solidFill>
                <a:effectLst/>
                <a:latin typeface="OpenSans"/>
              </a:rPr>
              <a:t>regulating access</a:t>
            </a:r>
            <a:r>
              <a:rPr lang="en-US" b="0" i="0" dirty="0">
                <a:solidFill>
                  <a:srgbClr val="000000"/>
                </a:solidFill>
                <a:effectLst/>
                <a:latin typeface="OpenSans"/>
              </a:rPr>
              <a:t> to a computer or network resources based on the roles of individual users within an enterprise. In this context, access is the ability of a </a:t>
            </a:r>
            <a:r>
              <a:rPr lang="en-US" b="1" i="0" dirty="0">
                <a:solidFill>
                  <a:srgbClr val="000000"/>
                </a:solidFill>
                <a:effectLst/>
                <a:latin typeface="OpenSans"/>
              </a:rPr>
              <a:t>private user</a:t>
            </a:r>
            <a:r>
              <a:rPr lang="en-US" b="0" i="0" dirty="0">
                <a:solidFill>
                  <a:srgbClr val="000000"/>
                </a:solidFill>
                <a:effectLst/>
                <a:latin typeface="OpenSans"/>
              </a:rPr>
              <a:t> to perform a </a:t>
            </a:r>
            <a:r>
              <a:rPr lang="en-US" b="1" i="0" dirty="0">
                <a:solidFill>
                  <a:srgbClr val="000000"/>
                </a:solidFill>
                <a:effectLst/>
                <a:latin typeface="OpenSans"/>
              </a:rPr>
              <a:t>selected</a:t>
            </a:r>
            <a:r>
              <a:rPr lang="en-US" b="0" i="0" dirty="0">
                <a:solidFill>
                  <a:srgbClr val="000000"/>
                </a:solidFill>
                <a:effectLst/>
                <a:latin typeface="OpenSans"/>
              </a:rPr>
              <a:t> task, like read, create, or modify a file.</a:t>
            </a:r>
            <a:endParaRPr lang="en-US" dirty="0"/>
          </a:p>
        </p:txBody>
      </p:sp>
      <p:pic>
        <p:nvPicPr>
          <p:cNvPr id="27652" name="Picture 4">
            <a:extLst>
              <a:ext uri="{FF2B5EF4-FFF2-40B4-BE49-F238E27FC236}">
                <a16:creationId xmlns:a16="http://schemas.microsoft.com/office/drawing/2014/main" id="{F462B914-CFFF-6858-FBC0-F23CBC449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040" y="2972423"/>
            <a:ext cx="620584" cy="603615"/>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55E2057F-341F-D9FA-E062-C5EB53A87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8034" y="2972423"/>
            <a:ext cx="620584" cy="606039"/>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a:extLst>
              <a:ext uri="{FF2B5EF4-FFF2-40B4-BE49-F238E27FC236}">
                <a16:creationId xmlns:a16="http://schemas.microsoft.com/office/drawing/2014/main" id="{4C911529-B99B-BD3A-D3DF-A8278097E6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9040" y="5498956"/>
            <a:ext cx="620584" cy="606039"/>
          </a:xfrm>
          <a:prstGeom prst="rect">
            <a:avLst/>
          </a:prstGeom>
          <a:noFill/>
          <a:extLst>
            <a:ext uri="{909E8E84-426E-40DD-AFC4-6F175D3DCCD1}">
              <a14:hiddenFill xmlns:a14="http://schemas.microsoft.com/office/drawing/2010/main">
                <a:solidFill>
                  <a:srgbClr val="FFFFFF"/>
                </a:solidFill>
              </a14:hiddenFill>
            </a:ext>
          </a:extLst>
        </p:spPr>
      </p:pic>
      <p:pic>
        <p:nvPicPr>
          <p:cNvPr id="27658" name="Picture 10">
            <a:extLst>
              <a:ext uri="{FF2B5EF4-FFF2-40B4-BE49-F238E27FC236}">
                <a16:creationId xmlns:a16="http://schemas.microsoft.com/office/drawing/2014/main" id="{88F311DB-1CBB-4FAC-685A-97D3875BF6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8034" y="5498956"/>
            <a:ext cx="623410" cy="60879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6ED2705-50C4-1108-FB25-BC3A2283B51C}"/>
              </a:ext>
            </a:extLst>
          </p:cNvPr>
          <p:cNvCxnSpPr>
            <a:cxnSpLocks/>
          </p:cNvCxnSpPr>
          <p:nvPr/>
        </p:nvCxnSpPr>
        <p:spPr>
          <a:xfrm>
            <a:off x="3672189" y="2866769"/>
            <a:ext cx="0" cy="3344562"/>
          </a:xfrm>
          <a:prstGeom prst="line">
            <a:avLst/>
          </a:prstGeom>
          <a:ln w="9525">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7D7F242-767B-26FE-C037-693C82B16C3B}"/>
              </a:ext>
            </a:extLst>
          </p:cNvPr>
          <p:cNvCxnSpPr>
            <a:cxnSpLocks/>
          </p:cNvCxnSpPr>
          <p:nvPr/>
        </p:nvCxnSpPr>
        <p:spPr>
          <a:xfrm>
            <a:off x="5991140" y="2866769"/>
            <a:ext cx="0" cy="3344562"/>
          </a:xfrm>
          <a:prstGeom prst="line">
            <a:avLst/>
          </a:prstGeom>
          <a:ln w="9525">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12D0CA1-436F-3C15-3113-EA5185520CE1}"/>
              </a:ext>
            </a:extLst>
          </p:cNvPr>
          <p:cNvCxnSpPr>
            <a:cxnSpLocks/>
          </p:cNvCxnSpPr>
          <p:nvPr/>
        </p:nvCxnSpPr>
        <p:spPr>
          <a:xfrm>
            <a:off x="4780175" y="2866769"/>
            <a:ext cx="0" cy="3344562"/>
          </a:xfrm>
          <a:prstGeom prst="line">
            <a:avLst/>
          </a:prstGeom>
          <a:ln w="9525">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A8C8743-13EA-10B6-92A6-AB87EF9D4526}"/>
              </a:ext>
            </a:extLst>
          </p:cNvPr>
          <p:cNvCxnSpPr>
            <a:cxnSpLocks/>
          </p:cNvCxnSpPr>
          <p:nvPr/>
        </p:nvCxnSpPr>
        <p:spPr>
          <a:xfrm flipH="1">
            <a:off x="2621607" y="3615555"/>
            <a:ext cx="4341855" cy="0"/>
          </a:xfrm>
          <a:prstGeom prst="line">
            <a:avLst/>
          </a:prstGeom>
          <a:ln w="9525">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73DDD93-50C0-2F9D-6F39-F0AD94956C80}"/>
              </a:ext>
            </a:extLst>
          </p:cNvPr>
          <p:cNvCxnSpPr>
            <a:cxnSpLocks/>
          </p:cNvCxnSpPr>
          <p:nvPr/>
        </p:nvCxnSpPr>
        <p:spPr>
          <a:xfrm flipH="1">
            <a:off x="2621607" y="5456883"/>
            <a:ext cx="4341855" cy="0"/>
          </a:xfrm>
          <a:prstGeom prst="line">
            <a:avLst/>
          </a:prstGeom>
          <a:ln w="9525">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B997C14-4022-6EA6-25E2-1CA766946D8E}"/>
              </a:ext>
            </a:extLst>
          </p:cNvPr>
          <p:cNvSpPr txBox="1"/>
          <p:nvPr/>
        </p:nvSpPr>
        <p:spPr>
          <a:xfrm>
            <a:off x="1280163" y="2972423"/>
            <a:ext cx="1910203" cy="369332"/>
          </a:xfrm>
          <a:prstGeom prst="rect">
            <a:avLst/>
          </a:prstGeom>
          <a:noFill/>
        </p:spPr>
        <p:txBody>
          <a:bodyPr wrap="none" rtlCol="0">
            <a:spAutoFit/>
          </a:bodyPr>
          <a:lstStyle/>
          <a:p>
            <a:r>
              <a:rPr lang="en-US" dirty="0"/>
              <a:t>Namespace level</a:t>
            </a:r>
          </a:p>
        </p:txBody>
      </p:sp>
      <p:sp>
        <p:nvSpPr>
          <p:cNvPr id="15" name="TextBox 14">
            <a:extLst>
              <a:ext uri="{FF2B5EF4-FFF2-40B4-BE49-F238E27FC236}">
                <a16:creationId xmlns:a16="http://schemas.microsoft.com/office/drawing/2014/main" id="{F114C43D-F1C0-0607-1A10-C0A28EF85DDD}"/>
              </a:ext>
            </a:extLst>
          </p:cNvPr>
          <p:cNvSpPr txBox="1"/>
          <p:nvPr/>
        </p:nvSpPr>
        <p:spPr>
          <a:xfrm>
            <a:off x="1782676" y="5653593"/>
            <a:ext cx="1426801" cy="369332"/>
          </a:xfrm>
          <a:prstGeom prst="rect">
            <a:avLst/>
          </a:prstGeom>
          <a:noFill/>
        </p:spPr>
        <p:txBody>
          <a:bodyPr wrap="none" rtlCol="0">
            <a:spAutoFit/>
          </a:bodyPr>
          <a:lstStyle/>
          <a:p>
            <a:r>
              <a:rPr lang="en-US" dirty="0"/>
              <a:t>Cluster level</a:t>
            </a:r>
          </a:p>
        </p:txBody>
      </p:sp>
      <p:sp>
        <p:nvSpPr>
          <p:cNvPr id="16" name="TextBox 15">
            <a:extLst>
              <a:ext uri="{FF2B5EF4-FFF2-40B4-BE49-F238E27FC236}">
                <a16:creationId xmlns:a16="http://schemas.microsoft.com/office/drawing/2014/main" id="{E9DE9AA6-128F-AC8E-0F6A-CDA9C8831817}"/>
              </a:ext>
            </a:extLst>
          </p:cNvPr>
          <p:cNvSpPr txBox="1"/>
          <p:nvPr/>
        </p:nvSpPr>
        <p:spPr>
          <a:xfrm>
            <a:off x="3869040" y="2475471"/>
            <a:ext cx="631904" cy="369332"/>
          </a:xfrm>
          <a:prstGeom prst="rect">
            <a:avLst/>
          </a:prstGeom>
          <a:noFill/>
        </p:spPr>
        <p:txBody>
          <a:bodyPr wrap="none" rtlCol="0">
            <a:spAutoFit/>
          </a:bodyPr>
          <a:lstStyle/>
          <a:p>
            <a:r>
              <a:rPr lang="en-US" dirty="0"/>
              <a:t>Role</a:t>
            </a:r>
          </a:p>
        </p:txBody>
      </p:sp>
      <p:sp>
        <p:nvSpPr>
          <p:cNvPr id="17" name="TextBox 16">
            <a:extLst>
              <a:ext uri="{FF2B5EF4-FFF2-40B4-BE49-F238E27FC236}">
                <a16:creationId xmlns:a16="http://schemas.microsoft.com/office/drawing/2014/main" id="{0E0A7D22-5361-3AF5-05AB-7A1F7B6F154E}"/>
              </a:ext>
            </a:extLst>
          </p:cNvPr>
          <p:cNvSpPr txBox="1"/>
          <p:nvPr/>
        </p:nvSpPr>
        <p:spPr>
          <a:xfrm>
            <a:off x="4904096" y="2475471"/>
            <a:ext cx="928459" cy="369332"/>
          </a:xfrm>
          <a:prstGeom prst="rect">
            <a:avLst/>
          </a:prstGeom>
          <a:noFill/>
        </p:spPr>
        <p:txBody>
          <a:bodyPr wrap="none" rtlCol="0">
            <a:spAutoFit/>
          </a:bodyPr>
          <a:lstStyle/>
          <a:p>
            <a:r>
              <a:rPr lang="en-US" dirty="0"/>
              <a:t>Binding</a:t>
            </a:r>
          </a:p>
        </p:txBody>
      </p:sp>
      <p:sp>
        <p:nvSpPr>
          <p:cNvPr id="18" name="TextBox 17">
            <a:extLst>
              <a:ext uri="{FF2B5EF4-FFF2-40B4-BE49-F238E27FC236}">
                <a16:creationId xmlns:a16="http://schemas.microsoft.com/office/drawing/2014/main" id="{C7D7D802-9C3E-E5A8-E063-EE7CE5670649}"/>
              </a:ext>
            </a:extLst>
          </p:cNvPr>
          <p:cNvSpPr txBox="1"/>
          <p:nvPr/>
        </p:nvSpPr>
        <p:spPr>
          <a:xfrm>
            <a:off x="6115060" y="2475471"/>
            <a:ext cx="946093" cy="369332"/>
          </a:xfrm>
          <a:prstGeom prst="rect">
            <a:avLst/>
          </a:prstGeom>
          <a:noFill/>
        </p:spPr>
        <p:txBody>
          <a:bodyPr wrap="none" rtlCol="0">
            <a:spAutoFit/>
          </a:bodyPr>
          <a:lstStyle/>
          <a:p>
            <a:r>
              <a:rPr lang="en-US" dirty="0"/>
              <a:t>Subject</a:t>
            </a:r>
          </a:p>
        </p:txBody>
      </p:sp>
      <p:sp>
        <p:nvSpPr>
          <p:cNvPr id="20" name="TextBox 19">
            <a:extLst>
              <a:ext uri="{FF2B5EF4-FFF2-40B4-BE49-F238E27FC236}">
                <a16:creationId xmlns:a16="http://schemas.microsoft.com/office/drawing/2014/main" id="{2E9EC468-CD51-0389-8AB4-9B064A99FCAC}"/>
              </a:ext>
            </a:extLst>
          </p:cNvPr>
          <p:cNvSpPr txBox="1"/>
          <p:nvPr/>
        </p:nvSpPr>
        <p:spPr>
          <a:xfrm>
            <a:off x="525335" y="6400802"/>
            <a:ext cx="4572000" cy="215444"/>
          </a:xfrm>
          <a:prstGeom prst="rect">
            <a:avLst/>
          </a:prstGeom>
          <a:noFill/>
        </p:spPr>
        <p:txBody>
          <a:bodyPr wrap="square">
            <a:spAutoFit/>
          </a:bodyPr>
          <a:lstStyle/>
          <a:p>
            <a:r>
              <a:rPr lang="en-US" sz="800" dirty="0"/>
              <a:t>Source: https://k21academy.com/docker-kubernetes/</a:t>
            </a:r>
            <a:r>
              <a:rPr lang="en-US" sz="800" dirty="0" err="1"/>
              <a:t>rbac</a:t>
            </a:r>
            <a:r>
              <a:rPr lang="en-US" sz="800" dirty="0"/>
              <a:t>-role-based-access-control/</a:t>
            </a:r>
          </a:p>
        </p:txBody>
      </p:sp>
    </p:spTree>
    <p:extLst>
      <p:ext uri="{BB962C8B-B14F-4D97-AF65-F5344CB8AC3E}">
        <p14:creationId xmlns:p14="http://schemas.microsoft.com/office/powerpoint/2010/main" val="38652151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A961-3085-EA30-B360-47F4E1F82A71}"/>
              </a:ext>
            </a:extLst>
          </p:cNvPr>
          <p:cNvSpPr>
            <a:spLocks noGrp="1"/>
          </p:cNvSpPr>
          <p:nvPr>
            <p:ph type="title"/>
          </p:nvPr>
        </p:nvSpPr>
        <p:spPr/>
        <p:txBody>
          <a:bodyPr/>
          <a:lstStyle/>
          <a:p>
            <a:r>
              <a:rPr lang="en-US" dirty="0"/>
              <a:t>Authentication and Authorization</a:t>
            </a:r>
          </a:p>
        </p:txBody>
      </p:sp>
      <p:pic>
        <p:nvPicPr>
          <p:cNvPr id="28674" name="Picture 2" descr="Authentication and Authorization in RBAC">
            <a:extLst>
              <a:ext uri="{FF2B5EF4-FFF2-40B4-BE49-F238E27FC236}">
                <a16:creationId xmlns:a16="http://schemas.microsoft.com/office/drawing/2014/main" id="{0BD74311-AE88-3CF1-434B-C9CBFFA29D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2106739"/>
            <a:ext cx="7886700" cy="35494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9B2188-C542-4C38-A6F7-597198657D9B}"/>
              </a:ext>
            </a:extLst>
          </p:cNvPr>
          <p:cNvSpPr txBox="1"/>
          <p:nvPr/>
        </p:nvSpPr>
        <p:spPr>
          <a:xfrm>
            <a:off x="628650" y="1084473"/>
            <a:ext cx="7886700" cy="646331"/>
          </a:xfrm>
          <a:prstGeom prst="rect">
            <a:avLst/>
          </a:prstGeom>
          <a:noFill/>
        </p:spPr>
        <p:txBody>
          <a:bodyPr wrap="square">
            <a:spAutoFit/>
          </a:bodyPr>
          <a:lstStyle/>
          <a:p>
            <a:r>
              <a:rPr lang="en-US" b="0" i="0" dirty="0">
                <a:solidFill>
                  <a:srgbClr val="000000"/>
                </a:solidFill>
                <a:effectLst/>
                <a:latin typeface="OpenSans"/>
              </a:rPr>
              <a:t>In Kubernetes, you must be </a:t>
            </a:r>
            <a:r>
              <a:rPr lang="en-US" b="1" i="0" dirty="0">
                <a:solidFill>
                  <a:srgbClr val="000000"/>
                </a:solidFill>
                <a:effectLst/>
                <a:latin typeface="OpenSans"/>
              </a:rPr>
              <a:t>authenticated</a:t>
            </a:r>
            <a:r>
              <a:rPr lang="en-US" b="0" i="0" dirty="0">
                <a:solidFill>
                  <a:srgbClr val="000000"/>
                </a:solidFill>
                <a:effectLst/>
                <a:latin typeface="OpenSans"/>
              </a:rPr>
              <a:t> (logged in) before your request can be</a:t>
            </a:r>
            <a:r>
              <a:rPr lang="en-US" b="1" i="0" dirty="0">
                <a:solidFill>
                  <a:srgbClr val="000000"/>
                </a:solidFill>
                <a:effectLst/>
                <a:latin typeface="OpenSans"/>
              </a:rPr>
              <a:t> authorized</a:t>
            </a:r>
            <a:r>
              <a:rPr lang="en-US" b="0" i="0" dirty="0">
                <a:solidFill>
                  <a:srgbClr val="000000"/>
                </a:solidFill>
                <a:effectLst/>
                <a:latin typeface="OpenSans"/>
              </a:rPr>
              <a:t> (granted permission to access).</a:t>
            </a:r>
            <a:endParaRPr lang="en-US" dirty="0"/>
          </a:p>
        </p:txBody>
      </p:sp>
      <p:sp>
        <p:nvSpPr>
          <p:cNvPr id="6" name="Rectangle 5">
            <a:extLst>
              <a:ext uri="{FF2B5EF4-FFF2-40B4-BE49-F238E27FC236}">
                <a16:creationId xmlns:a16="http://schemas.microsoft.com/office/drawing/2014/main" id="{7E994ADB-CE33-8A6C-059C-D6EF2A6C1D2F}"/>
              </a:ext>
            </a:extLst>
          </p:cNvPr>
          <p:cNvSpPr/>
          <p:nvPr/>
        </p:nvSpPr>
        <p:spPr>
          <a:xfrm>
            <a:off x="645126" y="4028303"/>
            <a:ext cx="977728" cy="10873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6" name="Picture 4">
            <a:extLst>
              <a:ext uri="{FF2B5EF4-FFF2-40B4-BE49-F238E27FC236}">
                <a16:creationId xmlns:a16="http://schemas.microsoft.com/office/drawing/2014/main" id="{F9AC0D7D-D74A-633E-68A7-257CEAAAE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17" y="4179844"/>
            <a:ext cx="958313" cy="9358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B6B8EF-2C0A-A55A-F72B-528487B4CE21}"/>
              </a:ext>
            </a:extLst>
          </p:cNvPr>
          <p:cNvSpPr txBox="1"/>
          <p:nvPr/>
        </p:nvSpPr>
        <p:spPr>
          <a:xfrm>
            <a:off x="525335" y="6400802"/>
            <a:ext cx="4572000" cy="215444"/>
          </a:xfrm>
          <a:prstGeom prst="rect">
            <a:avLst/>
          </a:prstGeom>
          <a:noFill/>
        </p:spPr>
        <p:txBody>
          <a:bodyPr wrap="square">
            <a:spAutoFit/>
          </a:bodyPr>
          <a:lstStyle/>
          <a:p>
            <a:r>
              <a:rPr lang="en-US" sz="800" dirty="0"/>
              <a:t>Source: https://k21academy.com/docker-kubernetes/</a:t>
            </a:r>
            <a:r>
              <a:rPr lang="en-US" sz="800" dirty="0" err="1"/>
              <a:t>rbac</a:t>
            </a:r>
            <a:r>
              <a:rPr lang="en-US" sz="800" dirty="0"/>
              <a:t>-role-based-access-control/</a:t>
            </a:r>
          </a:p>
        </p:txBody>
      </p:sp>
    </p:spTree>
    <p:extLst>
      <p:ext uri="{BB962C8B-B14F-4D97-AF65-F5344CB8AC3E}">
        <p14:creationId xmlns:p14="http://schemas.microsoft.com/office/powerpoint/2010/main" val="36007039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0B750-32B8-D6E8-D6A9-849EDF0EBF78}"/>
              </a:ext>
            </a:extLst>
          </p:cNvPr>
          <p:cNvSpPr>
            <a:spLocks noGrp="1"/>
          </p:cNvSpPr>
          <p:nvPr>
            <p:ph type="title"/>
          </p:nvPr>
        </p:nvSpPr>
        <p:spPr/>
        <p:txBody>
          <a:bodyPr/>
          <a:lstStyle/>
          <a:p>
            <a:r>
              <a:rPr lang="en-US" dirty="0"/>
              <a:t>Role Binding in RBAC</a:t>
            </a:r>
          </a:p>
        </p:txBody>
      </p:sp>
      <p:pic>
        <p:nvPicPr>
          <p:cNvPr id="25602" name="Picture 2" descr="Role Binding in RBAC">
            <a:extLst>
              <a:ext uri="{FF2B5EF4-FFF2-40B4-BE49-F238E27FC236}">
                <a16:creationId xmlns:a16="http://schemas.microsoft.com/office/drawing/2014/main" id="{E924E32A-D382-7933-D82A-5CD12070A9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9987" y="2767977"/>
            <a:ext cx="4987456" cy="3533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50093A-7DFF-97E6-AAE9-4FB5F81D6724}"/>
              </a:ext>
            </a:extLst>
          </p:cNvPr>
          <p:cNvSpPr txBox="1"/>
          <p:nvPr/>
        </p:nvSpPr>
        <p:spPr>
          <a:xfrm>
            <a:off x="628650" y="1289455"/>
            <a:ext cx="7886700" cy="1200329"/>
          </a:xfrm>
          <a:prstGeom prst="rect">
            <a:avLst/>
          </a:prstGeom>
          <a:noFill/>
        </p:spPr>
        <p:txBody>
          <a:bodyPr wrap="square">
            <a:spAutoFit/>
          </a:bodyPr>
          <a:lstStyle/>
          <a:p>
            <a:r>
              <a:rPr lang="en-US" b="1" i="0" dirty="0">
                <a:solidFill>
                  <a:srgbClr val="000000"/>
                </a:solidFill>
                <a:effectLst/>
                <a:latin typeface="OpenSans"/>
              </a:rPr>
              <a:t>Role Binding in Kubernetes Role Based Access Control</a:t>
            </a:r>
            <a:r>
              <a:rPr lang="en-US" b="0" i="0" dirty="0">
                <a:solidFill>
                  <a:srgbClr val="000000"/>
                </a:solidFill>
                <a:effectLst/>
                <a:latin typeface="OpenSans"/>
              </a:rPr>
              <a:t> is used for granting permission to a</a:t>
            </a:r>
            <a:r>
              <a:rPr lang="en-US" b="1" i="0" dirty="0">
                <a:solidFill>
                  <a:srgbClr val="000000"/>
                </a:solidFill>
                <a:effectLst/>
                <a:latin typeface="OpenSans"/>
              </a:rPr>
              <a:t> Subject</a:t>
            </a:r>
            <a:r>
              <a:rPr lang="en-US" b="0" i="0" dirty="0">
                <a:solidFill>
                  <a:srgbClr val="000000"/>
                </a:solidFill>
                <a:effectLst/>
                <a:latin typeface="OpenSans"/>
              </a:rPr>
              <a:t> in a Kubernetes cluster. Subjects are nothing but a  </a:t>
            </a:r>
            <a:r>
              <a:rPr lang="en-US" b="1" i="0" dirty="0">
                <a:solidFill>
                  <a:srgbClr val="000000"/>
                </a:solidFill>
                <a:effectLst/>
                <a:latin typeface="OpenSans"/>
              </a:rPr>
              <a:t>group</a:t>
            </a:r>
            <a:r>
              <a:rPr lang="en-US" b="0" i="0" dirty="0">
                <a:solidFill>
                  <a:srgbClr val="000000"/>
                </a:solidFill>
                <a:effectLst/>
                <a:latin typeface="OpenSans"/>
              </a:rPr>
              <a:t> of users, services, or team making an attempt at Kubernetes API. It defines what </a:t>
            </a:r>
            <a:r>
              <a:rPr lang="en-US" b="1" i="0" dirty="0">
                <a:solidFill>
                  <a:srgbClr val="000000"/>
                </a:solidFill>
                <a:effectLst/>
                <a:latin typeface="OpenSans"/>
              </a:rPr>
              <a:t>operations</a:t>
            </a:r>
            <a:r>
              <a:rPr lang="en-US" b="0" i="0" dirty="0">
                <a:solidFill>
                  <a:srgbClr val="000000"/>
                </a:solidFill>
                <a:effectLst/>
                <a:latin typeface="OpenSans"/>
              </a:rPr>
              <a:t> a user, service, or a group can perform.</a:t>
            </a:r>
            <a:endParaRPr lang="en-US" dirty="0"/>
          </a:p>
        </p:txBody>
      </p:sp>
      <p:sp>
        <p:nvSpPr>
          <p:cNvPr id="6" name="TextBox 5">
            <a:extLst>
              <a:ext uri="{FF2B5EF4-FFF2-40B4-BE49-F238E27FC236}">
                <a16:creationId xmlns:a16="http://schemas.microsoft.com/office/drawing/2014/main" id="{6E6B95F4-E567-ECB7-D1FB-F11AD3B15F69}"/>
              </a:ext>
            </a:extLst>
          </p:cNvPr>
          <p:cNvSpPr txBox="1"/>
          <p:nvPr/>
        </p:nvSpPr>
        <p:spPr>
          <a:xfrm>
            <a:off x="525335" y="6400802"/>
            <a:ext cx="4572000" cy="215444"/>
          </a:xfrm>
          <a:prstGeom prst="rect">
            <a:avLst/>
          </a:prstGeom>
          <a:noFill/>
        </p:spPr>
        <p:txBody>
          <a:bodyPr wrap="square">
            <a:spAutoFit/>
          </a:bodyPr>
          <a:lstStyle/>
          <a:p>
            <a:r>
              <a:rPr lang="en-US" sz="800" dirty="0"/>
              <a:t>Source: https://k21academy.com/docker-kubernetes/</a:t>
            </a:r>
            <a:r>
              <a:rPr lang="en-US" sz="800" dirty="0" err="1"/>
              <a:t>rbac</a:t>
            </a:r>
            <a:r>
              <a:rPr lang="en-US" sz="800" dirty="0"/>
              <a:t>-role-based-access-control/</a:t>
            </a:r>
          </a:p>
        </p:txBody>
      </p:sp>
    </p:spTree>
    <p:extLst>
      <p:ext uri="{BB962C8B-B14F-4D97-AF65-F5344CB8AC3E}">
        <p14:creationId xmlns:p14="http://schemas.microsoft.com/office/powerpoint/2010/main" val="33969550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6FD7-EB32-9BF9-DDEB-984EABC46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C6C75-9531-E96B-3AC7-81198C34FD77}"/>
              </a:ext>
            </a:extLst>
          </p:cNvPr>
          <p:cNvSpPr>
            <a:spLocks noGrp="1"/>
          </p:cNvSpPr>
          <p:nvPr>
            <p:ph type="title"/>
          </p:nvPr>
        </p:nvSpPr>
        <p:spPr/>
        <p:txBody>
          <a:bodyPr/>
          <a:lstStyle/>
          <a:p>
            <a:r>
              <a:rPr lang="en-US" dirty="0"/>
              <a:t>Cluster Role Binding in RBAC</a:t>
            </a:r>
          </a:p>
        </p:txBody>
      </p:sp>
      <p:sp>
        <p:nvSpPr>
          <p:cNvPr id="5" name="TextBox 4">
            <a:extLst>
              <a:ext uri="{FF2B5EF4-FFF2-40B4-BE49-F238E27FC236}">
                <a16:creationId xmlns:a16="http://schemas.microsoft.com/office/drawing/2014/main" id="{1FCA4678-DD47-2E8D-B1D6-532DAAD97DA7}"/>
              </a:ext>
            </a:extLst>
          </p:cNvPr>
          <p:cNvSpPr txBox="1"/>
          <p:nvPr/>
        </p:nvSpPr>
        <p:spPr>
          <a:xfrm>
            <a:off x="628650" y="1139567"/>
            <a:ext cx="7886700" cy="1754326"/>
          </a:xfrm>
          <a:prstGeom prst="rect">
            <a:avLst/>
          </a:prstGeom>
          <a:noFill/>
        </p:spPr>
        <p:txBody>
          <a:bodyPr wrap="square">
            <a:spAutoFit/>
          </a:bodyPr>
          <a:lstStyle/>
          <a:p>
            <a:r>
              <a:rPr lang="en-US" b="1" i="0" dirty="0">
                <a:solidFill>
                  <a:srgbClr val="000000"/>
                </a:solidFill>
                <a:effectLst/>
                <a:latin typeface="OpenSans"/>
              </a:rPr>
              <a:t>Cluster Role Binding in RBAC</a:t>
            </a:r>
            <a:r>
              <a:rPr lang="en-US" b="0" i="0" dirty="0">
                <a:solidFill>
                  <a:srgbClr val="000000"/>
                </a:solidFill>
                <a:effectLst/>
                <a:latin typeface="OpenSans"/>
              </a:rPr>
              <a:t> is used to grant permission to a subject on a </a:t>
            </a:r>
            <a:r>
              <a:rPr lang="en-US" b="1" i="0" dirty="0">
                <a:solidFill>
                  <a:srgbClr val="000000"/>
                </a:solidFill>
                <a:effectLst/>
                <a:latin typeface="OpenSans"/>
              </a:rPr>
              <a:t>cluster-level</a:t>
            </a:r>
            <a:r>
              <a:rPr lang="en-US" b="0" i="0" dirty="0">
                <a:solidFill>
                  <a:srgbClr val="000000"/>
                </a:solidFill>
                <a:effectLst/>
                <a:latin typeface="OpenSans"/>
              </a:rPr>
              <a:t> in all the namespaces. It will offer you </a:t>
            </a:r>
            <a:r>
              <a:rPr lang="en-US" b="1" i="0" dirty="0">
                <a:solidFill>
                  <a:srgbClr val="000000"/>
                </a:solidFill>
                <a:effectLst/>
                <a:latin typeface="OpenSans"/>
              </a:rPr>
              <a:t>permissions</a:t>
            </a:r>
            <a:r>
              <a:rPr lang="en-US" b="0" i="0" dirty="0">
                <a:solidFill>
                  <a:srgbClr val="000000"/>
                </a:solidFill>
                <a:effectLst/>
                <a:latin typeface="OpenSans"/>
              </a:rPr>
              <a:t> for cluster resources and it can even offer you with </a:t>
            </a:r>
            <a:r>
              <a:rPr lang="en-US" b="1" i="0" dirty="0">
                <a:solidFill>
                  <a:srgbClr val="000000"/>
                </a:solidFill>
                <a:effectLst/>
                <a:latin typeface="OpenSans"/>
              </a:rPr>
              <a:t>permissions</a:t>
            </a:r>
            <a:r>
              <a:rPr lang="en-US" b="0" i="0" dirty="0">
                <a:solidFill>
                  <a:srgbClr val="000000"/>
                </a:solidFill>
                <a:effectLst/>
                <a:latin typeface="OpenSans"/>
              </a:rPr>
              <a:t> for resources within any namespace within a cluster. </a:t>
            </a:r>
            <a:r>
              <a:rPr lang="en-US" b="1" i="0" dirty="0">
                <a:solidFill>
                  <a:srgbClr val="000000"/>
                </a:solidFill>
                <a:effectLst/>
                <a:latin typeface="OpenSans"/>
              </a:rPr>
              <a:t>Cluster role bindings</a:t>
            </a:r>
            <a:r>
              <a:rPr lang="en-US" b="0" i="0" dirty="0">
                <a:solidFill>
                  <a:srgbClr val="000000"/>
                </a:solidFill>
                <a:effectLst/>
                <a:latin typeface="OpenSans"/>
              </a:rPr>
              <a:t> are very </a:t>
            </a:r>
            <a:r>
              <a:rPr lang="en-US" b="1" i="0" dirty="0">
                <a:solidFill>
                  <a:srgbClr val="000000"/>
                </a:solidFill>
                <a:effectLst/>
                <a:latin typeface="OpenSans"/>
              </a:rPr>
              <a:t>powerful,</a:t>
            </a:r>
            <a:r>
              <a:rPr lang="en-US" b="0" i="0" dirty="0">
                <a:solidFill>
                  <a:srgbClr val="000000"/>
                </a:solidFill>
                <a:effectLst/>
                <a:latin typeface="OpenSans"/>
              </a:rPr>
              <a:t> and you want to be </a:t>
            </a:r>
            <a:r>
              <a:rPr lang="en-US" b="1" i="0" dirty="0">
                <a:solidFill>
                  <a:srgbClr val="000000"/>
                </a:solidFill>
                <a:effectLst/>
                <a:latin typeface="OpenSans"/>
              </a:rPr>
              <a:t>careful</a:t>
            </a:r>
            <a:r>
              <a:rPr lang="en-US" b="0" i="0" dirty="0">
                <a:solidFill>
                  <a:srgbClr val="000000"/>
                </a:solidFill>
                <a:effectLst/>
                <a:latin typeface="OpenSans"/>
              </a:rPr>
              <a:t> with how you apply them because they apply not </a:t>
            </a:r>
            <a:r>
              <a:rPr lang="en-US" b="1" i="0" dirty="0">
                <a:solidFill>
                  <a:srgbClr val="000000"/>
                </a:solidFill>
                <a:effectLst/>
                <a:latin typeface="OpenSans"/>
              </a:rPr>
              <a:t>solely</a:t>
            </a:r>
            <a:r>
              <a:rPr lang="en-US" b="0" i="0" dirty="0">
                <a:solidFill>
                  <a:srgbClr val="000000"/>
                </a:solidFill>
                <a:effectLst/>
                <a:latin typeface="OpenSans"/>
              </a:rPr>
              <a:t> to any </a:t>
            </a:r>
            <a:r>
              <a:rPr lang="en-US" b="1" i="0" dirty="0">
                <a:solidFill>
                  <a:srgbClr val="000000"/>
                </a:solidFill>
                <a:effectLst/>
                <a:latin typeface="OpenSans"/>
              </a:rPr>
              <a:t>existing</a:t>
            </a:r>
            <a:r>
              <a:rPr lang="en-US" b="0" i="0" dirty="0">
                <a:solidFill>
                  <a:srgbClr val="000000"/>
                </a:solidFill>
                <a:effectLst/>
                <a:latin typeface="OpenSans"/>
              </a:rPr>
              <a:t> namespaces but to any </a:t>
            </a:r>
            <a:r>
              <a:rPr lang="en-US" b="1" i="0" dirty="0">
                <a:solidFill>
                  <a:srgbClr val="000000"/>
                </a:solidFill>
                <a:effectLst/>
                <a:latin typeface="OpenSans"/>
              </a:rPr>
              <a:t>future</a:t>
            </a:r>
            <a:r>
              <a:rPr lang="en-US" b="0" i="0" dirty="0">
                <a:solidFill>
                  <a:srgbClr val="000000"/>
                </a:solidFill>
                <a:effectLst/>
                <a:latin typeface="OpenSans"/>
              </a:rPr>
              <a:t> namespaces that you just </a:t>
            </a:r>
            <a:r>
              <a:rPr lang="en-US" b="1" i="0" dirty="0">
                <a:solidFill>
                  <a:srgbClr val="000000"/>
                </a:solidFill>
                <a:effectLst/>
                <a:latin typeface="OpenSans"/>
              </a:rPr>
              <a:t>might</a:t>
            </a:r>
            <a:r>
              <a:rPr lang="en-US" b="0" i="0" dirty="0">
                <a:solidFill>
                  <a:srgbClr val="000000"/>
                </a:solidFill>
                <a:effectLst/>
                <a:latin typeface="OpenSans"/>
              </a:rPr>
              <a:t> create</a:t>
            </a:r>
            <a:r>
              <a:rPr lang="en-US" b="1" i="0" dirty="0">
                <a:solidFill>
                  <a:srgbClr val="000000"/>
                </a:solidFill>
                <a:effectLst/>
                <a:latin typeface="OpenSans"/>
              </a:rPr>
              <a:t> yet</a:t>
            </a:r>
            <a:r>
              <a:rPr lang="en-US" b="0" i="0" dirty="0">
                <a:solidFill>
                  <a:srgbClr val="000000"/>
                </a:solidFill>
                <a:effectLst/>
                <a:latin typeface="OpenSans"/>
              </a:rPr>
              <a:t>.</a:t>
            </a:r>
            <a:endParaRPr lang="en-US" dirty="0"/>
          </a:p>
        </p:txBody>
      </p:sp>
      <p:pic>
        <p:nvPicPr>
          <p:cNvPr id="26626" name="Picture 2" descr="Cluster Role Binding in RBAC">
            <a:extLst>
              <a:ext uri="{FF2B5EF4-FFF2-40B4-BE49-F238E27FC236}">
                <a16:creationId xmlns:a16="http://schemas.microsoft.com/office/drawing/2014/main" id="{DA01B544-BC84-9B20-905C-B6D3169C1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8038" y="3022198"/>
            <a:ext cx="4707923" cy="33388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6AE7BE-1377-4CB1-0F70-DBE16639DCA7}"/>
              </a:ext>
            </a:extLst>
          </p:cNvPr>
          <p:cNvSpPr txBox="1"/>
          <p:nvPr/>
        </p:nvSpPr>
        <p:spPr>
          <a:xfrm>
            <a:off x="525335" y="6400802"/>
            <a:ext cx="4572000" cy="215444"/>
          </a:xfrm>
          <a:prstGeom prst="rect">
            <a:avLst/>
          </a:prstGeom>
          <a:noFill/>
        </p:spPr>
        <p:txBody>
          <a:bodyPr wrap="square">
            <a:spAutoFit/>
          </a:bodyPr>
          <a:lstStyle/>
          <a:p>
            <a:r>
              <a:rPr lang="en-US" sz="800" dirty="0"/>
              <a:t>Source: https://k21academy.com/docker-kubernetes/</a:t>
            </a:r>
            <a:r>
              <a:rPr lang="en-US" sz="800" dirty="0" err="1"/>
              <a:t>rbac</a:t>
            </a:r>
            <a:r>
              <a:rPr lang="en-US" sz="800" dirty="0"/>
              <a:t>-role-based-access-control/</a:t>
            </a:r>
          </a:p>
        </p:txBody>
      </p:sp>
    </p:spTree>
    <p:extLst>
      <p:ext uri="{BB962C8B-B14F-4D97-AF65-F5344CB8AC3E}">
        <p14:creationId xmlns:p14="http://schemas.microsoft.com/office/powerpoint/2010/main" val="42584525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AFB9-2D7C-09A7-AD1E-B33DF4BFFEF8}"/>
              </a:ext>
            </a:extLst>
          </p:cNvPr>
          <p:cNvSpPr>
            <a:spLocks noGrp="1"/>
          </p:cNvSpPr>
          <p:nvPr>
            <p:ph type="title"/>
          </p:nvPr>
        </p:nvSpPr>
        <p:spPr/>
        <p:txBody>
          <a:bodyPr>
            <a:normAutofit/>
          </a:bodyPr>
          <a:lstStyle/>
          <a:p>
            <a:r>
              <a:rPr lang="en-US" dirty="0"/>
              <a:t>RBAC interactions for deploying a Pod </a:t>
            </a:r>
          </a:p>
        </p:txBody>
      </p:sp>
      <p:pic>
        <p:nvPicPr>
          <p:cNvPr id="4" name="Content Placeholder 3">
            <a:extLst>
              <a:ext uri="{FF2B5EF4-FFF2-40B4-BE49-F238E27FC236}">
                <a16:creationId xmlns:a16="http://schemas.microsoft.com/office/drawing/2014/main" id="{200D8E51-46F9-D56B-0B11-D3FF6E6D3F5A}"/>
              </a:ext>
            </a:extLst>
          </p:cNvPr>
          <p:cNvPicPr>
            <a:picLocks noGrp="1" noChangeAspect="1"/>
          </p:cNvPicPr>
          <p:nvPr>
            <p:ph idx="1"/>
          </p:nvPr>
        </p:nvPicPr>
        <p:blipFill>
          <a:blip r:embed="rId2"/>
          <a:stretch>
            <a:fillRect/>
          </a:stretch>
        </p:blipFill>
        <p:spPr>
          <a:xfrm>
            <a:off x="1043780" y="1335088"/>
            <a:ext cx="7069139" cy="4351337"/>
          </a:xfrm>
          <a:prstGeom prst="rect">
            <a:avLst/>
          </a:prstGeom>
        </p:spPr>
      </p:pic>
    </p:spTree>
    <p:extLst>
      <p:ext uri="{BB962C8B-B14F-4D97-AF65-F5344CB8AC3E}">
        <p14:creationId xmlns:p14="http://schemas.microsoft.com/office/powerpoint/2010/main" val="458625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16527</TotalTime>
  <Words>5917</Words>
  <Application>Microsoft Macintosh PowerPoint</Application>
  <PresentationFormat>Letter Paper (8.5x11 in)</PresentationFormat>
  <Paragraphs>895</Paragraphs>
  <Slides>135</Slides>
  <Notes>7</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135</vt:i4>
      </vt:variant>
    </vt:vector>
  </HeadingPairs>
  <TitlesOfParts>
    <vt:vector size="153" baseType="lpstr">
      <vt:lpstr>__Source_Sans_Pro_fa6df0</vt:lpstr>
      <vt:lpstr>-apple-system</vt:lpstr>
      <vt:lpstr>Aptos</vt:lpstr>
      <vt:lpstr>Aptos Display</vt:lpstr>
      <vt:lpstr>Arial</vt:lpstr>
      <vt:lpstr>Google Sans</vt:lpstr>
      <vt:lpstr>Helvetica Neue</vt:lpstr>
      <vt:lpstr>inherit</vt:lpstr>
      <vt:lpstr>Lato</vt:lpstr>
      <vt:lpstr>Noto Sans</vt:lpstr>
      <vt:lpstr>Open Sans</vt:lpstr>
      <vt:lpstr>Open Sans</vt:lpstr>
      <vt:lpstr>OpenSans</vt:lpstr>
      <vt:lpstr>Plus Jakarta Display</vt:lpstr>
      <vt:lpstr>source-serif-pro</vt:lpstr>
      <vt:lpstr>Ubuntu variable</vt:lpstr>
      <vt:lpstr>var(--font-serif)</vt:lpstr>
      <vt:lpstr>Office Theme</vt:lpstr>
      <vt:lpstr>PowerPoint Presentation</vt:lpstr>
      <vt:lpstr>Kubernetes (Greek for “steersman”) </vt:lpstr>
      <vt:lpstr>Why k8s?</vt:lpstr>
      <vt:lpstr>Are containers used anywhere?</vt:lpstr>
      <vt:lpstr>Kubernetes global adoption </vt:lpstr>
      <vt:lpstr>How to manage thousands of containers</vt:lpstr>
      <vt:lpstr>Kubernetes</vt:lpstr>
      <vt:lpstr>Kubernetes helps solve these issues</vt:lpstr>
      <vt:lpstr>Kubernetes origin</vt:lpstr>
      <vt:lpstr>Kubernetes – 10 years old</vt:lpstr>
      <vt:lpstr>Kubernetes?</vt:lpstr>
      <vt:lpstr>  Component overview</vt:lpstr>
      <vt:lpstr>Kubernetes Components</vt:lpstr>
      <vt:lpstr>Kubernetes Components</vt:lpstr>
      <vt:lpstr>Kubernetes Components</vt:lpstr>
      <vt:lpstr>Kubernetes Nodes</vt:lpstr>
      <vt:lpstr>Kubernetes Nodes</vt:lpstr>
      <vt:lpstr>Kubernetes Nodes</vt:lpstr>
      <vt:lpstr>  C “X” I  interfaces</vt:lpstr>
      <vt:lpstr>Kubernetes C “x” I  interfaces</vt:lpstr>
      <vt:lpstr>Kubernetes networking (CNI)</vt:lpstr>
      <vt:lpstr>Kubernetes networking  example</vt:lpstr>
      <vt:lpstr>CNI Communities – GitHub metrics</vt:lpstr>
      <vt:lpstr>Kubernetes runtimes (CRI)</vt:lpstr>
      <vt:lpstr>Kubernetes storage (CSI)</vt:lpstr>
      <vt:lpstr>CSI options (partial list)</vt:lpstr>
      <vt:lpstr>Communication with Kubernetes</vt:lpstr>
      <vt:lpstr>Kubernetes communication &amp; control</vt:lpstr>
      <vt:lpstr>Kubernetes kubectl request interactions</vt:lpstr>
      <vt:lpstr> Objects / Resources</vt:lpstr>
      <vt:lpstr>Kubernetes objects / resources</vt:lpstr>
      <vt:lpstr>Kubernetes objects / resources</vt:lpstr>
      <vt:lpstr>Kubernetes objects / resources</vt:lpstr>
      <vt:lpstr>Kubernetes objects / resources</vt:lpstr>
      <vt:lpstr>Kubernetes objects / resources</vt:lpstr>
      <vt:lpstr>Kubernetes objects / resources</vt:lpstr>
      <vt:lpstr>Kubernetes objects / resources</vt:lpstr>
      <vt:lpstr>etcd</vt:lpstr>
      <vt:lpstr>etcd (persistence layer)</vt:lpstr>
      <vt:lpstr>Object / resource creation</vt:lpstr>
      <vt:lpstr>Kubernetes object / resource creation</vt:lpstr>
      <vt:lpstr>Kubernetes manifest</vt:lpstr>
      <vt:lpstr>Kubernetes object / resource creation</vt:lpstr>
      <vt:lpstr>Kubernetes object creation interactions</vt:lpstr>
      <vt:lpstr>Pods &amp;  Containers</vt:lpstr>
      <vt:lpstr>Pods</vt:lpstr>
      <vt:lpstr>Containers</vt:lpstr>
      <vt:lpstr>Containers</vt:lpstr>
      <vt:lpstr>Containers</vt:lpstr>
      <vt:lpstr>Pods identify the container(s) to run</vt:lpstr>
      <vt:lpstr>Kubernetes Pods</vt:lpstr>
      <vt:lpstr>Examples of  deployed Pods</vt:lpstr>
      <vt:lpstr>Kubernetes - schematic</vt:lpstr>
      <vt:lpstr>Kubernetes - schematic</vt:lpstr>
      <vt:lpstr>Kubernetes - schematic</vt:lpstr>
      <vt:lpstr>Kubernetes - schematic</vt:lpstr>
      <vt:lpstr>Kubernetes OwnerReferences</vt:lpstr>
      <vt:lpstr>Kubernetes - owner references</vt:lpstr>
      <vt:lpstr>Kubernetes Controllers &amp;  Control Loop</vt:lpstr>
      <vt:lpstr>Kubernetes control loop pattern</vt:lpstr>
      <vt:lpstr>Kubernetes controller design</vt:lpstr>
      <vt:lpstr>Kubernetes ‘spec’ and ‘status’</vt:lpstr>
      <vt:lpstr>Kubernetes controller</vt:lpstr>
      <vt:lpstr>Kubernetes control loop interactions</vt:lpstr>
      <vt:lpstr>Some of the k8s built-in controllers</vt:lpstr>
      <vt:lpstr>Kubernetes controller type summary</vt:lpstr>
      <vt:lpstr>Kubernetes control loop pattern</vt:lpstr>
      <vt:lpstr>Kubernetes Scheduler</vt:lpstr>
      <vt:lpstr>Scheduler</vt:lpstr>
      <vt:lpstr>Kubernetes default scheduling</vt:lpstr>
      <vt:lpstr>Node Selectors</vt:lpstr>
      <vt:lpstr>Scheduler interactions</vt:lpstr>
      <vt:lpstr>Kubernetes kubelet</vt:lpstr>
      <vt:lpstr>Kubernetes Kubelet</vt:lpstr>
      <vt:lpstr>Kubernetes Worker Node</vt:lpstr>
      <vt:lpstr>Kubelet interactions to run the pod</vt:lpstr>
      <vt:lpstr>Kubernetes kube-proxy</vt:lpstr>
      <vt:lpstr>Kube-proxy</vt:lpstr>
      <vt:lpstr>kube-proxy interactions at service create</vt:lpstr>
      <vt:lpstr>Kube-proxy interactions</vt:lpstr>
      <vt:lpstr>Complex manifests and reuse with Helm Charts</vt:lpstr>
      <vt:lpstr>Complex manifests</vt:lpstr>
      <vt:lpstr>DevOps simplified with Helm Charts</vt:lpstr>
      <vt:lpstr>Helm Chart structure</vt:lpstr>
      <vt:lpstr>Helm Templates</vt:lpstr>
      <vt:lpstr>Helm template with defined parameters</vt:lpstr>
      <vt:lpstr>Helm chart use</vt:lpstr>
      <vt:lpstr>Some stats on Helm Chart usage</vt:lpstr>
      <vt:lpstr> Operators &amp; Custom Controllers</vt:lpstr>
      <vt:lpstr>Operators define custom controllers</vt:lpstr>
      <vt:lpstr>Operators</vt:lpstr>
      <vt:lpstr>When to use a Kubernetes Operator</vt:lpstr>
      <vt:lpstr>Operators are custom controllers</vt:lpstr>
      <vt:lpstr>Kubernetes Security RBAC</vt:lpstr>
      <vt:lpstr>Kubernetes RBAC Security</vt:lpstr>
      <vt:lpstr>Authentication and Authorization</vt:lpstr>
      <vt:lpstr>Role Binding in RBAC</vt:lpstr>
      <vt:lpstr>Cluster Role Binding in RBAC</vt:lpstr>
      <vt:lpstr>RBAC interactions for deploying a Pod </vt:lpstr>
      <vt:lpstr>RBAC interactions for accessing configMap</vt:lpstr>
      <vt:lpstr>RBAC interactions for audit logs</vt:lpstr>
      <vt:lpstr>Overview of Kubernetes security features</vt:lpstr>
      <vt:lpstr>  Deployment example </vt:lpstr>
      <vt:lpstr>Kubernetes Deployment</vt:lpstr>
      <vt:lpstr>Kubernetes Deployment</vt:lpstr>
      <vt:lpstr>Kubernetes Deployment</vt:lpstr>
      <vt:lpstr>Kubernetes Deployment</vt:lpstr>
      <vt:lpstr>Update Kubernetes Deployment</vt:lpstr>
      <vt:lpstr>Rollback Kubernetes Deployment</vt:lpstr>
      <vt:lpstr>Scale-Up Kubernetes Deployment</vt:lpstr>
      <vt:lpstr>Scale-Up Kubernetes Deployment</vt:lpstr>
      <vt:lpstr>Scale-Down Kubernetes Deployment</vt:lpstr>
      <vt:lpstr>Delete Kubernetes Deployment</vt:lpstr>
      <vt:lpstr>Kubernetes  on Windows</vt:lpstr>
      <vt:lpstr>Kubernetes on Windows</vt:lpstr>
      <vt:lpstr>Kubernetes on Windows</vt:lpstr>
      <vt:lpstr>Kubernetes  CI/CD</vt:lpstr>
      <vt:lpstr>Example CI/CD flow</vt:lpstr>
      <vt:lpstr>Kubernetes CI/CD</vt:lpstr>
      <vt:lpstr>Possible CI/CD implementation</vt:lpstr>
      <vt:lpstr>Getting started with Kubernetes locally</vt:lpstr>
      <vt:lpstr>K3S</vt:lpstr>
      <vt:lpstr>K3D</vt:lpstr>
      <vt:lpstr>KIND</vt:lpstr>
      <vt:lpstr>MicroK8s</vt:lpstr>
      <vt:lpstr>Minikube</vt:lpstr>
      <vt:lpstr>Several options exist for running k8s locally</vt:lpstr>
      <vt:lpstr>Getting insight and understanding  Kubernetes</vt:lpstr>
      <vt:lpstr>VpK – Visually presented Kubernetes</vt:lpstr>
      <vt:lpstr>Lens</vt:lpstr>
      <vt:lpstr>K9s</vt:lpstr>
      <vt:lpstr>CNCF Graduated Projects</vt:lpstr>
      <vt:lpstr>Other</vt:lpstr>
      <vt:lpstr>Design Patterns for Kubernetes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Vicki Landon</dc:creator>
  <cp:lastModifiedBy>Vicki Landon</cp:lastModifiedBy>
  <cp:revision>63</cp:revision>
  <cp:lastPrinted>2024-11-11T14:45:00Z</cp:lastPrinted>
  <dcterms:created xsi:type="dcterms:W3CDTF">2024-09-22T19:48:50Z</dcterms:created>
  <dcterms:modified xsi:type="dcterms:W3CDTF">2025-04-16T14:22:10Z</dcterms:modified>
</cp:coreProperties>
</file>